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71" r:id="rId3"/>
    <p:sldId id="257" r:id="rId4"/>
    <p:sldId id="321" r:id="rId5"/>
    <p:sldId id="320" r:id="rId6"/>
    <p:sldId id="258" r:id="rId7"/>
    <p:sldId id="270" r:id="rId8"/>
    <p:sldId id="272" r:id="rId9"/>
    <p:sldId id="273" r:id="rId10"/>
    <p:sldId id="274" r:id="rId11"/>
    <p:sldId id="276" r:id="rId12"/>
    <p:sldId id="328" r:id="rId13"/>
    <p:sldId id="277" r:id="rId14"/>
    <p:sldId id="324" r:id="rId15"/>
    <p:sldId id="327" r:id="rId16"/>
    <p:sldId id="279" r:id="rId17"/>
    <p:sldId id="332" r:id="rId18"/>
    <p:sldId id="281" r:id="rId19"/>
    <p:sldId id="278" r:id="rId20"/>
    <p:sldId id="326" r:id="rId21"/>
    <p:sldId id="284" r:id="rId22"/>
    <p:sldId id="285" r:id="rId23"/>
    <p:sldId id="288" r:id="rId24"/>
    <p:sldId id="287" r:id="rId25"/>
    <p:sldId id="319" r:id="rId26"/>
    <p:sldId id="286" r:id="rId27"/>
    <p:sldId id="330" r:id="rId28"/>
    <p:sldId id="329" r:id="rId29"/>
    <p:sldId id="323" r:id="rId30"/>
    <p:sldId id="267" r:id="rId31"/>
    <p:sldId id="325" r:id="rId32"/>
    <p:sldId id="322" r:id="rId33"/>
  </p:sldIdLst>
  <p:sldSz cx="9144000" cy="6858000" type="screen4x3"/>
  <p:notesSz cx="6735763" cy="9866313"/>
  <p:embeddedFontLst>
    <p:embeddedFont>
      <p:font typeface="맑은 고딕" panose="020B0503020000020004" pitchFamily="50" charset="-127"/>
      <p:regular r:id="rId35"/>
      <p:bold r:id="rId36"/>
    </p:embeddedFon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Overlock" panose="020B0600000101010101"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j1aKsTBGhzD8hZsYZV5XlWXEsEM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윤혜원" initials="윤" lastIdx="1" clrIdx="0">
    <p:extLst>
      <p:ext uri="{19B8F6BF-5375-455C-9EA6-DF929625EA0E}">
        <p15:presenceInfo xmlns:p15="http://schemas.microsoft.com/office/powerpoint/2012/main" userId="S::dbsgpdnjs87@student.dongguk.edu::be0c5a0b-bda4-44f5-9042-93fda81a7b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DEE8"/>
    <a:srgbClr val="4DA0BA"/>
    <a:srgbClr val="E46C0A"/>
    <a:srgbClr val="FEEADA"/>
    <a:srgbClr val="FAC1B8"/>
    <a:srgbClr val="FABC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09832B-6016-496A-BB66-E7B3A39DB905}">
  <a:tblStyle styleId="{1809832B-6016-496A-BB66-E7B3A39DB905}" styleName="Table_0">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08010B8-13A3-47AF-9D96-D8C0CF4FE74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9" autoAdjust="0"/>
    <p:restoredTop sz="96081" autoAdjust="0"/>
  </p:normalViewPr>
  <p:slideViewPr>
    <p:cSldViewPr snapToGrid="0">
      <p:cViewPr>
        <p:scale>
          <a:sx n="100" d="100"/>
          <a:sy n="100" d="100"/>
        </p:scale>
        <p:origin x="45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8831" cy="49502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15373" y="0"/>
            <a:ext cx="2918831" cy="495029"/>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9350" y="1233488"/>
            <a:ext cx="443706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577" y="4748163"/>
            <a:ext cx="5388610" cy="388486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371286"/>
            <a:ext cx="2918831" cy="49502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15373" y="9371286"/>
            <a:ext cx="2918831" cy="495028"/>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chemeClr val="dk1"/>
                </a:solidFill>
                <a:latin typeface="Arial"/>
                <a:ea typeface="Arial"/>
                <a:cs typeface="Arial"/>
                <a:sym typeface="Arial"/>
              </a:rPr>
              <a:t>‹#›</a:t>
            </a:fld>
            <a:endParaRPr sz="1200" b="1"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a:t>강의를 시작하도록 하겠습니다</a:t>
            </a:r>
            <a:r>
              <a:rPr lang="en-US" altLang="ko-KR" dirty="0"/>
              <a:t>.</a:t>
            </a:r>
          </a:p>
          <a:p>
            <a:pPr marL="0" lvl="0" indent="0" algn="l" rtl="0">
              <a:spcBef>
                <a:spcPts val="0"/>
              </a:spcBef>
              <a:spcAft>
                <a:spcPts val="0"/>
              </a:spcAft>
              <a:buNone/>
            </a:pPr>
            <a:r>
              <a:rPr lang="en-US" altLang="ko-KR" dirty="0"/>
              <a:t>2</a:t>
            </a:r>
            <a:r>
              <a:rPr lang="ko-KR" altLang="en-US" dirty="0"/>
              <a:t>장 </a:t>
            </a:r>
            <a:r>
              <a:rPr lang="en-US" altLang="ko-KR" dirty="0"/>
              <a:t>Performing operations</a:t>
            </a:r>
            <a:endParaRPr dirty="0"/>
          </a:p>
        </p:txBody>
      </p:sp>
      <p:sp>
        <p:nvSpPr>
          <p:cNvPr id="41" name="Google Shape;41;p1:notes"/>
          <p:cNvSpPr>
            <a:spLocks noGrp="1" noRot="1" noChangeAspect="1"/>
          </p:cNvSpPr>
          <p:nvPr>
            <p:ph type="sldImg" idx="2"/>
          </p:nvPr>
        </p:nvSpPr>
        <p:spPr>
          <a:xfrm>
            <a:off x="1149350" y="1233488"/>
            <a:ext cx="443706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a:t>본 강의는 다음과 같은 교재를 기반으로 구성되었습니다</a:t>
            </a:r>
            <a:r>
              <a:rPr lang="en-US" altLang="ko-KR" dirty="0"/>
              <a:t>.</a:t>
            </a:r>
            <a:endParaRPr dirty="0"/>
          </a:p>
        </p:txBody>
      </p:sp>
      <p:sp>
        <p:nvSpPr>
          <p:cNvPr id="48" name="Google Shape;48;p2:notes"/>
          <p:cNvSpPr>
            <a:spLocks noGrp="1" noRot="1" noChangeAspect="1"/>
          </p:cNvSpPr>
          <p:nvPr>
            <p:ph type="sldImg" idx="2"/>
          </p:nvPr>
        </p:nvSpPr>
        <p:spPr>
          <a:xfrm>
            <a:off x="1149350" y="1233488"/>
            <a:ext cx="443706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a:t>본 강의는 다음과 같은 교재를 기반으로 구성되었습니다</a:t>
            </a:r>
            <a:r>
              <a:rPr lang="en-US" altLang="ko-KR" dirty="0"/>
              <a:t>.</a:t>
            </a:r>
            <a:endParaRPr dirty="0"/>
          </a:p>
        </p:txBody>
      </p:sp>
      <p:sp>
        <p:nvSpPr>
          <p:cNvPr id="48" name="Google Shape;48;p2:notes"/>
          <p:cNvSpPr>
            <a:spLocks noGrp="1" noRot="1" noChangeAspect="1"/>
          </p:cNvSpPr>
          <p:nvPr>
            <p:ph type="sldImg" idx="2"/>
          </p:nvPr>
        </p:nvSpPr>
        <p:spPr>
          <a:xfrm>
            <a:off x="1149350" y="1233488"/>
            <a:ext cx="443706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581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a:t>본 강의는 다음과 같은 교재를 기반으로 구성되었습니다</a:t>
            </a:r>
            <a:r>
              <a:rPr lang="en-US" altLang="ko-KR" dirty="0"/>
              <a:t>.</a:t>
            </a:r>
            <a:endParaRPr dirty="0"/>
          </a:p>
        </p:txBody>
      </p:sp>
      <p:sp>
        <p:nvSpPr>
          <p:cNvPr id="48" name="Google Shape;48;p2:notes"/>
          <p:cNvSpPr>
            <a:spLocks noGrp="1" noRot="1" noChangeAspect="1"/>
          </p:cNvSpPr>
          <p:nvPr>
            <p:ph type="sldImg" idx="2"/>
          </p:nvPr>
        </p:nvSpPr>
        <p:spPr>
          <a:xfrm>
            <a:off x="1149350" y="1233488"/>
            <a:ext cx="443706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462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1" i="0" u="none" strike="noStrike" cap="none" smtClean="0">
                <a:solidFill>
                  <a:schemeClr val="dk1"/>
                </a:solidFill>
                <a:latin typeface="Arial"/>
                <a:ea typeface="Arial"/>
                <a:cs typeface="Arial"/>
                <a:sym typeface="Arial"/>
              </a:rPr>
              <a:t>30</a:t>
            </a:fld>
            <a:endParaRPr lang="en-US" sz="12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0148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1" i="0" u="none" strike="noStrike" cap="none" smtClean="0">
                <a:solidFill>
                  <a:schemeClr val="dk1"/>
                </a:solidFill>
                <a:latin typeface="Arial"/>
                <a:ea typeface="Arial"/>
                <a:cs typeface="Arial"/>
                <a:sym typeface="Arial"/>
              </a:rPr>
              <a:t>31</a:t>
            </a:fld>
            <a:endParaRPr lang="en-US" sz="12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70094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6"/>
        <p:cNvGrpSpPr/>
        <p:nvPr/>
      </p:nvGrpSpPr>
      <p:grpSpPr>
        <a:xfrm>
          <a:off x="0" y="0"/>
          <a:ext cx="0" cy="0"/>
          <a:chOff x="0" y="0"/>
          <a:chExt cx="0" cy="0"/>
        </a:xfrm>
      </p:grpSpPr>
      <p:sp>
        <p:nvSpPr>
          <p:cNvPr id="18" name="Google Shape;18;p34"/>
          <p:cNvSpPr txBox="1">
            <a:spLocks noGrp="1"/>
          </p:cNvSpPr>
          <p:nvPr>
            <p:ph type="ctrTitle"/>
          </p:nvPr>
        </p:nvSpPr>
        <p:spPr>
          <a:xfrm>
            <a:off x="685800" y="1701808"/>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4000" b="1">
                <a:solidFill>
                  <a:srgbClr val="AF5516"/>
                </a:solidFill>
                <a:latin typeface="Malgun Gothic"/>
                <a:ea typeface="Malgun Gothic"/>
                <a:cs typeface="Malgun Gothic"/>
                <a:sym typeface="Malgu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 name="Google Shape;19;p34"/>
          <p:cNvSpPr txBox="1">
            <a:spLocks noGrp="1"/>
          </p:cNvSpPr>
          <p:nvPr>
            <p:ph type="subTitle" idx="1"/>
          </p:nvPr>
        </p:nvSpPr>
        <p:spPr>
          <a:xfrm>
            <a:off x="1403648" y="3861048"/>
            <a:ext cx="6400800" cy="990600"/>
          </a:xfrm>
          <a:prstGeom prst="rect">
            <a:avLst/>
          </a:prstGeom>
          <a:noFill/>
          <a:ln>
            <a:noFill/>
          </a:ln>
        </p:spPr>
        <p:txBody>
          <a:bodyPr spcFirstLastPara="1" wrap="square" lIns="91425" tIns="45700" rIns="91425" bIns="45700" anchor="t" anchorCtr="0">
            <a:noAutofit/>
          </a:bodyPr>
          <a:lstStyle>
            <a:lvl1pPr lvl="0" algn="ctr">
              <a:spcBef>
                <a:spcPts val="400"/>
              </a:spcBef>
              <a:spcAft>
                <a:spcPts val="0"/>
              </a:spcAft>
              <a:buClr>
                <a:srgbClr val="AF5516"/>
              </a:buClr>
              <a:buSzPts val="2000"/>
              <a:buNone/>
              <a:defRPr sz="2000">
                <a:solidFill>
                  <a:srgbClr val="AF5516"/>
                </a:solidFill>
                <a:latin typeface="Arial"/>
                <a:ea typeface="Arial"/>
                <a:cs typeface="Arial"/>
                <a:sym typeface="Arial"/>
              </a:defRPr>
            </a:lvl1pPr>
            <a:lvl2pPr lvl="1" algn="ctr">
              <a:spcBef>
                <a:spcPts val="320"/>
              </a:spcBef>
              <a:spcAft>
                <a:spcPts val="0"/>
              </a:spcAft>
              <a:buClr>
                <a:srgbClr val="888888"/>
              </a:buClr>
              <a:buSzPts val="16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210"/>
              </a:spcBef>
              <a:spcAft>
                <a:spcPts val="0"/>
              </a:spcAft>
              <a:buClr>
                <a:srgbClr val="888888"/>
              </a:buClr>
              <a:buSzPts val="1051"/>
              <a:buNone/>
              <a:defRPr>
                <a:solidFill>
                  <a:srgbClr val="888888"/>
                </a:solidFill>
              </a:defRPr>
            </a:lvl4pPr>
            <a:lvl5pPr lvl="4" algn="ctr">
              <a:spcBef>
                <a:spcPts val="210"/>
              </a:spcBef>
              <a:spcAft>
                <a:spcPts val="0"/>
              </a:spcAft>
              <a:buClr>
                <a:srgbClr val="888888"/>
              </a:buClr>
              <a:buSzPts val="1051"/>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0"/>
        <p:cNvGrpSpPr/>
        <p:nvPr/>
      </p:nvGrpSpPr>
      <p:grpSpPr>
        <a:xfrm>
          <a:off x="0" y="0"/>
          <a:ext cx="0" cy="0"/>
          <a:chOff x="0" y="0"/>
          <a:chExt cx="0" cy="0"/>
        </a:xfrm>
      </p:grpSpPr>
      <p:sp>
        <p:nvSpPr>
          <p:cNvPr id="21" name="Google Shape;21;p35"/>
          <p:cNvSpPr txBox="1">
            <a:spLocks noGrp="1"/>
          </p:cNvSpPr>
          <p:nvPr>
            <p:ph type="title"/>
          </p:nvPr>
        </p:nvSpPr>
        <p:spPr>
          <a:xfrm>
            <a:off x="455040" y="35877"/>
            <a:ext cx="7816136" cy="5032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mj-lt"/>
                <a:ea typeface="Malgun Gothic"/>
                <a:cs typeface="Malgun Gothic"/>
                <a:sym typeface="Malgu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35"/>
          <p:cNvSpPr txBox="1">
            <a:spLocks noGrp="1"/>
          </p:cNvSpPr>
          <p:nvPr>
            <p:ph type="body" idx="1"/>
          </p:nvPr>
        </p:nvSpPr>
        <p:spPr>
          <a:xfrm>
            <a:off x="457200" y="765179"/>
            <a:ext cx="8229600" cy="5760169"/>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atin typeface="+mn-lt"/>
                <a:ea typeface="Malgun Gothic"/>
                <a:cs typeface="Malgun Gothic"/>
                <a:sym typeface="Malgun Gothic"/>
              </a:defRPr>
            </a:lvl1pPr>
            <a:lvl2pPr marL="914400" lvl="1" indent="-330200" algn="l">
              <a:lnSpc>
                <a:spcPct val="100000"/>
              </a:lnSpc>
              <a:spcBef>
                <a:spcPts val="320"/>
              </a:spcBef>
              <a:spcAft>
                <a:spcPts val="0"/>
              </a:spcAft>
              <a:buClr>
                <a:schemeClr val="dk1"/>
              </a:buClr>
              <a:buSzPts val="1600"/>
              <a:buChar char="–"/>
              <a:defRPr sz="1600">
                <a:latin typeface="Malgun Gothic"/>
                <a:ea typeface="Malgun Gothic"/>
                <a:cs typeface="Malgun Gothic"/>
                <a:sym typeface="Malgun Gothic"/>
              </a:defRPr>
            </a:lvl2pPr>
            <a:lvl3pPr marL="1371600" lvl="2" indent="-330200" algn="l">
              <a:lnSpc>
                <a:spcPct val="100000"/>
              </a:lnSpc>
              <a:spcBef>
                <a:spcPts val="320"/>
              </a:spcBef>
              <a:spcAft>
                <a:spcPts val="0"/>
              </a:spcAft>
              <a:buClr>
                <a:schemeClr val="dk1"/>
              </a:buClr>
              <a:buSzPts val="1600"/>
              <a:buChar char="•"/>
              <a:defRPr sz="1600">
                <a:latin typeface="Malgun Gothic"/>
                <a:ea typeface="Malgun Gothic"/>
                <a:cs typeface="Malgun Gothic"/>
                <a:sym typeface="Malgun Gothic"/>
              </a:defRPr>
            </a:lvl3pPr>
            <a:lvl4pPr marL="1828800" lvl="3" indent="-330200" algn="l">
              <a:lnSpc>
                <a:spcPct val="100000"/>
              </a:lnSpc>
              <a:spcBef>
                <a:spcPts val="320"/>
              </a:spcBef>
              <a:spcAft>
                <a:spcPts val="0"/>
              </a:spcAft>
              <a:buClr>
                <a:schemeClr val="dk1"/>
              </a:buClr>
              <a:buSzPts val="1600"/>
              <a:buChar char="–"/>
              <a:defRPr sz="1600">
                <a:latin typeface="Malgun Gothic"/>
                <a:ea typeface="Malgun Gothic"/>
                <a:cs typeface="Malgun Gothic"/>
                <a:sym typeface="Malgun Gothic"/>
              </a:defRPr>
            </a:lvl4pPr>
            <a:lvl5pPr marL="2286000" lvl="4" indent="-330200" algn="l">
              <a:lnSpc>
                <a:spcPct val="100000"/>
              </a:lnSpc>
              <a:spcBef>
                <a:spcPts val="320"/>
              </a:spcBef>
              <a:spcAft>
                <a:spcPts val="0"/>
              </a:spcAft>
              <a:buClr>
                <a:schemeClr val="dk1"/>
              </a:buClr>
              <a:buSzPts val="1600"/>
              <a:buChar char="»"/>
              <a:defRPr sz="1600">
                <a:latin typeface="Malgun Gothic"/>
                <a:ea typeface="Malgun Gothic"/>
                <a:cs typeface="Malgun Gothic"/>
                <a:sym typeface="Malgun Gothic"/>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5"/>
          <p:cNvSpPr txBox="1">
            <a:spLocks noGrp="1"/>
          </p:cNvSpPr>
          <p:nvPr>
            <p:ph type="sldNum" idx="12"/>
          </p:nvPr>
        </p:nvSpPr>
        <p:spPr>
          <a:xfrm>
            <a:off x="8316000" y="176163"/>
            <a:ext cx="78317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800" b="1" i="0" u="none" strike="noStrike" cap="none">
                <a:solidFill>
                  <a:schemeClr val="lt1"/>
                </a:solidFill>
                <a:latin typeface="Malgun Gothic"/>
                <a:ea typeface="Malgun Gothic"/>
                <a:cs typeface="Malgun Gothic"/>
                <a:sym typeface="Malgun Gothic"/>
              </a:defRPr>
            </a:lvl1pPr>
            <a:lvl2pPr marL="0" lvl="1" indent="0" algn="r">
              <a:spcBef>
                <a:spcPts val="0"/>
              </a:spcBef>
              <a:spcAft>
                <a:spcPts val="0"/>
              </a:spcAft>
              <a:buNone/>
              <a:defRPr sz="1800" b="1" i="0" u="none" strike="noStrike" cap="none">
                <a:solidFill>
                  <a:schemeClr val="lt1"/>
                </a:solidFill>
                <a:latin typeface="Malgun Gothic"/>
                <a:ea typeface="Malgun Gothic"/>
                <a:cs typeface="Malgun Gothic"/>
                <a:sym typeface="Malgun Gothic"/>
              </a:defRPr>
            </a:lvl2pPr>
            <a:lvl3pPr marL="0" lvl="2" indent="0" algn="r">
              <a:spcBef>
                <a:spcPts val="0"/>
              </a:spcBef>
              <a:spcAft>
                <a:spcPts val="0"/>
              </a:spcAft>
              <a:buNone/>
              <a:defRPr sz="1800" b="1" i="0" u="none" strike="noStrike" cap="none">
                <a:solidFill>
                  <a:schemeClr val="lt1"/>
                </a:solidFill>
                <a:latin typeface="Malgun Gothic"/>
                <a:ea typeface="Malgun Gothic"/>
                <a:cs typeface="Malgun Gothic"/>
                <a:sym typeface="Malgun Gothic"/>
              </a:defRPr>
            </a:lvl3pPr>
            <a:lvl4pPr marL="0" lvl="3" indent="0" algn="r">
              <a:spcBef>
                <a:spcPts val="0"/>
              </a:spcBef>
              <a:spcAft>
                <a:spcPts val="0"/>
              </a:spcAft>
              <a:buNone/>
              <a:defRPr sz="1800" b="1" i="0" u="none" strike="noStrike" cap="none">
                <a:solidFill>
                  <a:schemeClr val="lt1"/>
                </a:solidFill>
                <a:latin typeface="Malgun Gothic"/>
                <a:ea typeface="Malgun Gothic"/>
                <a:cs typeface="Malgun Gothic"/>
                <a:sym typeface="Malgun Gothic"/>
              </a:defRPr>
            </a:lvl4pPr>
            <a:lvl5pPr marL="0" lvl="4" indent="0" algn="r">
              <a:spcBef>
                <a:spcPts val="0"/>
              </a:spcBef>
              <a:spcAft>
                <a:spcPts val="0"/>
              </a:spcAft>
              <a:buNone/>
              <a:defRPr sz="1800" b="1" i="0" u="none" strike="noStrike" cap="none">
                <a:solidFill>
                  <a:schemeClr val="lt1"/>
                </a:solidFill>
                <a:latin typeface="Malgun Gothic"/>
                <a:ea typeface="Malgun Gothic"/>
                <a:cs typeface="Malgun Gothic"/>
                <a:sym typeface="Malgun Gothic"/>
              </a:defRPr>
            </a:lvl5pPr>
            <a:lvl6pPr marL="0" lvl="5" indent="0" algn="r">
              <a:spcBef>
                <a:spcPts val="0"/>
              </a:spcBef>
              <a:spcAft>
                <a:spcPts val="0"/>
              </a:spcAft>
              <a:buNone/>
              <a:defRPr sz="1800" b="1" i="0" u="none" strike="noStrike" cap="none">
                <a:solidFill>
                  <a:schemeClr val="lt1"/>
                </a:solidFill>
                <a:latin typeface="Malgun Gothic"/>
                <a:ea typeface="Malgun Gothic"/>
                <a:cs typeface="Malgun Gothic"/>
                <a:sym typeface="Malgun Gothic"/>
              </a:defRPr>
            </a:lvl6pPr>
            <a:lvl7pPr marL="0" lvl="6" indent="0" algn="r">
              <a:spcBef>
                <a:spcPts val="0"/>
              </a:spcBef>
              <a:spcAft>
                <a:spcPts val="0"/>
              </a:spcAft>
              <a:buNone/>
              <a:defRPr sz="1800" b="1" i="0" u="none" strike="noStrike" cap="none">
                <a:solidFill>
                  <a:schemeClr val="lt1"/>
                </a:solidFill>
                <a:latin typeface="Malgun Gothic"/>
                <a:ea typeface="Malgun Gothic"/>
                <a:cs typeface="Malgun Gothic"/>
                <a:sym typeface="Malgun Gothic"/>
              </a:defRPr>
            </a:lvl7pPr>
            <a:lvl8pPr marL="0" lvl="7" indent="0" algn="r">
              <a:spcBef>
                <a:spcPts val="0"/>
              </a:spcBef>
              <a:spcAft>
                <a:spcPts val="0"/>
              </a:spcAft>
              <a:buNone/>
              <a:defRPr sz="1800" b="1" i="0" u="none" strike="noStrike" cap="none">
                <a:solidFill>
                  <a:schemeClr val="lt1"/>
                </a:solidFill>
                <a:latin typeface="Malgun Gothic"/>
                <a:ea typeface="Malgun Gothic"/>
                <a:cs typeface="Malgun Gothic"/>
                <a:sym typeface="Malgun Gothic"/>
              </a:defRPr>
            </a:lvl8pPr>
            <a:lvl9pPr marL="0" lvl="8" indent="0" algn="r">
              <a:spcBef>
                <a:spcPts val="0"/>
              </a:spcBef>
              <a:spcAft>
                <a:spcPts val="0"/>
              </a:spcAft>
              <a:buNone/>
              <a:defRPr sz="1800" b="1" i="0" u="none" strike="noStrike" cap="none">
                <a:solidFill>
                  <a:schemeClr val="lt1"/>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cxnSp>
        <p:nvCxnSpPr>
          <p:cNvPr id="5" name="Google Shape;11;p33">
            <a:extLst>
              <a:ext uri="{FF2B5EF4-FFF2-40B4-BE49-F238E27FC236}">
                <a16:creationId xmlns:a16="http://schemas.microsoft.com/office/drawing/2014/main" id="{A91E56AC-ADE3-874D-B982-D9E01B61197C}"/>
              </a:ext>
            </a:extLst>
          </p:cNvPr>
          <p:cNvCxnSpPr/>
          <p:nvPr userDrawn="1"/>
        </p:nvCxnSpPr>
        <p:spPr>
          <a:xfrm rot="10800000" flipH="1">
            <a:off x="3348039" y="4724400"/>
            <a:ext cx="5795962" cy="2133600"/>
          </a:xfrm>
          <a:prstGeom prst="straightConnector1">
            <a:avLst/>
          </a:prstGeom>
          <a:noFill/>
          <a:ln w="9525" cap="flat" cmpd="sng">
            <a:solidFill>
              <a:schemeClr val="accent6">
                <a:lumMod val="20000"/>
                <a:lumOff val="80000"/>
              </a:schemeClr>
            </a:solidFill>
            <a:prstDash val="solid"/>
            <a:round/>
            <a:headEnd type="none" w="sm" len="sm"/>
            <a:tailEnd type="none" w="sm" len="sm"/>
          </a:ln>
        </p:spPr>
      </p:cxnSp>
      <p:cxnSp>
        <p:nvCxnSpPr>
          <p:cNvPr id="6" name="Google Shape;12;p33">
            <a:extLst>
              <a:ext uri="{FF2B5EF4-FFF2-40B4-BE49-F238E27FC236}">
                <a16:creationId xmlns:a16="http://schemas.microsoft.com/office/drawing/2014/main" id="{27C7FBA6-C3A9-6148-B226-8E16A8B89F9B}"/>
              </a:ext>
            </a:extLst>
          </p:cNvPr>
          <p:cNvCxnSpPr/>
          <p:nvPr userDrawn="1"/>
        </p:nvCxnSpPr>
        <p:spPr>
          <a:xfrm>
            <a:off x="0" y="5661033"/>
            <a:ext cx="9144000" cy="576263"/>
          </a:xfrm>
          <a:prstGeom prst="straightConnector1">
            <a:avLst/>
          </a:prstGeom>
          <a:noFill/>
          <a:ln w="9525" cap="flat" cmpd="sng">
            <a:solidFill>
              <a:schemeClr val="accent6">
                <a:lumMod val="20000"/>
                <a:lumOff val="80000"/>
              </a:schemeClr>
            </a:solidFill>
            <a:prstDash val="solid"/>
            <a:round/>
            <a:headEnd type="none" w="sm" len="sm"/>
            <a:tailEnd type="none" w="sm" len="sm"/>
          </a:ln>
        </p:spPr>
      </p:cxnSp>
      <p:sp>
        <p:nvSpPr>
          <p:cNvPr id="7" name="Google Shape;31;p36">
            <a:extLst>
              <a:ext uri="{FF2B5EF4-FFF2-40B4-BE49-F238E27FC236}">
                <a16:creationId xmlns:a16="http://schemas.microsoft.com/office/drawing/2014/main" id="{68A87F73-356E-EE40-9170-0DA43B275C16}"/>
              </a:ext>
            </a:extLst>
          </p:cNvPr>
          <p:cNvSpPr txBox="1"/>
          <p:nvPr userDrawn="1"/>
        </p:nvSpPr>
        <p:spPr>
          <a:xfrm>
            <a:off x="15891" y="6506071"/>
            <a:ext cx="1973362" cy="35192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b="1" i="0" u="none" strike="noStrike" cap="none" dirty="0">
                <a:solidFill>
                  <a:srgbClr val="F8941F"/>
                </a:solidFill>
                <a:latin typeface="Arial"/>
                <a:ea typeface="Arial"/>
                <a:cs typeface="Arial"/>
                <a:sym typeface="Arial"/>
              </a:rPr>
              <a:t>Dongguk Univ.</a:t>
            </a:r>
            <a:endParaRPr dirty="0"/>
          </a:p>
        </p:txBody>
      </p:sp>
      <p:sp>
        <p:nvSpPr>
          <p:cNvPr id="8" name="Google Shape;45;p1">
            <a:extLst>
              <a:ext uri="{FF2B5EF4-FFF2-40B4-BE49-F238E27FC236}">
                <a16:creationId xmlns:a16="http://schemas.microsoft.com/office/drawing/2014/main" id="{ED9F392E-D422-BA4A-817B-3A13D0EF49D3}"/>
              </a:ext>
            </a:extLst>
          </p:cNvPr>
          <p:cNvSpPr txBox="1"/>
          <p:nvPr userDrawn="1"/>
        </p:nvSpPr>
        <p:spPr>
          <a:xfrm>
            <a:off x="1906193" y="6606720"/>
            <a:ext cx="7168232" cy="215403"/>
          </a:xfrm>
          <a:prstGeom prst="rect">
            <a:avLst/>
          </a:prstGeom>
          <a:noFill/>
          <a:ln>
            <a:noFill/>
          </a:ln>
        </p:spPr>
        <p:txBody>
          <a:bodyPr spcFirstLastPara="1" wrap="square" lIns="91425" tIns="45700" rIns="91425" bIns="45700" anchor="t" anchorCtr="0">
            <a:spAutoFit/>
          </a:bodyPr>
          <a:lstStyle/>
          <a:p>
            <a:pPr lvl="0" algn="ctr"/>
            <a:r>
              <a:rPr lang="en" altLang="ko-Kore-KR" sz="800" baseline="0" dirty="0">
                <a:solidFill>
                  <a:srgbClr val="FEEADA"/>
                </a:solidFill>
              </a:rPr>
              <a:t>Unauthorized reproduction/broadcasting/copying/distribution/transmission/exhibition/sale/distortion/modification/modification of lecture notes is prohibited.</a:t>
            </a:r>
            <a:endParaRPr sz="800" b="1" i="0" u="none" strike="noStrike" cap="none" baseline="0" dirty="0">
              <a:solidFill>
                <a:srgbClr val="FEEADA"/>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p:nvPr/>
        </p:nvSpPr>
        <p:spPr>
          <a:xfrm>
            <a:off x="0" y="-26988"/>
            <a:ext cx="9144000" cy="645297"/>
          </a:xfrm>
          <a:prstGeom prst="rect">
            <a:avLst/>
          </a:prstGeom>
          <a:gradFill>
            <a:gsLst>
              <a:gs pos="0">
                <a:srgbClr val="FABF10"/>
              </a:gs>
              <a:gs pos="100000">
                <a:srgbClr val="F7911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i="0" u="none" strike="noStrike" cap="none">
              <a:solidFill>
                <a:schemeClr val="lt1"/>
              </a:solidFill>
              <a:latin typeface="Arial"/>
              <a:ea typeface="Arial"/>
              <a:cs typeface="Arial"/>
              <a:sym typeface="Arial"/>
            </a:endParaRPr>
          </a:p>
        </p:txBody>
      </p:sp>
      <p:sp>
        <p:nvSpPr>
          <p:cNvPr id="13" name="Google Shape;13;p33"/>
          <p:cNvSpPr txBox="1">
            <a:spLocks noGrp="1"/>
          </p:cNvSpPr>
          <p:nvPr>
            <p:ph type="title"/>
          </p:nvPr>
        </p:nvSpPr>
        <p:spPr>
          <a:xfrm>
            <a:off x="455040" y="35877"/>
            <a:ext cx="7816136" cy="50323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400" b="1" i="0" u="none" strike="noStrike" cap="none">
                <a:solidFill>
                  <a:schemeClr val="lt1"/>
                </a:solidFill>
                <a:latin typeface="Malgun Gothic"/>
                <a:ea typeface="Malgun Gothic"/>
                <a:cs typeface="Malgun Gothic"/>
                <a:sym typeface="Malgun Gothic"/>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Overlock"/>
                <a:ea typeface="Overlock"/>
                <a:cs typeface="Overlock"/>
                <a:sym typeface="Overlock"/>
              </a:defRPr>
            </a:lvl6pPr>
            <a:lvl7pPr marR="0" lvl="6" algn="l" rtl="0">
              <a:spcBef>
                <a:spcPts val="0"/>
              </a:spcBef>
              <a:spcAft>
                <a:spcPts val="0"/>
              </a:spcAft>
              <a:buSzPts val="1400"/>
              <a:buNone/>
              <a:defRPr sz="2400" b="0" i="0" u="none" strike="noStrike" cap="none">
                <a:solidFill>
                  <a:schemeClr val="dk1"/>
                </a:solidFill>
                <a:latin typeface="Overlock"/>
                <a:ea typeface="Overlock"/>
                <a:cs typeface="Overlock"/>
                <a:sym typeface="Overlock"/>
              </a:defRPr>
            </a:lvl7pPr>
            <a:lvl8pPr marR="0" lvl="7" algn="l" rtl="0">
              <a:spcBef>
                <a:spcPts val="0"/>
              </a:spcBef>
              <a:spcAft>
                <a:spcPts val="0"/>
              </a:spcAft>
              <a:buSzPts val="1400"/>
              <a:buNone/>
              <a:defRPr sz="2400" b="0" i="0" u="none" strike="noStrike" cap="none">
                <a:solidFill>
                  <a:schemeClr val="dk1"/>
                </a:solidFill>
                <a:latin typeface="Overlock"/>
                <a:ea typeface="Overlock"/>
                <a:cs typeface="Overlock"/>
                <a:sym typeface="Overlock"/>
              </a:defRPr>
            </a:lvl8pPr>
            <a:lvl9pPr marR="0" lvl="8" algn="l" rtl="0">
              <a:spcBef>
                <a:spcPts val="0"/>
              </a:spcBef>
              <a:spcAft>
                <a:spcPts val="0"/>
              </a:spcAft>
              <a:buSzPts val="1400"/>
              <a:buNone/>
              <a:defRPr sz="2400" b="0" i="0" u="none" strike="noStrike" cap="none">
                <a:solidFill>
                  <a:schemeClr val="dk1"/>
                </a:solidFill>
                <a:latin typeface="Overlock"/>
                <a:ea typeface="Overlock"/>
                <a:cs typeface="Overlock"/>
                <a:sym typeface="Overlock"/>
              </a:defRPr>
            </a:lvl9pPr>
          </a:lstStyle>
          <a:p>
            <a:endParaRPr dirty="0"/>
          </a:p>
        </p:txBody>
      </p:sp>
      <p:sp>
        <p:nvSpPr>
          <p:cNvPr id="14" name="Google Shape;14;p33"/>
          <p:cNvSpPr txBox="1">
            <a:spLocks noGrp="1"/>
          </p:cNvSpPr>
          <p:nvPr>
            <p:ph type="body" idx="1"/>
          </p:nvPr>
        </p:nvSpPr>
        <p:spPr>
          <a:xfrm>
            <a:off x="457200" y="765178"/>
            <a:ext cx="8229600" cy="576723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Malgun Gothic"/>
                <a:ea typeface="Malgun Gothic"/>
                <a:cs typeface="Malgun Gothic"/>
                <a:sym typeface="Malgun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295338" algn="l" rtl="0">
              <a:spcBef>
                <a:spcPts val="210"/>
              </a:spcBef>
              <a:spcAft>
                <a:spcPts val="0"/>
              </a:spcAft>
              <a:buClr>
                <a:schemeClr val="dk1"/>
              </a:buClr>
              <a:buSzPts val="1051"/>
              <a:buFont typeface="Arial"/>
              <a:buChar char="–"/>
              <a:defRPr sz="1051" b="0" i="0" u="none" strike="noStrike" cap="none">
                <a:solidFill>
                  <a:schemeClr val="dk1"/>
                </a:solidFill>
                <a:latin typeface="Malgun Gothic"/>
                <a:ea typeface="Malgun Gothic"/>
                <a:cs typeface="Malgun Gothic"/>
                <a:sym typeface="Malgun Gothic"/>
              </a:defRPr>
            </a:lvl4pPr>
            <a:lvl5pPr marL="2286000" marR="0" lvl="4" indent="-295338" algn="l" rtl="0">
              <a:spcBef>
                <a:spcPts val="210"/>
              </a:spcBef>
              <a:spcAft>
                <a:spcPts val="0"/>
              </a:spcAft>
              <a:buClr>
                <a:schemeClr val="dk1"/>
              </a:buClr>
              <a:buSzPts val="1051"/>
              <a:buFont typeface="Arial"/>
              <a:buChar char="»"/>
              <a:defRPr sz="1051" b="0" i="0" u="none" strike="noStrike" cap="none">
                <a:solidFill>
                  <a:schemeClr val="dk1"/>
                </a:solidFill>
                <a:latin typeface="Malgun Gothic"/>
                <a:ea typeface="Malgun Gothic"/>
                <a:cs typeface="Malgun Gothic"/>
                <a:sym typeface="Malgun Gothic"/>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9pPr>
          </a:lstStyle>
          <a:p>
            <a:endParaRPr dirty="0"/>
          </a:p>
        </p:txBody>
      </p:sp>
      <p:sp>
        <p:nvSpPr>
          <p:cNvPr id="15" name="Google Shape;15;p33"/>
          <p:cNvSpPr txBox="1">
            <a:spLocks noGrp="1"/>
          </p:cNvSpPr>
          <p:nvPr>
            <p:ph type="sldNum" idx="12"/>
          </p:nvPr>
        </p:nvSpPr>
        <p:spPr>
          <a:xfrm>
            <a:off x="8316000" y="176163"/>
            <a:ext cx="78317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800" b="1" i="0" u="none" strike="noStrike" cap="none">
                <a:solidFill>
                  <a:schemeClr val="lt1"/>
                </a:solidFill>
                <a:latin typeface="Malgun Gothic"/>
                <a:ea typeface="Malgun Gothic"/>
                <a:cs typeface="Malgun Gothic"/>
                <a:sym typeface="Malgun Gothic"/>
              </a:defRPr>
            </a:lvl1pPr>
            <a:lvl2pPr marL="0" marR="0" lvl="1" indent="0" algn="r" rtl="0">
              <a:spcBef>
                <a:spcPts val="0"/>
              </a:spcBef>
              <a:spcAft>
                <a:spcPts val="0"/>
              </a:spcAft>
              <a:buNone/>
              <a:defRPr sz="1800" b="1" i="0" u="none" strike="noStrike" cap="none">
                <a:solidFill>
                  <a:schemeClr val="lt1"/>
                </a:solidFill>
                <a:latin typeface="Malgun Gothic"/>
                <a:ea typeface="Malgun Gothic"/>
                <a:cs typeface="Malgun Gothic"/>
                <a:sym typeface="Malgun Gothic"/>
              </a:defRPr>
            </a:lvl2pPr>
            <a:lvl3pPr marL="0" marR="0" lvl="2" indent="0" algn="r" rtl="0">
              <a:spcBef>
                <a:spcPts val="0"/>
              </a:spcBef>
              <a:spcAft>
                <a:spcPts val="0"/>
              </a:spcAft>
              <a:buNone/>
              <a:defRPr sz="1800" b="1" i="0" u="none" strike="noStrike" cap="none">
                <a:solidFill>
                  <a:schemeClr val="lt1"/>
                </a:solidFill>
                <a:latin typeface="Malgun Gothic"/>
                <a:ea typeface="Malgun Gothic"/>
                <a:cs typeface="Malgun Gothic"/>
                <a:sym typeface="Malgun Gothic"/>
              </a:defRPr>
            </a:lvl3pPr>
            <a:lvl4pPr marL="0" marR="0" lvl="3" indent="0" algn="r" rtl="0">
              <a:spcBef>
                <a:spcPts val="0"/>
              </a:spcBef>
              <a:spcAft>
                <a:spcPts val="0"/>
              </a:spcAft>
              <a:buNone/>
              <a:defRPr sz="1800" b="1" i="0" u="none" strike="noStrike" cap="none">
                <a:solidFill>
                  <a:schemeClr val="lt1"/>
                </a:solidFill>
                <a:latin typeface="Malgun Gothic"/>
                <a:ea typeface="Malgun Gothic"/>
                <a:cs typeface="Malgun Gothic"/>
                <a:sym typeface="Malgun Gothic"/>
              </a:defRPr>
            </a:lvl4pPr>
            <a:lvl5pPr marL="0" marR="0" lvl="4" indent="0" algn="r" rtl="0">
              <a:spcBef>
                <a:spcPts val="0"/>
              </a:spcBef>
              <a:spcAft>
                <a:spcPts val="0"/>
              </a:spcAft>
              <a:buNone/>
              <a:defRPr sz="1800" b="1" i="0" u="none" strike="noStrike" cap="none">
                <a:solidFill>
                  <a:schemeClr val="lt1"/>
                </a:solidFill>
                <a:latin typeface="Malgun Gothic"/>
                <a:ea typeface="Malgun Gothic"/>
                <a:cs typeface="Malgun Gothic"/>
                <a:sym typeface="Malgun Gothic"/>
              </a:defRPr>
            </a:lvl5pPr>
            <a:lvl6pPr marL="0" marR="0" lvl="5" indent="0" algn="r" rtl="0">
              <a:spcBef>
                <a:spcPts val="0"/>
              </a:spcBef>
              <a:spcAft>
                <a:spcPts val="0"/>
              </a:spcAft>
              <a:buNone/>
              <a:defRPr sz="1800" b="1" i="0" u="none" strike="noStrike" cap="none">
                <a:solidFill>
                  <a:schemeClr val="lt1"/>
                </a:solidFill>
                <a:latin typeface="Malgun Gothic"/>
                <a:ea typeface="Malgun Gothic"/>
                <a:cs typeface="Malgun Gothic"/>
                <a:sym typeface="Malgun Gothic"/>
              </a:defRPr>
            </a:lvl6pPr>
            <a:lvl7pPr marL="0" marR="0" lvl="6" indent="0" algn="r" rtl="0">
              <a:spcBef>
                <a:spcPts val="0"/>
              </a:spcBef>
              <a:spcAft>
                <a:spcPts val="0"/>
              </a:spcAft>
              <a:buNone/>
              <a:defRPr sz="1800" b="1" i="0" u="none" strike="noStrike" cap="none">
                <a:solidFill>
                  <a:schemeClr val="lt1"/>
                </a:solidFill>
                <a:latin typeface="Malgun Gothic"/>
                <a:ea typeface="Malgun Gothic"/>
                <a:cs typeface="Malgun Gothic"/>
                <a:sym typeface="Malgun Gothic"/>
              </a:defRPr>
            </a:lvl7pPr>
            <a:lvl8pPr marL="0" marR="0" lvl="7" indent="0" algn="r" rtl="0">
              <a:spcBef>
                <a:spcPts val="0"/>
              </a:spcBef>
              <a:spcAft>
                <a:spcPts val="0"/>
              </a:spcAft>
              <a:buNone/>
              <a:defRPr sz="1800" b="1" i="0" u="none" strike="noStrike" cap="none">
                <a:solidFill>
                  <a:schemeClr val="lt1"/>
                </a:solidFill>
                <a:latin typeface="Malgun Gothic"/>
                <a:ea typeface="Malgun Gothic"/>
                <a:cs typeface="Malgun Gothic"/>
                <a:sym typeface="Malgun Gothic"/>
              </a:defRPr>
            </a:lvl8pPr>
            <a:lvl9pPr marL="0" marR="0" lvl="8" indent="0" algn="r" rtl="0">
              <a:spcBef>
                <a:spcPts val="0"/>
              </a:spcBef>
              <a:spcAft>
                <a:spcPts val="0"/>
              </a:spcAft>
              <a:buNone/>
              <a:defRPr sz="1800" b="1" i="0" u="none" strike="noStrike" cap="none">
                <a:solidFill>
                  <a:schemeClr val="lt1"/>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jpe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png"/><Relationship Id="rId1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3.png"/><Relationship Id="rId4" Type="http://schemas.openxmlformats.org/officeDocument/2006/relationships/image" Target="../media/image69.jp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4" name="Google Shape;44;p1"/>
          <p:cNvSpPr txBox="1">
            <a:spLocks noGrp="1"/>
          </p:cNvSpPr>
          <p:nvPr>
            <p:ph type="subTitle" idx="1"/>
          </p:nvPr>
        </p:nvSpPr>
        <p:spPr>
          <a:xfrm>
            <a:off x="1893467" y="3643403"/>
            <a:ext cx="6131708" cy="990600"/>
          </a:xfrm>
          <a:prstGeom prst="rect">
            <a:avLst/>
          </a:prstGeom>
          <a:noFill/>
          <a:ln>
            <a:noFill/>
          </a:ln>
        </p:spPr>
        <p:txBody>
          <a:bodyPr spcFirstLastPara="1" wrap="square" lIns="91425" tIns="45700" rIns="91425" bIns="45700" anchor="t" anchorCtr="0">
            <a:noAutofit/>
          </a:bodyPr>
          <a:lstStyle/>
          <a:p>
            <a:pPr marL="0" indent="0" algn="l">
              <a:spcBef>
                <a:spcPts val="0"/>
              </a:spcBef>
              <a:buSzPts val="3000"/>
            </a:pPr>
            <a:r>
              <a:rPr lang="en-US" altLang="ko-Kore-KR" b="1" dirty="0">
                <a:solidFill>
                  <a:schemeClr val="accent6">
                    <a:lumMod val="75000"/>
                  </a:schemeClr>
                </a:solidFill>
                <a:latin typeface="Arial" panose="020B0604020202020204" pitchFamily="34" charset="0"/>
                <a:cs typeface="Arial" panose="020B0604020202020204" pitchFamily="34" charset="0"/>
              </a:rPr>
              <a:t>Dept. of Multimedia Engineering, Dongguk University-Seoul</a:t>
            </a:r>
          </a:p>
          <a:p>
            <a:pPr marL="0" lvl="0" indent="0" algn="l">
              <a:spcBef>
                <a:spcPts val="0"/>
              </a:spcBef>
              <a:buSzPts val="3000"/>
            </a:pPr>
            <a:r>
              <a:rPr lang="en-US" altLang="ko-Kore-KR" b="1" dirty="0">
                <a:solidFill>
                  <a:schemeClr val="accent6">
                    <a:lumMod val="75000"/>
                  </a:schemeClr>
                </a:solidFill>
                <a:latin typeface="Arial" panose="020B0604020202020204" pitchFamily="34" charset="0"/>
                <a:cs typeface="Arial" panose="020B0604020202020204" pitchFamily="34" charset="0"/>
              </a:rPr>
              <a:t>Master Course</a:t>
            </a:r>
          </a:p>
          <a:p>
            <a:pPr marL="0" lvl="0" indent="0" algn="l">
              <a:spcBef>
                <a:spcPts val="0"/>
              </a:spcBef>
              <a:buSzPts val="3000"/>
            </a:pPr>
            <a:r>
              <a:rPr lang="en" altLang="ko-Kore-KR" b="1" dirty="0">
                <a:solidFill>
                  <a:schemeClr val="accent6">
                    <a:lumMod val="75000"/>
                  </a:schemeClr>
                </a:solidFill>
              </a:rPr>
              <a:t>Hyewon Yoon</a:t>
            </a:r>
          </a:p>
          <a:p>
            <a:pPr marL="0" lvl="0" indent="0" algn="l">
              <a:spcBef>
                <a:spcPts val="0"/>
              </a:spcBef>
              <a:buSzPts val="3000"/>
            </a:pPr>
            <a:endParaRPr lang="en" altLang="ko-Kore-KR" b="1" dirty="0">
              <a:solidFill>
                <a:schemeClr val="accent6">
                  <a:lumMod val="75000"/>
                </a:schemeClr>
              </a:solidFill>
            </a:endParaRPr>
          </a:p>
          <a:p>
            <a:pPr marL="0" lvl="0" indent="0" algn="l">
              <a:spcBef>
                <a:spcPts val="0"/>
              </a:spcBef>
              <a:buSzPts val="3000"/>
            </a:pPr>
            <a:r>
              <a:rPr lang="en-US" altLang="ko-Kore-KR" b="1" dirty="0">
                <a:solidFill>
                  <a:schemeClr val="accent6">
                    <a:lumMod val="75000"/>
                  </a:schemeClr>
                </a:solidFill>
              </a:rPr>
              <a:t>Supervisor</a:t>
            </a:r>
            <a:r>
              <a:rPr lang="en" altLang="ko-Kore-KR" b="1" dirty="0">
                <a:solidFill>
                  <a:schemeClr val="accent6">
                    <a:lumMod val="75000"/>
                  </a:schemeClr>
                </a:solidFill>
              </a:rPr>
              <a:t>. Professor Yunsick Sung</a:t>
            </a:r>
          </a:p>
        </p:txBody>
      </p:sp>
      <p:sp>
        <p:nvSpPr>
          <p:cNvPr id="4" name="제목 3">
            <a:extLst>
              <a:ext uri="{FF2B5EF4-FFF2-40B4-BE49-F238E27FC236}">
                <a16:creationId xmlns:a16="http://schemas.microsoft.com/office/drawing/2014/main" id="{5D5A195C-2552-5D4A-A07D-0CAB696D3E18}"/>
              </a:ext>
            </a:extLst>
          </p:cNvPr>
          <p:cNvSpPr>
            <a:spLocks noGrp="1"/>
          </p:cNvSpPr>
          <p:nvPr>
            <p:ph type="ctrTitle"/>
          </p:nvPr>
        </p:nvSpPr>
        <p:spPr>
          <a:xfrm>
            <a:off x="374947" y="1701808"/>
            <a:ext cx="8458201" cy="1470025"/>
          </a:xfrm>
        </p:spPr>
        <p:txBody>
          <a:bodyPr>
            <a:noAutofit/>
          </a:bodyPr>
          <a:lstStyle/>
          <a:p>
            <a:r>
              <a:rPr lang="en-US" altLang="ko-Kore-KR" sz="2800" dirty="0">
                <a:latin typeface="+mj-lt"/>
              </a:rPr>
              <a:t>Style Transformation Method of Stage Background Images by Emotion Words of Lyrics</a:t>
            </a:r>
            <a:endParaRPr lang="ko-Kore-KR" altLang="en-US" sz="2800" dirty="0">
              <a:latin typeface="+mj-lt"/>
            </a:endParaRPr>
          </a:p>
        </p:txBody>
      </p:sp>
      <p:pic>
        <p:nvPicPr>
          <p:cNvPr id="5" name="그림 4">
            <a:extLst>
              <a:ext uri="{FF2B5EF4-FFF2-40B4-BE49-F238E27FC236}">
                <a16:creationId xmlns:a16="http://schemas.microsoft.com/office/drawing/2014/main" id="{11C958E8-769F-4EC4-BF48-BE469D75D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662" y="6097400"/>
            <a:ext cx="2405066" cy="648370"/>
          </a:xfrm>
          <a:prstGeom prst="rect">
            <a:avLst/>
          </a:prstGeom>
        </p:spPr>
      </p:pic>
      <p:pic>
        <p:nvPicPr>
          <p:cNvPr id="6" name="Picture 6" descr="동국대학교 로고 먀에 대한 이미지 검색결과">
            <a:extLst>
              <a:ext uri="{FF2B5EF4-FFF2-40B4-BE49-F238E27FC236}">
                <a16:creationId xmlns:a16="http://schemas.microsoft.com/office/drawing/2014/main" id="{93FEA7BC-48D2-4555-91AA-60BF03AEBC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3795" y="6096786"/>
            <a:ext cx="2098405" cy="64837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91732F9C-A381-415F-B2A0-445308F24FF5}"/>
              </a:ext>
            </a:extLst>
          </p:cNvPr>
          <p:cNvSpPr/>
          <p:nvPr/>
        </p:nvSpPr>
        <p:spPr>
          <a:xfrm>
            <a:off x="0" y="614106"/>
            <a:ext cx="1893467" cy="400110"/>
          </a:xfrm>
          <a:prstGeom prst="rect">
            <a:avLst/>
          </a:prstGeom>
        </p:spPr>
        <p:txBody>
          <a:bodyPr wrap="none">
            <a:spAutoFit/>
          </a:bodyPr>
          <a:lstStyle/>
          <a:p>
            <a:r>
              <a:rPr lang="en" altLang="ko-Kore-KR" sz="2000" b="1" dirty="0">
                <a:solidFill>
                  <a:schemeClr val="accent6">
                    <a:lumMod val="75000"/>
                  </a:schemeClr>
                </a:solidFill>
              </a:rPr>
              <a:t>Master Thesis</a:t>
            </a:r>
            <a:endParaRPr lang="ko-Kore-KR"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36953"/>
    </mc:Choice>
    <mc:Fallback xmlns="">
      <p:transition spd="slow" advTm="369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A55F7C-6B5E-BE49-A5E9-C311BB2C72B1}"/>
              </a:ext>
            </a:extLst>
          </p:cNvPr>
          <p:cNvSpPr>
            <a:spLocks noGrp="1"/>
          </p:cNvSpPr>
          <p:nvPr>
            <p:ph type="title"/>
          </p:nvPr>
        </p:nvSpPr>
        <p:spPr/>
        <p:txBody>
          <a:bodyPr/>
          <a:lstStyle/>
          <a:p>
            <a:r>
              <a:rPr lang="en-US" altLang="ko-Kore-KR" dirty="0"/>
              <a:t>2. Related works (4/4)</a:t>
            </a:r>
            <a:endParaRPr kumimoji="1" lang="ko-Kore-KR" altLang="en-US" dirty="0"/>
          </a:p>
        </p:txBody>
      </p:sp>
      <p:sp>
        <p:nvSpPr>
          <p:cNvPr id="3" name="텍스트 개체 틀 2">
            <a:extLst>
              <a:ext uri="{FF2B5EF4-FFF2-40B4-BE49-F238E27FC236}">
                <a16:creationId xmlns:a16="http://schemas.microsoft.com/office/drawing/2014/main" id="{8CD28449-AAC1-4D4D-8FF3-83587847F021}"/>
              </a:ext>
            </a:extLst>
          </p:cNvPr>
          <p:cNvSpPr>
            <a:spLocks noGrp="1"/>
          </p:cNvSpPr>
          <p:nvPr>
            <p:ph type="body" idx="1"/>
          </p:nvPr>
        </p:nvSpPr>
        <p:spPr/>
        <p:txBody>
          <a:bodyPr/>
          <a:lstStyle/>
          <a:p>
            <a:pPr marL="0" indent="0">
              <a:buNone/>
            </a:pPr>
            <a:r>
              <a:rPr kumimoji="1" lang="en-US" altLang="ko-Kore-KR" b="1" dirty="0"/>
              <a:t>2.4. Comparison methods for image style transformation</a:t>
            </a:r>
          </a:p>
        </p:txBody>
      </p:sp>
      <p:sp>
        <p:nvSpPr>
          <p:cNvPr id="4" name="슬라이드 번호 개체 틀 3">
            <a:extLst>
              <a:ext uri="{FF2B5EF4-FFF2-40B4-BE49-F238E27FC236}">
                <a16:creationId xmlns:a16="http://schemas.microsoft.com/office/drawing/2014/main" id="{2904F93F-A912-314F-A647-E461C34D85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graphicFrame>
        <p:nvGraphicFramePr>
          <p:cNvPr id="5" name="表格 4">
            <a:extLst>
              <a:ext uri="{FF2B5EF4-FFF2-40B4-BE49-F238E27FC236}">
                <a16:creationId xmlns:a16="http://schemas.microsoft.com/office/drawing/2014/main" id="{62743B70-9900-4AB1-80CE-6CBB0FA09DDD}"/>
              </a:ext>
            </a:extLst>
          </p:cNvPr>
          <p:cNvGraphicFramePr>
            <a:graphicFrameLocks noGrp="1"/>
          </p:cNvGraphicFramePr>
          <p:nvPr>
            <p:extLst>
              <p:ext uri="{D42A27DB-BD31-4B8C-83A1-F6EECF244321}">
                <p14:modId xmlns:p14="http://schemas.microsoft.com/office/powerpoint/2010/main" val="3566088779"/>
              </p:ext>
            </p:extLst>
          </p:nvPr>
        </p:nvGraphicFramePr>
        <p:xfrm>
          <a:off x="434460" y="1911380"/>
          <a:ext cx="8419254" cy="3009343"/>
        </p:xfrm>
        <a:graphic>
          <a:graphicData uri="http://schemas.openxmlformats.org/drawingml/2006/table">
            <a:tbl>
              <a:tblPr firstRow="1" firstCol="1" bandRow="1">
                <a:tableStyleId>{2D5ABB26-0587-4C30-8999-92F81FD0307C}</a:tableStyleId>
              </a:tblPr>
              <a:tblGrid>
                <a:gridCol w="1296529">
                  <a:extLst>
                    <a:ext uri="{9D8B030D-6E8A-4147-A177-3AD203B41FA5}">
                      <a16:colId xmlns:a16="http://schemas.microsoft.com/office/drawing/2014/main" val="3468837256"/>
                    </a:ext>
                  </a:extLst>
                </a:gridCol>
                <a:gridCol w="1691350">
                  <a:extLst>
                    <a:ext uri="{9D8B030D-6E8A-4147-A177-3AD203B41FA5}">
                      <a16:colId xmlns:a16="http://schemas.microsoft.com/office/drawing/2014/main" val="1558979679"/>
                    </a:ext>
                  </a:extLst>
                </a:gridCol>
                <a:gridCol w="1785316">
                  <a:extLst>
                    <a:ext uri="{9D8B030D-6E8A-4147-A177-3AD203B41FA5}">
                      <a16:colId xmlns:a16="http://schemas.microsoft.com/office/drawing/2014/main" val="2074429349"/>
                    </a:ext>
                  </a:extLst>
                </a:gridCol>
                <a:gridCol w="1691350">
                  <a:extLst>
                    <a:ext uri="{9D8B030D-6E8A-4147-A177-3AD203B41FA5}">
                      <a16:colId xmlns:a16="http://schemas.microsoft.com/office/drawing/2014/main" val="1029659944"/>
                    </a:ext>
                  </a:extLst>
                </a:gridCol>
                <a:gridCol w="1954709">
                  <a:extLst>
                    <a:ext uri="{9D8B030D-6E8A-4147-A177-3AD203B41FA5}">
                      <a16:colId xmlns:a16="http://schemas.microsoft.com/office/drawing/2014/main" val="2743680062"/>
                    </a:ext>
                  </a:extLst>
                </a:gridCol>
              </a:tblGrid>
              <a:tr h="672163">
                <a:tc>
                  <a:txBody>
                    <a:bodyPr/>
                    <a:lstStyle/>
                    <a:p>
                      <a:pPr marL="0" algn="ctr" defTabSz="685800" rtl="0" eaLnBrk="0" latinLnBrk="0" hangingPunct="0"/>
                      <a:r>
                        <a:rPr lang="en-US" sz="1600" strike="noStrike" kern="1200" spc="0" dirty="0">
                          <a:solidFill>
                            <a:schemeClr val="tx1"/>
                          </a:solidFill>
                          <a:effectLst/>
                          <a:latin typeface="Arial" panose="020B0604020202020204" pitchFamily="34" charset="0"/>
                          <a:ea typeface="+mn-ea"/>
                          <a:cs typeface="Arial" panose="020B0604020202020204" pitchFamily="34" charset="0"/>
                        </a:rPr>
                        <a:t>Research Contents</a:t>
                      </a:r>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685800" rtl="0" eaLnBrk="0" latinLnBrk="0" hangingPunct="0"/>
                      <a:r>
                        <a:rPr lang="en-US" sz="1600" strike="noStrike" kern="1200" spc="0" dirty="0">
                          <a:solidFill>
                            <a:schemeClr val="tx1"/>
                          </a:solidFill>
                          <a:effectLst/>
                          <a:latin typeface="Arial" panose="020B0604020202020204" pitchFamily="34" charset="0"/>
                          <a:ea typeface="+mn-ea"/>
                          <a:cs typeface="Arial" panose="020B0604020202020204" pitchFamily="34" charset="0"/>
                        </a:rPr>
                        <a:t>Zhao et al. [12]</a:t>
                      </a:r>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685800" rtl="0" eaLnBrk="0" latinLnBrk="0" hangingPunct="0"/>
                      <a:r>
                        <a:rPr lang="en-US" sz="1600" strike="noStrike" kern="1200" spc="0" dirty="0" err="1">
                          <a:solidFill>
                            <a:schemeClr val="tx1"/>
                          </a:solidFill>
                          <a:effectLst/>
                          <a:latin typeface="Arial" panose="020B0604020202020204" pitchFamily="34" charset="0"/>
                          <a:ea typeface="+mn-ea"/>
                          <a:cs typeface="Arial" panose="020B0604020202020204" pitchFamily="34" charset="0"/>
                        </a:rPr>
                        <a:t>Machajdiket</a:t>
                      </a:r>
                      <a:r>
                        <a:rPr lang="en-US" sz="1600" strike="noStrike" kern="1200" spc="0" dirty="0">
                          <a:solidFill>
                            <a:schemeClr val="tx1"/>
                          </a:solidFill>
                          <a:effectLst/>
                          <a:latin typeface="Arial" panose="020B0604020202020204" pitchFamily="34" charset="0"/>
                          <a:ea typeface="+mn-ea"/>
                          <a:cs typeface="Arial" panose="020B0604020202020204" pitchFamily="34" charset="0"/>
                        </a:rPr>
                        <a:t> al. [13]</a:t>
                      </a:r>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685800" rtl="0" eaLnBrk="0" latinLnBrk="0" hangingPunct="0"/>
                      <a:r>
                        <a:rPr lang="en-US" altLang="ko-KR" sz="1600" strike="noStrike" kern="1200" spc="0" dirty="0">
                          <a:solidFill>
                            <a:schemeClr val="tx1"/>
                          </a:solidFill>
                          <a:effectLst/>
                          <a:latin typeface="Arial" panose="020B0604020202020204" pitchFamily="34" charset="0"/>
                          <a:ea typeface="+mn-ea"/>
                          <a:cs typeface="Arial" panose="020B0604020202020204" pitchFamily="34" charset="0"/>
                        </a:rPr>
                        <a:t>Zhao et al. </a:t>
                      </a:r>
                      <a:r>
                        <a:rPr lang="en-US" sz="1600" strike="noStrike" kern="1200" spc="0" dirty="0">
                          <a:solidFill>
                            <a:schemeClr val="tx1"/>
                          </a:solidFill>
                          <a:effectLst/>
                          <a:latin typeface="Arial" panose="020B0604020202020204" pitchFamily="34" charset="0"/>
                          <a:ea typeface="+mn-ea"/>
                          <a:cs typeface="Arial" panose="020B0604020202020204" pitchFamily="34" charset="0"/>
                        </a:rPr>
                        <a:t>[17]</a:t>
                      </a:r>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685800" rtl="0" eaLnBrk="0" latinLnBrk="0" hangingPunct="0"/>
                      <a:r>
                        <a:rPr lang="en-US" sz="1600" strike="noStrike" kern="1200" spc="0" dirty="0">
                          <a:solidFill>
                            <a:schemeClr val="tx1"/>
                          </a:solidFill>
                          <a:effectLst/>
                          <a:latin typeface="Arial" panose="020B0604020202020204" pitchFamily="34" charset="0"/>
                          <a:ea typeface="+mn-ea"/>
                          <a:cs typeface="Arial" panose="020B0604020202020204" pitchFamily="34" charset="0"/>
                        </a:rPr>
                        <a:t>Proposed Method</a:t>
                      </a:r>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390892"/>
                  </a:ext>
                </a:extLst>
              </a:tr>
              <a:tr h="784923">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Training</a:t>
                      </a:r>
                      <a:b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b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Data</a:t>
                      </a:r>
                    </a:p>
                  </a:txBody>
                  <a:tcPr marL="17907" marR="17907" marT="17907" marB="17907" anchor="ctr">
                    <a:lnT w="6350" cap="flat" cmpd="sng" algn="ctr">
                      <a:solidFill>
                        <a:schemeClr val="tx1"/>
                      </a:solidFill>
                      <a:prstDash val="solid"/>
                      <a:round/>
                      <a:headEnd type="none" w="med" len="med"/>
                      <a:tailEnd type="none" w="med" len="med"/>
                    </a:lnT>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IAPS, Art Photo, Abstract Painting</a:t>
                      </a:r>
                    </a:p>
                  </a:txBody>
                  <a:tcPr marL="17907" marR="17907" marT="17907" marB="17907" anchor="ctr">
                    <a:lnT w="6350" cap="flat" cmpd="sng" algn="ctr">
                      <a:solidFill>
                        <a:schemeClr val="tx1"/>
                      </a:solidFill>
                      <a:prstDash val="solid"/>
                      <a:round/>
                      <a:headEnd type="none" w="med" len="med"/>
                      <a:tailEnd type="none" w="med" len="med"/>
                    </a:lnT>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IAPS, Art Photo, Abstract Painting</a:t>
                      </a:r>
                    </a:p>
                  </a:txBody>
                  <a:tcPr marL="17907" marR="17907" marT="17907" marB="17907" anchor="ctr">
                    <a:lnT w="6350" cap="flat" cmpd="sng" algn="ctr">
                      <a:solidFill>
                        <a:schemeClr val="tx1"/>
                      </a:solidFill>
                      <a:prstDash val="solid"/>
                      <a:round/>
                      <a:headEnd type="none" w="med" len="med"/>
                      <a:tailEnd type="none" w="med" len="med"/>
                    </a:lnT>
                  </a:tcPr>
                </a:tc>
                <a:tc>
                  <a:txBody>
                    <a:bodyPr/>
                    <a:lstStyle/>
                    <a:p>
                      <a:pPr marL="0" marR="0" indent="0" algn="ctr" fontAlgn="base" latinLnBrk="0">
                        <a:lnSpc>
                          <a:spcPct val="100000"/>
                        </a:lnSpc>
                        <a:spcBef>
                          <a:spcPts val="0"/>
                        </a:spcBef>
                        <a:spcAft>
                          <a:spcPts val="0"/>
                        </a:spcAft>
                      </a:pPr>
                      <a:r>
                        <a:rPr lang="en-US" sz="1600" b="0" i="0" u="none" strike="noStrike" kern="1200" cap="none" spc="0">
                          <a:solidFill>
                            <a:schemeClr val="tx1"/>
                          </a:solidFill>
                          <a:effectLst/>
                          <a:latin typeface="Arial" panose="020B0604020202020204" pitchFamily="34" charset="0"/>
                          <a:ea typeface="+mn-ea"/>
                          <a:cs typeface="Arial" panose="020B0604020202020204" pitchFamily="34" charset="0"/>
                          <a:sym typeface="Arial"/>
                        </a:rPr>
                        <a:t>IAPS, Art Photo, Abstract Painting</a:t>
                      </a:r>
                    </a:p>
                  </a:txBody>
                  <a:tcPr marL="17907" marR="17907" marT="17907" marB="17907" anchor="ctr">
                    <a:lnT w="6350" cap="flat" cmpd="sng" algn="ctr">
                      <a:solidFill>
                        <a:schemeClr val="tx1"/>
                      </a:solidFill>
                      <a:prstDash val="solid"/>
                      <a:round/>
                      <a:headEnd type="none" w="med" len="med"/>
                      <a:tailEnd type="none" w="med" len="med"/>
                    </a:lnT>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Song lyrics, Stage Background Image</a:t>
                      </a:r>
                    </a:p>
                  </a:txBody>
                  <a:tcPr marL="17907" marR="17907" marT="17907" marB="17907"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658334"/>
                  </a:ext>
                </a:extLst>
              </a:tr>
              <a:tr h="784923">
                <a:tc>
                  <a:txBody>
                    <a:bodyPr/>
                    <a:lstStyle/>
                    <a:p>
                      <a:pPr marL="0" marR="0" indent="0" algn="ctr" fontAlgn="base" latinLnBrk="0">
                        <a:lnSpc>
                          <a:spcPct val="100000"/>
                        </a:lnSpc>
                        <a:spcBef>
                          <a:spcPts val="0"/>
                        </a:spcBef>
                        <a:spcAft>
                          <a:spcPts val="0"/>
                        </a:spcAft>
                      </a:pPr>
                      <a:r>
                        <a:rPr lang="en-US" sz="1600" b="0" i="0" u="none" strike="noStrike" kern="1200" cap="none" spc="0">
                          <a:solidFill>
                            <a:schemeClr val="tx1"/>
                          </a:solidFill>
                          <a:effectLst/>
                          <a:latin typeface="Arial" panose="020B0604020202020204" pitchFamily="34" charset="0"/>
                          <a:ea typeface="+mn-ea"/>
                          <a:cs typeface="Arial" panose="020B0604020202020204" pitchFamily="34" charset="0"/>
                          <a:sym typeface="Arial"/>
                        </a:rPr>
                        <a:t>Encoding</a:t>
                      </a:r>
                    </a:p>
                  </a:txBody>
                  <a:tcPr marL="17907" marR="17907" marT="17907" marB="17907" anchor="ct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Image</a:t>
                      </a:r>
                      <a:b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b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-based</a:t>
                      </a:r>
                    </a:p>
                  </a:txBody>
                  <a:tcPr marL="17907" marR="17907" marT="17907" marB="17907" anchor="ct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Image</a:t>
                      </a:r>
                      <a:b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b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-based</a:t>
                      </a:r>
                    </a:p>
                  </a:txBody>
                  <a:tcPr marL="17907" marR="17907" marT="17907" marB="17907" anchor="ct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User’s Metadata-based</a:t>
                      </a:r>
                    </a:p>
                  </a:txBody>
                  <a:tcPr marL="17907" marR="17907" marT="17907" marB="17907" anchor="ct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One-hot encoding Texture-based</a:t>
                      </a:r>
                    </a:p>
                  </a:txBody>
                  <a:tcPr marL="17907" marR="17907" marT="17907" marB="17907" anchor="ctr"/>
                </a:tc>
                <a:extLst>
                  <a:ext uri="{0D108BD9-81ED-4DB2-BD59-A6C34878D82A}">
                    <a16:rowId xmlns:a16="http://schemas.microsoft.com/office/drawing/2014/main" val="781541765"/>
                  </a:ext>
                </a:extLst>
              </a:tr>
              <a:tr h="715393">
                <a:tc>
                  <a:txBody>
                    <a:bodyPr/>
                    <a:lstStyle/>
                    <a:p>
                      <a:pPr marL="0" marR="0" indent="0" algn="ctr" fontAlgn="base" latinLnBrk="0">
                        <a:lnSpc>
                          <a:spcPct val="100000"/>
                        </a:lnSpc>
                        <a:spcBef>
                          <a:spcPts val="0"/>
                        </a:spcBef>
                        <a:spcAft>
                          <a:spcPts val="0"/>
                        </a:spcAft>
                      </a:pPr>
                      <a:r>
                        <a:rPr lang="en-US" sz="1600" b="0" i="0" u="none" strike="noStrike" kern="1200" cap="none" spc="0">
                          <a:solidFill>
                            <a:schemeClr val="tx1"/>
                          </a:solidFill>
                          <a:effectLst/>
                          <a:latin typeface="Arial" panose="020B0604020202020204" pitchFamily="34" charset="0"/>
                          <a:ea typeface="+mn-ea"/>
                          <a:cs typeface="Arial" panose="020B0604020202020204" pitchFamily="34" charset="0"/>
                          <a:sym typeface="Arial"/>
                        </a:rPr>
                        <a:t>Learning Model</a:t>
                      </a:r>
                    </a:p>
                  </a:txBody>
                  <a:tcPr marL="17907" marR="17907" marT="17907" marB="17907" anchor="ctr">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a:solidFill>
                            <a:schemeClr val="tx1"/>
                          </a:solidFill>
                          <a:effectLst/>
                          <a:latin typeface="Arial" panose="020B0604020202020204" pitchFamily="34" charset="0"/>
                          <a:ea typeface="+mn-ea"/>
                          <a:cs typeface="Arial" panose="020B0604020202020204" pitchFamily="34" charset="0"/>
                          <a:sym typeface="Arial"/>
                        </a:rPr>
                        <a:t>SVM</a:t>
                      </a:r>
                    </a:p>
                  </a:txBody>
                  <a:tcPr marL="17907" marR="17907" marT="17907" marB="17907" anchor="ctr">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Waterfall Segmentation Algorithm</a:t>
                      </a:r>
                    </a:p>
                  </a:txBody>
                  <a:tcPr marL="17907" marR="17907" marT="17907" marB="17907" anchor="ctr">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Multi-Task Hypergraph Learning</a:t>
                      </a:r>
                    </a:p>
                  </a:txBody>
                  <a:tcPr marL="17907" marR="17907" marT="17907" marB="17907" anchor="ctr">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rPr>
                        <a:t>CNN</a:t>
                      </a:r>
                    </a:p>
                  </a:txBody>
                  <a:tcPr marL="17907" marR="17907" marT="17907" marB="1790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744655"/>
                  </a:ext>
                </a:extLst>
              </a:tr>
            </a:tbl>
          </a:graphicData>
        </a:graphic>
      </p:graphicFrame>
      <p:sp>
        <p:nvSpPr>
          <p:cNvPr id="6" name="文本框 5">
            <a:extLst>
              <a:ext uri="{FF2B5EF4-FFF2-40B4-BE49-F238E27FC236}">
                <a16:creationId xmlns:a16="http://schemas.microsoft.com/office/drawing/2014/main" id="{2ED97F15-8A6E-4DA5-8000-AF739799D111}"/>
              </a:ext>
            </a:extLst>
          </p:cNvPr>
          <p:cNvSpPr txBox="1"/>
          <p:nvPr/>
        </p:nvSpPr>
        <p:spPr>
          <a:xfrm>
            <a:off x="180960" y="1529688"/>
            <a:ext cx="8942276" cy="355482"/>
          </a:xfrm>
          <a:prstGeom prst="rect">
            <a:avLst/>
          </a:prstGeom>
          <a:noFill/>
        </p:spPr>
        <p:txBody>
          <a:bodyPr wrap="square">
            <a:spAutoFit/>
          </a:bodyPr>
          <a:lstStyle/>
          <a:p>
            <a:pPr algn="ctr">
              <a:lnSpc>
                <a:spcPct val="95000"/>
              </a:lnSpc>
              <a:spcBef>
                <a:spcPts val="1200"/>
              </a:spcBef>
              <a:spcAft>
                <a:spcPts val="600"/>
              </a:spcAft>
            </a:pPr>
            <a:r>
              <a:rPr lang="en-US" altLang="zh-C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&lt;Table </a:t>
            </a:r>
            <a:r>
              <a:rPr lang="en-US" altLang="zh-CN" sz="1800" dirty="0">
                <a:latin typeface="Arial" panose="020B0604020202020204" pitchFamily="34" charset="0"/>
                <a:ea typeface="Times New Roman" panose="02020603050405020304" pitchFamily="18" charset="0"/>
                <a:cs typeface="Arial" panose="020B0604020202020204" pitchFamily="34" charset="0"/>
              </a:rPr>
              <a:t>2-1</a:t>
            </a:r>
            <a:r>
              <a:rPr lang="en-US" altLang="zh-C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&gt; </a:t>
            </a:r>
            <a:r>
              <a:rPr lang="en-US" altLang="zh-CN" sz="18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difference between previous research and the proposed method</a:t>
            </a:r>
            <a:endParaRPr lang="zh-CN" altLang="zh-CN" sz="18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559589883"/>
      </p:ext>
    </p:extLst>
  </p:cSld>
  <p:clrMapOvr>
    <a:masterClrMapping/>
  </p:clrMapOvr>
  <mc:AlternateContent xmlns:mc="http://schemas.openxmlformats.org/markup-compatibility/2006" xmlns:p14="http://schemas.microsoft.com/office/powerpoint/2010/main">
    <mc:Choice Requires="p14">
      <p:transition spd="slow" p14:dur="2000" advTm="123542"/>
    </mc:Choice>
    <mc:Fallback xmlns="">
      <p:transition spd="slow" advTm="12354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latin typeface="+mn-lt"/>
              </a:rPr>
              <a:t>3. Image style transformation method (1/8)</a:t>
            </a:r>
            <a:endParaRPr kumimoji="1" lang="ko-Kore-KR" altLang="en-US" dirty="0">
              <a:latin typeface="+mn-lt"/>
            </a:endParaRPr>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3.1. Overview</a:t>
            </a:r>
            <a:endParaRPr kumimoji="1" lang="en-US" altLang="ko-Kore-KR" dirty="0"/>
          </a:p>
          <a:p>
            <a:pPr lvl="1" fontAlgn="base" latinLnBrk="1"/>
            <a:r>
              <a:rPr lang="en-US" altLang="ko-KR" dirty="0">
                <a:latin typeface="+mn-lt"/>
              </a:rPr>
              <a:t>The proposed method consists of the </a:t>
            </a:r>
            <a:r>
              <a:rPr lang="en-US" altLang="ko-KR" dirty="0">
                <a:solidFill>
                  <a:srgbClr val="E46C0A"/>
                </a:solidFill>
                <a:latin typeface="+mj-lt"/>
              </a:rPr>
              <a:t>lyrics preprocessing step</a:t>
            </a:r>
            <a:r>
              <a:rPr lang="en-US" altLang="ko-KR" dirty="0">
                <a:latin typeface="+mn-lt"/>
              </a:rPr>
              <a:t>, which extracts the probability distribution of emotion words for each verse and chorus from selected lyrics, and the </a:t>
            </a:r>
            <a:r>
              <a:rPr lang="en-US" altLang="ko-KR" dirty="0">
                <a:solidFill>
                  <a:srgbClr val="E46C0A"/>
                </a:solidFill>
                <a:latin typeface="+mj-lt"/>
              </a:rPr>
              <a:t>emotion image processing step</a:t>
            </a:r>
            <a:r>
              <a:rPr lang="en-US" altLang="ko-KR" dirty="0">
                <a:latin typeface="+mn-lt"/>
              </a:rPr>
              <a:t>, which transfers the styles for each verse and chorus images related to the extracted probability distribution of emotion words.</a:t>
            </a:r>
            <a:endParaRPr lang="en-US" altLang="ko-KR" dirty="0"/>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mn-lt"/>
              </a:rPr>
              <a:t>11</a:t>
            </a:fld>
            <a:endParaRPr lang="en-US">
              <a:latin typeface="+mn-lt"/>
            </a:endParaRPr>
          </a:p>
        </p:txBody>
      </p:sp>
      <p:sp>
        <p:nvSpPr>
          <p:cNvPr id="100" name="TextBox 99">
            <a:extLst>
              <a:ext uri="{FF2B5EF4-FFF2-40B4-BE49-F238E27FC236}">
                <a16:creationId xmlns:a16="http://schemas.microsoft.com/office/drawing/2014/main" id="{4FB3BEB1-6036-46DF-9E79-B087FB127944}"/>
              </a:ext>
            </a:extLst>
          </p:cNvPr>
          <p:cNvSpPr txBox="1"/>
          <p:nvPr/>
        </p:nvSpPr>
        <p:spPr>
          <a:xfrm>
            <a:off x="1479441" y="4779500"/>
            <a:ext cx="376044" cy="307777"/>
          </a:xfrm>
          <a:prstGeom prst="rect">
            <a:avLst/>
          </a:prstGeom>
          <a:noFill/>
        </p:spPr>
        <p:txBody>
          <a:bodyPr wrap="square" rtlCol="0">
            <a:spAutoFit/>
          </a:bodyPr>
          <a:lstStyle/>
          <a:p>
            <a:pPr defTabSz="457200" latinLnBrk="0"/>
            <a:r>
              <a:rPr lang="en-US" altLang="ko-KR" dirty="0">
                <a:solidFill>
                  <a:prstClr val="black"/>
                </a:solidFill>
                <a:latin typeface="Calibri" panose="020F0502020204030204" pitchFamily="34" charset="0"/>
                <a:ea typeface="맑은 고딕" panose="020B0503020000020004" pitchFamily="50" charset="-127"/>
                <a:cs typeface="Calibri" panose="020F0502020204030204" pitchFamily="34" charset="0"/>
              </a:rPr>
              <a:t>  </a:t>
            </a:r>
            <a:endParaRPr lang="ko-KR" altLang="en-US"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01" name="직사각형 100">
            <a:extLst>
              <a:ext uri="{FF2B5EF4-FFF2-40B4-BE49-F238E27FC236}">
                <a16:creationId xmlns:a16="http://schemas.microsoft.com/office/drawing/2014/main" id="{B0C52AC4-1789-4860-83CD-4E25862B3AC9}"/>
              </a:ext>
            </a:extLst>
          </p:cNvPr>
          <p:cNvSpPr/>
          <p:nvPr/>
        </p:nvSpPr>
        <p:spPr>
          <a:xfrm>
            <a:off x="2792304" y="4638210"/>
            <a:ext cx="4638675" cy="900000"/>
          </a:xfrm>
          <a:prstGeom prst="rect">
            <a:avLst/>
          </a:prstGeom>
          <a:noFill/>
          <a:ln w="12700" cap="flat" cmpd="sng" algn="ctr">
            <a:solidFill>
              <a:sysClr val="windowText" lastClr="000000">
                <a:lumMod val="95000"/>
                <a:lumOff val="5000"/>
              </a:sysClr>
            </a:solidFill>
            <a:prstDash val="dash"/>
            <a:miter lim="800000"/>
          </a:ln>
          <a:effectLst/>
        </p:spPr>
        <p:txBody>
          <a:bodyPr rtlCol="0" anchor="ctr"/>
          <a:lstStyle/>
          <a:p>
            <a:pPr algn="ctr" defTabSz="457200" latinLnBrk="0">
              <a:defRPr/>
            </a:pPr>
            <a:endParaRPr lang="ko-KR" altLang="en-US" sz="2000" kern="0">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02" name="TextBox 101">
            <a:extLst>
              <a:ext uri="{FF2B5EF4-FFF2-40B4-BE49-F238E27FC236}">
                <a16:creationId xmlns:a16="http://schemas.microsoft.com/office/drawing/2014/main" id="{21A76CDA-752C-4EB0-99A6-8F8500920B60}"/>
              </a:ext>
            </a:extLst>
          </p:cNvPr>
          <p:cNvSpPr txBox="1"/>
          <p:nvPr/>
        </p:nvSpPr>
        <p:spPr>
          <a:xfrm>
            <a:off x="2309882" y="4407921"/>
            <a:ext cx="3363603" cy="275717"/>
          </a:xfrm>
          <a:prstGeom prst="rect">
            <a:avLst/>
          </a:prstGeom>
          <a:noFill/>
        </p:spPr>
        <p:txBody>
          <a:bodyPr wrap="square" rtlCol="0">
            <a:spAutoFit/>
          </a:bodyPr>
          <a:lstStyle>
            <a:defPPr>
              <a:defRPr lang="en-US"/>
            </a:defPPr>
            <a:lvl1pPr algn="ctr">
              <a:defRPr sz="1400" b="1"/>
            </a:lvl1pPr>
          </a:lstStyle>
          <a:p>
            <a:pPr algn="r" defTabSz="457200" latinLnBrk="0">
              <a:lnSpc>
                <a:spcPct val="70000"/>
              </a:lnSpc>
            </a:pPr>
            <a:r>
              <a:rPr lang="en-US" altLang="ko-KR"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rPr>
              <a:t>Step 2: Emotion Image Processing</a:t>
            </a:r>
            <a:endParaRPr lang="ko-KR" altLang="en-US"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103" name="직선 화살표 연결선 102">
            <a:extLst>
              <a:ext uri="{FF2B5EF4-FFF2-40B4-BE49-F238E27FC236}">
                <a16:creationId xmlns:a16="http://schemas.microsoft.com/office/drawing/2014/main" id="{7946DF59-11E1-4BFD-A002-23AAC3B2E442}"/>
              </a:ext>
            </a:extLst>
          </p:cNvPr>
          <p:cNvCxnSpPr>
            <a:cxnSpLocks/>
            <a:stCxn id="109" idx="3"/>
            <a:endCxn id="146" idx="1"/>
          </p:cNvCxnSpPr>
          <p:nvPr/>
        </p:nvCxnSpPr>
        <p:spPr>
          <a:xfrm>
            <a:off x="990448" y="3842753"/>
            <a:ext cx="445223" cy="75"/>
          </a:xfrm>
          <a:prstGeom prst="straightConnector1">
            <a:avLst/>
          </a:prstGeom>
          <a:noFill/>
          <a:ln w="12700" cap="flat" cmpd="sng" algn="ctr">
            <a:solidFill>
              <a:srgbClr val="70AD47">
                <a:lumMod val="75000"/>
              </a:srgbClr>
            </a:solidFill>
            <a:prstDash val="solid"/>
            <a:miter lim="800000"/>
            <a:tailEnd type="triangle"/>
          </a:ln>
          <a:effectLst/>
        </p:spPr>
      </p:cxnSp>
      <p:sp>
        <p:nvSpPr>
          <p:cNvPr id="104" name="사각형: 둥근 모서리 103">
            <a:extLst>
              <a:ext uri="{FF2B5EF4-FFF2-40B4-BE49-F238E27FC236}">
                <a16:creationId xmlns:a16="http://schemas.microsoft.com/office/drawing/2014/main" id="{D538F5D7-F585-43B5-9DDA-F5799D5DF6B2}"/>
              </a:ext>
            </a:extLst>
          </p:cNvPr>
          <p:cNvSpPr/>
          <p:nvPr/>
        </p:nvSpPr>
        <p:spPr>
          <a:xfrm>
            <a:off x="4328009" y="4729080"/>
            <a:ext cx="1404000" cy="72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cs typeface="Calibri" panose="020F0502020204030204" pitchFamily="34" charset="0"/>
              </a:rPr>
              <a:t>Representative Emotion Images </a:t>
            </a:r>
            <a:br>
              <a:rPr lang="en-US" altLang="ko-KR" sz="1500" kern="0" dirty="0">
                <a:solidFill>
                  <a:sysClr val="windowText" lastClr="000000"/>
                </a:solidFill>
                <a:latin typeface="Calibri" panose="020F0502020204030204" pitchFamily="34" charset="0"/>
                <a:cs typeface="Calibri" panose="020F0502020204030204" pitchFamily="34" charset="0"/>
              </a:rPr>
            </a:br>
            <a:r>
              <a:rPr lang="en-US" altLang="ko-KR" sz="1500" kern="0" dirty="0">
                <a:solidFill>
                  <a:sysClr val="windowText" lastClr="000000"/>
                </a:solidFill>
                <a:latin typeface="Calibri" panose="020F0502020204030204" pitchFamily="34" charset="0"/>
                <a:cs typeface="Calibri" panose="020F0502020204030204" pitchFamily="34" charset="0"/>
              </a:rPr>
              <a:t>with tags</a:t>
            </a:r>
            <a:endParaRPr lang="ko-KR" altLang="en-US" sz="1500" kern="0" dirty="0">
              <a:solidFill>
                <a:sysClr val="windowText" lastClr="000000"/>
              </a:solidFill>
              <a:latin typeface="Calibri" panose="020F0502020204030204" pitchFamily="34" charset="0"/>
              <a:cs typeface="Calibri" panose="020F0502020204030204" pitchFamily="34" charset="0"/>
            </a:endParaRPr>
          </a:p>
        </p:txBody>
      </p:sp>
      <p:sp>
        <p:nvSpPr>
          <p:cNvPr id="105" name="원통형 104">
            <a:extLst>
              <a:ext uri="{FF2B5EF4-FFF2-40B4-BE49-F238E27FC236}">
                <a16:creationId xmlns:a16="http://schemas.microsoft.com/office/drawing/2014/main" id="{546C4D4F-06B7-4127-961A-386F1C81ADE8}"/>
              </a:ext>
            </a:extLst>
          </p:cNvPr>
          <p:cNvSpPr/>
          <p:nvPr/>
        </p:nvSpPr>
        <p:spPr>
          <a:xfrm>
            <a:off x="41399" y="4683638"/>
            <a:ext cx="972000" cy="764208"/>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Emotion Images </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with Tags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06" name="직사각형 105">
            <a:extLst>
              <a:ext uri="{FF2B5EF4-FFF2-40B4-BE49-F238E27FC236}">
                <a16:creationId xmlns:a16="http://schemas.microsoft.com/office/drawing/2014/main" id="{146E5A80-436A-4525-A695-A4210043996D}"/>
              </a:ext>
            </a:extLst>
          </p:cNvPr>
          <p:cNvSpPr/>
          <p:nvPr/>
        </p:nvSpPr>
        <p:spPr>
          <a:xfrm>
            <a:off x="2897226" y="4729080"/>
            <a:ext cx="1296000"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Representative Emotion Image Selector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07" name="직사각형 106">
            <a:extLst>
              <a:ext uri="{FF2B5EF4-FFF2-40B4-BE49-F238E27FC236}">
                <a16:creationId xmlns:a16="http://schemas.microsoft.com/office/drawing/2014/main" id="{198D7677-A6C2-48BF-8688-8DBDB3739E02}"/>
              </a:ext>
            </a:extLst>
          </p:cNvPr>
          <p:cNvSpPr/>
          <p:nvPr/>
        </p:nvSpPr>
        <p:spPr>
          <a:xfrm>
            <a:off x="1144327" y="3009486"/>
            <a:ext cx="6359381" cy="26639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400" b="1">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08" name="TextBox 107">
            <a:extLst>
              <a:ext uri="{FF2B5EF4-FFF2-40B4-BE49-F238E27FC236}">
                <a16:creationId xmlns:a16="http://schemas.microsoft.com/office/drawing/2014/main" id="{DA2C3DBD-2130-42A3-81EB-9CE68013737B}"/>
              </a:ext>
            </a:extLst>
          </p:cNvPr>
          <p:cNvSpPr txBox="1"/>
          <p:nvPr/>
        </p:nvSpPr>
        <p:spPr>
          <a:xfrm>
            <a:off x="6200203" y="2533079"/>
            <a:ext cx="2867073" cy="492571"/>
          </a:xfrm>
          <a:prstGeom prst="rect">
            <a:avLst/>
          </a:prstGeom>
          <a:noFill/>
        </p:spPr>
        <p:txBody>
          <a:bodyPr wrap="square" rtlCol="0">
            <a:spAutoFit/>
          </a:bodyPr>
          <a:lstStyle>
            <a:defPPr>
              <a:defRPr lang="en-US"/>
            </a:defPPr>
            <a:lvl1pPr algn="ctr">
              <a:defRPr sz="1400" b="1"/>
            </a:lvl1pPr>
          </a:lstStyle>
          <a:p>
            <a:pPr algn="r" defTabSz="457200" latinLnBrk="0">
              <a:lnSpc>
                <a:spcPct val="70000"/>
              </a:lnSpc>
            </a:pPr>
            <a:endParaRPr lang="en-US" altLang="ko-KR" sz="18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a:p>
            <a:pPr algn="r" defTabSz="457200" latinLnBrk="0">
              <a:lnSpc>
                <a:spcPct val="70000"/>
              </a:lnSpc>
            </a:pPr>
            <a:r>
              <a:rPr lang="en-US" altLang="ko-KR" sz="1800" dirty="0">
                <a:solidFill>
                  <a:prstClr val="black"/>
                </a:solidFill>
                <a:latin typeface="Calibri" panose="020F0502020204030204" pitchFamily="34" charset="0"/>
                <a:ea typeface="맑은 고딕" panose="020B0503020000020004" pitchFamily="50" charset="-127"/>
                <a:cs typeface="Calibri" panose="020F0502020204030204" pitchFamily="34" charset="0"/>
              </a:rPr>
              <a:t>The Proposed Method</a:t>
            </a:r>
            <a:endParaRPr lang="ko-KR" altLang="en-US" sz="18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09" name="사각형: 둥근 모서리 108">
            <a:extLst>
              <a:ext uri="{FF2B5EF4-FFF2-40B4-BE49-F238E27FC236}">
                <a16:creationId xmlns:a16="http://schemas.microsoft.com/office/drawing/2014/main" id="{DC116B07-7044-44CA-AB11-CBE9E4FA6C4F}"/>
              </a:ext>
            </a:extLst>
          </p:cNvPr>
          <p:cNvSpPr/>
          <p:nvPr/>
        </p:nvSpPr>
        <p:spPr>
          <a:xfrm>
            <a:off x="41399" y="3374753"/>
            <a:ext cx="949049" cy="936000"/>
          </a:xfrm>
          <a:prstGeom prst="roundRect">
            <a:avLst/>
          </a:prstGeom>
          <a:solidFill>
            <a:schemeClr val="accent6">
              <a:lumMod val="20000"/>
              <a:lumOff val="80000"/>
            </a:scheme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User ’s Selected Lyrics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grpSp>
        <p:nvGrpSpPr>
          <p:cNvPr id="110" name="그룹 109">
            <a:extLst>
              <a:ext uri="{FF2B5EF4-FFF2-40B4-BE49-F238E27FC236}">
                <a16:creationId xmlns:a16="http://schemas.microsoft.com/office/drawing/2014/main" id="{AE273B58-1EB8-4A66-9284-FED07C504BFC}"/>
              </a:ext>
            </a:extLst>
          </p:cNvPr>
          <p:cNvGrpSpPr/>
          <p:nvPr/>
        </p:nvGrpSpPr>
        <p:grpSpPr>
          <a:xfrm>
            <a:off x="7860153" y="6289415"/>
            <a:ext cx="1239023" cy="307777"/>
            <a:chOff x="7296545" y="5877615"/>
            <a:chExt cx="1239023" cy="307777"/>
          </a:xfrm>
        </p:grpSpPr>
        <p:sp>
          <p:nvSpPr>
            <p:cNvPr id="112" name="직사각형 111">
              <a:extLst>
                <a:ext uri="{FF2B5EF4-FFF2-40B4-BE49-F238E27FC236}">
                  <a16:creationId xmlns:a16="http://schemas.microsoft.com/office/drawing/2014/main" id="{E4308A5C-F2CE-414C-8348-4FFD412A8B69}"/>
                </a:ext>
              </a:extLst>
            </p:cNvPr>
            <p:cNvSpPr/>
            <p:nvPr/>
          </p:nvSpPr>
          <p:spPr>
            <a:xfrm>
              <a:off x="7296545" y="5981425"/>
              <a:ext cx="199144" cy="133716"/>
            </a:xfrm>
            <a:prstGeom prst="rect">
              <a:avLst/>
            </a:prstGeom>
            <a:noFill/>
            <a:ln w="12700" cap="flat" cmpd="sng" algn="ctr">
              <a:solidFill>
                <a:srgbClr val="4472C4">
                  <a:shade val="50000"/>
                </a:srgbClr>
              </a:solidFill>
              <a:prstDash val="solid"/>
              <a:miter lim="800000"/>
            </a:ln>
            <a:effectLst/>
          </p:spPr>
          <p:txBody>
            <a:bodyPr rtlCol="0" anchor="ctr"/>
            <a:lstStyle/>
            <a:p>
              <a:pPr algn="ctr" defTabSz="457200" latinLnBrk="0">
                <a:defRPr/>
              </a:pPr>
              <a:endParaRPr lang="ko-KR" altLang="en-US" sz="16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13" name="TextBox 112">
              <a:extLst>
                <a:ext uri="{FF2B5EF4-FFF2-40B4-BE49-F238E27FC236}">
                  <a16:creationId xmlns:a16="http://schemas.microsoft.com/office/drawing/2014/main" id="{F609B184-31BB-49D8-A5DD-2C158FBAA9DD}"/>
                </a:ext>
              </a:extLst>
            </p:cNvPr>
            <p:cNvSpPr txBox="1"/>
            <p:nvPr/>
          </p:nvSpPr>
          <p:spPr>
            <a:xfrm>
              <a:off x="7443602" y="5877615"/>
              <a:ext cx="1091966" cy="307777"/>
            </a:xfrm>
            <a:prstGeom prst="rect">
              <a:avLst/>
            </a:prstGeom>
            <a:noFill/>
          </p:spPr>
          <p:txBody>
            <a:bodyPr wrap="none" rtlCol="0">
              <a:spAutoFit/>
            </a:bodyPr>
            <a:lstStyle/>
            <a:p>
              <a:pPr defTabSz="457200" latinLnBrk="0">
                <a:defRPr/>
              </a:pPr>
              <a:r>
                <a:rPr lang="en-US" altLang="ko-KR" kern="0" dirty="0">
                  <a:solidFill>
                    <a:prstClr val="black"/>
                  </a:solidFill>
                  <a:latin typeface="Calibri" panose="020F0502020204030204" pitchFamily="34" charset="0"/>
                  <a:ea typeface="맑은 고딕" panose="020B0503020000020004" pitchFamily="50" charset="-127"/>
                  <a:cs typeface="Calibri" panose="020F0502020204030204" pitchFamily="34" charset="0"/>
                </a:rPr>
                <a:t>= Processing</a:t>
              </a:r>
              <a:endParaRPr lang="ko-KR" altLang="en-US" kern="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grpSp>
      <p:grpSp>
        <p:nvGrpSpPr>
          <p:cNvPr id="114" name="그룹 113">
            <a:extLst>
              <a:ext uri="{FF2B5EF4-FFF2-40B4-BE49-F238E27FC236}">
                <a16:creationId xmlns:a16="http://schemas.microsoft.com/office/drawing/2014/main" id="{B6C28BD9-8452-4A58-9280-0396BBA7DD86}"/>
              </a:ext>
            </a:extLst>
          </p:cNvPr>
          <p:cNvGrpSpPr/>
          <p:nvPr/>
        </p:nvGrpSpPr>
        <p:grpSpPr>
          <a:xfrm>
            <a:off x="6021019" y="5975266"/>
            <a:ext cx="938728" cy="307777"/>
            <a:chOff x="1530022" y="5877615"/>
            <a:chExt cx="938728" cy="307777"/>
          </a:xfrm>
        </p:grpSpPr>
        <p:sp>
          <p:nvSpPr>
            <p:cNvPr id="115" name="직사각형 114">
              <a:extLst>
                <a:ext uri="{FF2B5EF4-FFF2-40B4-BE49-F238E27FC236}">
                  <a16:creationId xmlns:a16="http://schemas.microsoft.com/office/drawing/2014/main" id="{438DBC75-FFE5-4DC7-99EC-4D99982E1A88}"/>
                </a:ext>
              </a:extLst>
            </p:cNvPr>
            <p:cNvSpPr/>
            <p:nvPr/>
          </p:nvSpPr>
          <p:spPr>
            <a:xfrm>
              <a:off x="1530022" y="5955143"/>
              <a:ext cx="199200" cy="152720"/>
            </a:xfrm>
            <a:prstGeom prst="rect">
              <a:avLst/>
            </a:prstGeom>
            <a:noFill/>
            <a:ln w="12700" cap="flat" cmpd="sng" algn="ctr">
              <a:solidFill>
                <a:sysClr val="windowText" lastClr="000000">
                  <a:lumMod val="95000"/>
                  <a:lumOff val="5000"/>
                </a:sysClr>
              </a:solidFill>
              <a:prstDash val="dash"/>
              <a:miter lim="800000"/>
            </a:ln>
            <a:effectLst/>
          </p:spPr>
          <p:txBody>
            <a:bodyPr rtlCol="0" anchor="ctr"/>
            <a:lstStyle/>
            <a:p>
              <a:pPr algn="ctr" defTabSz="457200" latinLnBrk="0">
                <a:defRPr/>
              </a:pPr>
              <a:endParaRPr lang="ko-KR" altLang="en-US" sz="2000" kern="0" dirty="0">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16" name="TextBox 115">
              <a:extLst>
                <a:ext uri="{FF2B5EF4-FFF2-40B4-BE49-F238E27FC236}">
                  <a16:creationId xmlns:a16="http://schemas.microsoft.com/office/drawing/2014/main" id="{F369594B-6F5B-411F-AFB3-4F65B5D4DC35}"/>
                </a:ext>
              </a:extLst>
            </p:cNvPr>
            <p:cNvSpPr txBox="1"/>
            <p:nvPr/>
          </p:nvSpPr>
          <p:spPr>
            <a:xfrm>
              <a:off x="1719827" y="5877615"/>
              <a:ext cx="748923" cy="307777"/>
            </a:xfrm>
            <a:prstGeom prst="rect">
              <a:avLst/>
            </a:prstGeom>
            <a:noFill/>
          </p:spPr>
          <p:txBody>
            <a:bodyPr wrap="none" rtlCol="0">
              <a:spAutoFit/>
            </a:bodyPr>
            <a:lstStyle/>
            <a:p>
              <a:pPr defTabSz="457200" latinLnBrk="0">
                <a:defRPr/>
              </a:pPr>
              <a:r>
                <a:rPr lang="en-US" altLang="ko-KR" kern="0" dirty="0">
                  <a:solidFill>
                    <a:prstClr val="black"/>
                  </a:solidFill>
                  <a:latin typeface="Calibri" panose="020F0502020204030204" pitchFamily="34" charset="0"/>
                  <a:ea typeface="맑은 고딕" panose="020B0503020000020004" pitchFamily="50" charset="-127"/>
                  <a:cs typeface="Calibri" panose="020F0502020204030204" pitchFamily="34" charset="0"/>
                </a:rPr>
                <a:t>= Phase</a:t>
              </a:r>
              <a:endParaRPr lang="ko-KR" altLang="en-US" kern="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grpSp>
      <p:grpSp>
        <p:nvGrpSpPr>
          <p:cNvPr id="117" name="그룹 116">
            <a:extLst>
              <a:ext uri="{FF2B5EF4-FFF2-40B4-BE49-F238E27FC236}">
                <a16:creationId xmlns:a16="http://schemas.microsoft.com/office/drawing/2014/main" id="{E7FED4DE-C585-4054-9828-9DB9732AA93A}"/>
              </a:ext>
            </a:extLst>
          </p:cNvPr>
          <p:cNvGrpSpPr/>
          <p:nvPr/>
        </p:nvGrpSpPr>
        <p:grpSpPr>
          <a:xfrm>
            <a:off x="8282685" y="5975266"/>
            <a:ext cx="816491" cy="307777"/>
            <a:chOff x="4571101" y="5877615"/>
            <a:chExt cx="816491" cy="307777"/>
          </a:xfrm>
        </p:grpSpPr>
        <p:sp>
          <p:nvSpPr>
            <p:cNvPr id="118" name="사각형: 둥근 모서리 117">
              <a:extLst>
                <a:ext uri="{FF2B5EF4-FFF2-40B4-BE49-F238E27FC236}">
                  <a16:creationId xmlns:a16="http://schemas.microsoft.com/office/drawing/2014/main" id="{1649878C-C27B-4CB4-9D80-B09589E63AAC}"/>
                </a:ext>
              </a:extLst>
            </p:cNvPr>
            <p:cNvSpPr/>
            <p:nvPr/>
          </p:nvSpPr>
          <p:spPr>
            <a:xfrm>
              <a:off x="4571101" y="5960510"/>
              <a:ext cx="211460" cy="141986"/>
            </a:xfrm>
            <a:prstGeom prst="roundRect">
              <a:avLst>
                <a:gd name="adj" fmla="val 26347"/>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latinLnBrk="0">
                <a:defRPr/>
              </a:pPr>
              <a:endParaRPr lang="ko-KR" altLang="en-US" sz="16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19" name="TextBox 118">
              <a:extLst>
                <a:ext uri="{FF2B5EF4-FFF2-40B4-BE49-F238E27FC236}">
                  <a16:creationId xmlns:a16="http://schemas.microsoft.com/office/drawing/2014/main" id="{108439CB-B9CC-470C-9951-2DD43E7DA7F9}"/>
                </a:ext>
              </a:extLst>
            </p:cNvPr>
            <p:cNvSpPr txBox="1"/>
            <p:nvPr/>
          </p:nvSpPr>
          <p:spPr>
            <a:xfrm>
              <a:off x="4728437" y="5877615"/>
              <a:ext cx="659155" cy="307777"/>
            </a:xfrm>
            <a:prstGeom prst="rect">
              <a:avLst/>
            </a:prstGeom>
            <a:noFill/>
          </p:spPr>
          <p:txBody>
            <a:bodyPr wrap="none" rtlCol="0">
              <a:spAutoFit/>
            </a:bodyPr>
            <a:lstStyle/>
            <a:p>
              <a:pPr defTabSz="457200" latinLnBrk="0">
                <a:defRPr/>
              </a:pPr>
              <a:r>
                <a:rPr lang="en-US" altLang="ko-KR" kern="0" dirty="0">
                  <a:solidFill>
                    <a:prstClr val="black"/>
                  </a:solidFill>
                  <a:latin typeface="Calibri" panose="020F0502020204030204" pitchFamily="34" charset="0"/>
                  <a:ea typeface="맑은 고딕" panose="020B0503020000020004" pitchFamily="50" charset="-127"/>
                  <a:cs typeface="Calibri" panose="020F0502020204030204" pitchFamily="34" charset="0"/>
                </a:rPr>
                <a:t>= Data</a:t>
              </a:r>
              <a:endParaRPr lang="ko-KR" altLang="en-US" kern="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grpSp>
      <p:grpSp>
        <p:nvGrpSpPr>
          <p:cNvPr id="120" name="그룹 119">
            <a:extLst>
              <a:ext uri="{FF2B5EF4-FFF2-40B4-BE49-F238E27FC236}">
                <a16:creationId xmlns:a16="http://schemas.microsoft.com/office/drawing/2014/main" id="{F563E1EE-67F6-413F-A97E-6D7602DF6981}"/>
              </a:ext>
            </a:extLst>
          </p:cNvPr>
          <p:cNvGrpSpPr/>
          <p:nvPr/>
        </p:nvGrpSpPr>
        <p:grpSpPr>
          <a:xfrm>
            <a:off x="7066482" y="5975266"/>
            <a:ext cx="1147222" cy="307777"/>
            <a:chOff x="2479459" y="5877615"/>
            <a:chExt cx="1147222" cy="307777"/>
          </a:xfrm>
        </p:grpSpPr>
        <p:sp>
          <p:nvSpPr>
            <p:cNvPr id="121" name="TextBox 120">
              <a:extLst>
                <a:ext uri="{FF2B5EF4-FFF2-40B4-BE49-F238E27FC236}">
                  <a16:creationId xmlns:a16="http://schemas.microsoft.com/office/drawing/2014/main" id="{C8B6ACD6-EF64-4926-B7FB-2CEDD1F52B1E}"/>
                </a:ext>
              </a:extLst>
            </p:cNvPr>
            <p:cNvSpPr txBox="1"/>
            <p:nvPr/>
          </p:nvSpPr>
          <p:spPr>
            <a:xfrm>
              <a:off x="2626086" y="5877615"/>
              <a:ext cx="1000595" cy="307777"/>
            </a:xfrm>
            <a:prstGeom prst="rect">
              <a:avLst/>
            </a:prstGeom>
            <a:noFill/>
          </p:spPr>
          <p:txBody>
            <a:bodyPr wrap="none" rtlCol="0">
              <a:spAutoFit/>
            </a:bodyPr>
            <a:lstStyle/>
            <a:p>
              <a:pPr defTabSz="457200" latinLnBrk="0">
                <a:defRPr/>
              </a:pPr>
              <a:r>
                <a:rPr lang="en-US" altLang="ko-KR" kern="0" dirty="0">
                  <a:solidFill>
                    <a:prstClr val="black"/>
                  </a:solidFill>
                  <a:latin typeface="Calibri" panose="020F0502020204030204" pitchFamily="34" charset="0"/>
                  <a:ea typeface="맑은 고딕" panose="020B0503020000020004" pitchFamily="50" charset="-127"/>
                  <a:cs typeface="Calibri" panose="020F0502020204030204" pitchFamily="34" charset="0"/>
                </a:rPr>
                <a:t>= Database</a:t>
              </a:r>
              <a:endParaRPr lang="ko-KR" altLang="en-US" kern="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22" name="원통형 121">
              <a:extLst>
                <a:ext uri="{FF2B5EF4-FFF2-40B4-BE49-F238E27FC236}">
                  <a16:creationId xmlns:a16="http://schemas.microsoft.com/office/drawing/2014/main" id="{B12DC055-19D4-4EA3-BB7C-F8C7C39DA140}"/>
                </a:ext>
              </a:extLst>
            </p:cNvPr>
            <p:cNvSpPr/>
            <p:nvPr/>
          </p:nvSpPr>
          <p:spPr>
            <a:xfrm>
              <a:off x="2479459" y="5947866"/>
              <a:ext cx="215171" cy="1672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lang="ko-KR" altLang="en-US"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grpSp>
      <p:grpSp>
        <p:nvGrpSpPr>
          <p:cNvPr id="123" name="그룹 122">
            <a:extLst>
              <a:ext uri="{FF2B5EF4-FFF2-40B4-BE49-F238E27FC236}">
                <a16:creationId xmlns:a16="http://schemas.microsoft.com/office/drawing/2014/main" id="{9D70ECC9-8E2A-46C2-B6D8-26C39010E703}"/>
              </a:ext>
            </a:extLst>
          </p:cNvPr>
          <p:cNvGrpSpPr/>
          <p:nvPr/>
        </p:nvGrpSpPr>
        <p:grpSpPr>
          <a:xfrm>
            <a:off x="5991799" y="6289415"/>
            <a:ext cx="1841641" cy="307777"/>
            <a:chOff x="5422926" y="5877615"/>
            <a:chExt cx="1841641" cy="307777"/>
          </a:xfrm>
        </p:grpSpPr>
        <p:sp>
          <p:nvSpPr>
            <p:cNvPr id="124" name="사각형: 둥근 모서리 123">
              <a:extLst>
                <a:ext uri="{FF2B5EF4-FFF2-40B4-BE49-F238E27FC236}">
                  <a16:creationId xmlns:a16="http://schemas.microsoft.com/office/drawing/2014/main" id="{F6F9CBED-5606-42A3-BEF3-673B867A4DA1}"/>
                </a:ext>
              </a:extLst>
            </p:cNvPr>
            <p:cNvSpPr/>
            <p:nvPr/>
          </p:nvSpPr>
          <p:spPr>
            <a:xfrm>
              <a:off x="5422926" y="5960510"/>
              <a:ext cx="191302" cy="141986"/>
            </a:xfrm>
            <a:prstGeom prst="roundRect">
              <a:avLst/>
            </a:prstGeom>
            <a:solidFill>
              <a:schemeClr val="accent6">
                <a:lumMod val="20000"/>
                <a:lumOff val="8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latinLnBrk="0">
                <a:lnSpc>
                  <a:spcPts val="1000"/>
                </a:lnSpc>
              </a:pPr>
              <a:endParaRPr lang="ko-KR" altLang="en-US"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25" name="TextBox 124">
              <a:extLst>
                <a:ext uri="{FF2B5EF4-FFF2-40B4-BE49-F238E27FC236}">
                  <a16:creationId xmlns:a16="http://schemas.microsoft.com/office/drawing/2014/main" id="{71A1B78D-F9CC-496A-BD19-BE846C88CABE}"/>
                </a:ext>
              </a:extLst>
            </p:cNvPr>
            <p:cNvSpPr txBox="1"/>
            <p:nvPr/>
          </p:nvSpPr>
          <p:spPr>
            <a:xfrm>
              <a:off x="5563460" y="5877615"/>
              <a:ext cx="1701107" cy="307777"/>
            </a:xfrm>
            <a:prstGeom prst="rect">
              <a:avLst/>
            </a:prstGeom>
            <a:noFill/>
          </p:spPr>
          <p:txBody>
            <a:bodyPr wrap="none" rtlCol="0">
              <a:spAutoFit/>
            </a:bodyPr>
            <a:lstStyle/>
            <a:p>
              <a:pPr defTabSz="457200" latinLnBrk="0">
                <a:defRPr/>
              </a:pPr>
              <a:r>
                <a:rPr lang="en-US" altLang="ko-KR" kern="0" dirty="0">
                  <a:solidFill>
                    <a:prstClr val="black"/>
                  </a:solidFill>
                  <a:latin typeface="Calibri" panose="020F0502020204030204" pitchFamily="34" charset="0"/>
                  <a:ea typeface="맑은 고딕" panose="020B0503020000020004" pitchFamily="50" charset="-127"/>
                  <a:cs typeface="Calibri" panose="020F0502020204030204" pitchFamily="34" charset="0"/>
                </a:rPr>
                <a:t>= User Selected Data</a:t>
              </a:r>
              <a:endParaRPr lang="ko-KR" altLang="en-US" kern="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grpSp>
      <p:sp>
        <p:nvSpPr>
          <p:cNvPr id="126" name="원통형 125">
            <a:extLst>
              <a:ext uri="{FF2B5EF4-FFF2-40B4-BE49-F238E27FC236}">
                <a16:creationId xmlns:a16="http://schemas.microsoft.com/office/drawing/2014/main" id="{1BA4A96F-4984-4972-A6CE-4A162F9445E7}"/>
              </a:ext>
            </a:extLst>
          </p:cNvPr>
          <p:cNvSpPr/>
          <p:nvPr/>
        </p:nvSpPr>
        <p:spPr>
          <a:xfrm>
            <a:off x="41399" y="2558067"/>
            <a:ext cx="972000" cy="764208"/>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r>
              <a:rPr lang="en-US" altLang="ko-KR" sz="1500" kern="0" dirty="0" err="1">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Emolex</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(Emotion Dictionary)</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27" name="TextBox 126">
            <a:extLst>
              <a:ext uri="{FF2B5EF4-FFF2-40B4-BE49-F238E27FC236}">
                <a16:creationId xmlns:a16="http://schemas.microsoft.com/office/drawing/2014/main" id="{15D87734-700E-4C7C-9ACC-5F7DA47C08EB}"/>
              </a:ext>
            </a:extLst>
          </p:cNvPr>
          <p:cNvSpPr txBox="1"/>
          <p:nvPr/>
        </p:nvSpPr>
        <p:spPr>
          <a:xfrm>
            <a:off x="821880" y="3029868"/>
            <a:ext cx="2867073" cy="355738"/>
          </a:xfrm>
          <a:prstGeom prst="rect">
            <a:avLst/>
          </a:prstGeom>
          <a:noFill/>
        </p:spPr>
        <p:txBody>
          <a:bodyPr wrap="square" tIns="0" bIns="0" rtlCol="0">
            <a:spAutoFit/>
          </a:bodyPr>
          <a:lstStyle>
            <a:defPPr>
              <a:defRPr lang="en-US"/>
            </a:defPPr>
            <a:lvl1pPr algn="ctr">
              <a:defRPr sz="1400" b="1"/>
            </a:lvl1pPr>
          </a:lstStyle>
          <a:p>
            <a:pPr algn="r" defTabSz="457200" latinLnBrk="0">
              <a:lnSpc>
                <a:spcPct val="70000"/>
              </a:lnSpc>
            </a:pPr>
            <a:endParaRPr lang="en-US" altLang="ko-KR"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a:p>
            <a:pPr algn="r" defTabSz="457200" latinLnBrk="0">
              <a:lnSpc>
                <a:spcPct val="70000"/>
              </a:lnSpc>
            </a:pPr>
            <a:r>
              <a:rPr lang="en-US" altLang="ko-KR"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rPr>
              <a:t>Step 1: Lyrics Preprocessing</a:t>
            </a:r>
            <a:endParaRPr lang="ko-KR" altLang="en-US"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128" name="직선 화살표 연결선 127">
            <a:extLst>
              <a:ext uri="{FF2B5EF4-FFF2-40B4-BE49-F238E27FC236}">
                <a16:creationId xmlns:a16="http://schemas.microsoft.com/office/drawing/2014/main" id="{9593EA79-B277-4012-A320-07457E271C2C}"/>
              </a:ext>
            </a:extLst>
          </p:cNvPr>
          <p:cNvCxnSpPr>
            <a:cxnSpLocks/>
            <a:stCxn id="104" idx="3"/>
            <a:endCxn id="129" idx="1"/>
          </p:cNvCxnSpPr>
          <p:nvPr/>
        </p:nvCxnSpPr>
        <p:spPr>
          <a:xfrm>
            <a:off x="5732009" y="5089080"/>
            <a:ext cx="239557" cy="0"/>
          </a:xfrm>
          <a:prstGeom prst="straightConnector1">
            <a:avLst/>
          </a:prstGeom>
          <a:noFill/>
          <a:ln w="12700" cap="flat" cmpd="sng" algn="ctr">
            <a:solidFill>
              <a:srgbClr val="70AD47">
                <a:lumMod val="75000"/>
              </a:srgbClr>
            </a:solidFill>
            <a:prstDash val="solid"/>
            <a:miter lim="800000"/>
            <a:tailEnd type="triangle"/>
          </a:ln>
          <a:effectLst/>
        </p:spPr>
      </p:cxnSp>
      <p:sp>
        <p:nvSpPr>
          <p:cNvPr id="129" name="직사각형 128">
            <a:extLst>
              <a:ext uri="{FF2B5EF4-FFF2-40B4-BE49-F238E27FC236}">
                <a16:creationId xmlns:a16="http://schemas.microsoft.com/office/drawing/2014/main" id="{61F2A20A-E1AF-4E7D-8474-8A129447D725}"/>
              </a:ext>
            </a:extLst>
          </p:cNvPr>
          <p:cNvSpPr/>
          <p:nvPr/>
        </p:nvSpPr>
        <p:spPr>
          <a:xfrm>
            <a:off x="5971566" y="4729080"/>
            <a:ext cx="1404000"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Representative Emotion Image Style Transfer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30" name="사각형: 둥근 모서리 129">
            <a:extLst>
              <a:ext uri="{FF2B5EF4-FFF2-40B4-BE49-F238E27FC236}">
                <a16:creationId xmlns:a16="http://schemas.microsoft.com/office/drawing/2014/main" id="{C9231661-B5FC-4F96-BD45-C92D26CC60A0}"/>
              </a:ext>
            </a:extLst>
          </p:cNvPr>
          <p:cNvSpPr/>
          <p:nvPr/>
        </p:nvSpPr>
        <p:spPr>
          <a:xfrm>
            <a:off x="7616479" y="4637065"/>
            <a:ext cx="1440000" cy="90403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cs typeface="Calibri" panose="020F0502020204030204" pitchFamily="34" charset="0"/>
              </a:rPr>
              <a:t>Images with Representative Emotion Images Style Transferred</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131" name="직선 화살표 연결선 130">
            <a:extLst>
              <a:ext uri="{FF2B5EF4-FFF2-40B4-BE49-F238E27FC236}">
                <a16:creationId xmlns:a16="http://schemas.microsoft.com/office/drawing/2014/main" id="{DBA6E971-93A5-4B61-AE1E-347C317F02D8}"/>
              </a:ext>
            </a:extLst>
          </p:cNvPr>
          <p:cNvCxnSpPr>
            <a:cxnSpLocks/>
            <a:stCxn id="129" idx="3"/>
            <a:endCxn id="130" idx="1"/>
          </p:cNvCxnSpPr>
          <p:nvPr/>
        </p:nvCxnSpPr>
        <p:spPr>
          <a:xfrm>
            <a:off x="7375566" y="5089080"/>
            <a:ext cx="240913" cy="0"/>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132" name="직선 화살표 연결선 131">
            <a:extLst>
              <a:ext uri="{FF2B5EF4-FFF2-40B4-BE49-F238E27FC236}">
                <a16:creationId xmlns:a16="http://schemas.microsoft.com/office/drawing/2014/main" id="{86716DAC-E5E9-4799-BB27-25E9B1004177}"/>
              </a:ext>
            </a:extLst>
          </p:cNvPr>
          <p:cNvCxnSpPr>
            <a:cxnSpLocks/>
            <a:stCxn id="106" idx="3"/>
            <a:endCxn id="104" idx="1"/>
          </p:cNvCxnSpPr>
          <p:nvPr/>
        </p:nvCxnSpPr>
        <p:spPr>
          <a:xfrm>
            <a:off x="4193226" y="5089080"/>
            <a:ext cx="134783" cy="0"/>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133" name="연결선: 꺾임 132">
            <a:extLst>
              <a:ext uri="{FF2B5EF4-FFF2-40B4-BE49-F238E27FC236}">
                <a16:creationId xmlns:a16="http://schemas.microsoft.com/office/drawing/2014/main" id="{7A8E3238-A964-4906-8B9B-B09B294DBC2E}"/>
              </a:ext>
            </a:extLst>
          </p:cNvPr>
          <p:cNvCxnSpPr>
            <a:cxnSpLocks/>
          </p:cNvCxnSpPr>
          <p:nvPr/>
        </p:nvCxnSpPr>
        <p:spPr>
          <a:xfrm flipV="1">
            <a:off x="1003677" y="5193812"/>
            <a:ext cx="4979503" cy="621894"/>
          </a:xfrm>
          <a:prstGeom prst="bentConnector3">
            <a:avLst>
              <a:gd name="adj1" fmla="val 96291"/>
            </a:avLst>
          </a:prstGeom>
          <a:noFill/>
          <a:ln w="12700" cap="flat" cmpd="sng" algn="ctr">
            <a:solidFill>
              <a:srgbClr val="70AD47">
                <a:lumMod val="75000"/>
              </a:srgbClr>
            </a:solidFill>
            <a:prstDash val="solid"/>
            <a:miter lim="800000"/>
            <a:tailEnd type="triangle"/>
          </a:ln>
          <a:effectLst/>
        </p:spPr>
      </p:cxnSp>
      <p:sp>
        <p:nvSpPr>
          <p:cNvPr id="134" name="사각형: 둥근 모서리 133">
            <a:extLst>
              <a:ext uri="{FF2B5EF4-FFF2-40B4-BE49-F238E27FC236}">
                <a16:creationId xmlns:a16="http://schemas.microsoft.com/office/drawing/2014/main" id="{049B8DFE-0653-4777-A787-E55B8FCA82E2}"/>
              </a:ext>
            </a:extLst>
          </p:cNvPr>
          <p:cNvSpPr/>
          <p:nvPr/>
        </p:nvSpPr>
        <p:spPr>
          <a:xfrm>
            <a:off x="4301973" y="5927641"/>
            <a:ext cx="1404000" cy="72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cs typeface="Calibri" panose="020F0502020204030204" pitchFamily="34" charset="0"/>
              </a:rPr>
              <a:t>Noise Images</a:t>
            </a:r>
            <a:endParaRPr lang="ko-KR" altLang="en-US" sz="1500" kern="0" dirty="0">
              <a:solidFill>
                <a:sysClr val="windowText" lastClr="000000"/>
              </a:solidFill>
              <a:latin typeface="Calibri" panose="020F0502020204030204" pitchFamily="34" charset="0"/>
              <a:cs typeface="Calibri" panose="020F0502020204030204" pitchFamily="34" charset="0"/>
            </a:endParaRPr>
          </a:p>
        </p:txBody>
      </p:sp>
      <p:cxnSp>
        <p:nvCxnSpPr>
          <p:cNvPr id="135" name="연결선: 꺾임 134">
            <a:extLst>
              <a:ext uri="{FF2B5EF4-FFF2-40B4-BE49-F238E27FC236}">
                <a16:creationId xmlns:a16="http://schemas.microsoft.com/office/drawing/2014/main" id="{F569693D-8089-4009-A9EC-A1254AE269B8}"/>
              </a:ext>
            </a:extLst>
          </p:cNvPr>
          <p:cNvCxnSpPr>
            <a:cxnSpLocks/>
            <a:stCxn id="134" idx="3"/>
            <a:endCxn id="153" idx="1"/>
          </p:cNvCxnSpPr>
          <p:nvPr/>
        </p:nvCxnSpPr>
        <p:spPr>
          <a:xfrm flipV="1">
            <a:off x="5705973" y="5300075"/>
            <a:ext cx="273130" cy="987566"/>
          </a:xfrm>
          <a:prstGeom prst="bentConnector3">
            <a:avLst>
              <a:gd name="adj1" fmla="val 50000"/>
            </a:avLst>
          </a:prstGeom>
          <a:noFill/>
          <a:ln w="12700" cap="flat" cmpd="sng" algn="ctr">
            <a:solidFill>
              <a:srgbClr val="70AD47">
                <a:lumMod val="75000"/>
              </a:srgbClr>
            </a:solidFill>
            <a:prstDash val="solid"/>
            <a:miter lim="800000"/>
            <a:tailEnd type="triangle"/>
          </a:ln>
          <a:effectLst/>
        </p:spPr>
      </p:cxnSp>
      <p:sp>
        <p:nvSpPr>
          <p:cNvPr id="136" name="원통형 135">
            <a:extLst>
              <a:ext uri="{FF2B5EF4-FFF2-40B4-BE49-F238E27FC236}">
                <a16:creationId xmlns:a16="http://schemas.microsoft.com/office/drawing/2014/main" id="{F480CA8F-4E86-4051-8EC2-C53BC78FDBE1}"/>
              </a:ext>
            </a:extLst>
          </p:cNvPr>
          <p:cNvSpPr/>
          <p:nvPr/>
        </p:nvSpPr>
        <p:spPr>
          <a:xfrm>
            <a:off x="31677" y="5518835"/>
            <a:ext cx="972000" cy="764208"/>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Stage Background Image</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37" name="직사각형 136">
            <a:extLst>
              <a:ext uri="{FF2B5EF4-FFF2-40B4-BE49-F238E27FC236}">
                <a16:creationId xmlns:a16="http://schemas.microsoft.com/office/drawing/2014/main" id="{E0AFA062-431F-473D-8A57-F1A53CED10FB}"/>
              </a:ext>
            </a:extLst>
          </p:cNvPr>
          <p:cNvSpPr/>
          <p:nvPr/>
        </p:nvSpPr>
        <p:spPr>
          <a:xfrm>
            <a:off x="7503709" y="3009486"/>
            <a:ext cx="1543246" cy="15337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400" b="1">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38" name="직사각형 137">
            <a:extLst>
              <a:ext uri="{FF2B5EF4-FFF2-40B4-BE49-F238E27FC236}">
                <a16:creationId xmlns:a16="http://schemas.microsoft.com/office/drawing/2014/main" id="{65399FE8-B742-4FC9-B2F7-5B3D8194D3C2}"/>
              </a:ext>
            </a:extLst>
          </p:cNvPr>
          <p:cNvSpPr/>
          <p:nvPr/>
        </p:nvSpPr>
        <p:spPr>
          <a:xfrm>
            <a:off x="7442227" y="3027773"/>
            <a:ext cx="390662" cy="150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400" b="1">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39" name="사각형: 둥근 모서리 138">
            <a:extLst>
              <a:ext uri="{FF2B5EF4-FFF2-40B4-BE49-F238E27FC236}">
                <a16:creationId xmlns:a16="http://schemas.microsoft.com/office/drawing/2014/main" id="{41CE81F9-78BB-47A4-89EF-881725650660}"/>
              </a:ext>
            </a:extLst>
          </p:cNvPr>
          <p:cNvSpPr/>
          <p:nvPr/>
        </p:nvSpPr>
        <p:spPr>
          <a:xfrm>
            <a:off x="5930577" y="3482828"/>
            <a:ext cx="1404000" cy="72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Verses/</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Choruses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40" name="직사각형 139">
            <a:extLst>
              <a:ext uri="{FF2B5EF4-FFF2-40B4-BE49-F238E27FC236}">
                <a16:creationId xmlns:a16="http://schemas.microsoft.com/office/drawing/2014/main" id="{A60AB7C2-DF91-4C96-B494-BBB8232CEDDD}"/>
              </a:ext>
            </a:extLst>
          </p:cNvPr>
          <p:cNvSpPr/>
          <p:nvPr/>
        </p:nvSpPr>
        <p:spPr>
          <a:xfrm>
            <a:off x="4468275" y="3482828"/>
            <a:ext cx="1296000"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Verse/</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Chorus</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Extractor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41" name="직사각형 140">
            <a:extLst>
              <a:ext uri="{FF2B5EF4-FFF2-40B4-BE49-F238E27FC236}">
                <a16:creationId xmlns:a16="http://schemas.microsoft.com/office/drawing/2014/main" id="{DC25727B-78AD-4567-9F8A-7124F659E43E}"/>
              </a:ext>
            </a:extLst>
          </p:cNvPr>
          <p:cNvSpPr/>
          <p:nvPr/>
        </p:nvSpPr>
        <p:spPr>
          <a:xfrm>
            <a:off x="1324444" y="3385812"/>
            <a:ext cx="7516235" cy="900000"/>
          </a:xfrm>
          <a:prstGeom prst="rect">
            <a:avLst/>
          </a:prstGeom>
          <a:noFill/>
          <a:ln w="12700" cap="flat" cmpd="sng" algn="ctr">
            <a:solidFill>
              <a:sysClr val="windowText" lastClr="000000">
                <a:lumMod val="95000"/>
                <a:lumOff val="5000"/>
              </a:sysClr>
            </a:solidFill>
            <a:prstDash val="dash"/>
            <a:miter lim="800000"/>
          </a:ln>
          <a:effectLst/>
        </p:spPr>
        <p:txBody>
          <a:bodyPr rtlCol="0" anchor="ctr"/>
          <a:lstStyle/>
          <a:p>
            <a:pPr algn="ctr" defTabSz="457200" latinLnBrk="0">
              <a:defRPr/>
            </a:pPr>
            <a:endParaRPr lang="ko-KR" altLang="en-US" sz="2000" kern="0">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42" name="직사각형 141">
            <a:extLst>
              <a:ext uri="{FF2B5EF4-FFF2-40B4-BE49-F238E27FC236}">
                <a16:creationId xmlns:a16="http://schemas.microsoft.com/office/drawing/2014/main" id="{57D8667F-1A63-40D6-A815-24EABA6F6DF0}"/>
              </a:ext>
            </a:extLst>
          </p:cNvPr>
          <p:cNvSpPr/>
          <p:nvPr/>
        </p:nvSpPr>
        <p:spPr>
          <a:xfrm>
            <a:off x="7500879" y="3482828"/>
            <a:ext cx="1296000"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Probability Distribution of Emotion Word Extractor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143" name="직선 화살표 연결선 142">
            <a:extLst>
              <a:ext uri="{FF2B5EF4-FFF2-40B4-BE49-F238E27FC236}">
                <a16:creationId xmlns:a16="http://schemas.microsoft.com/office/drawing/2014/main" id="{BF537BD2-A0EB-452A-BAC1-8DE650AC09E7}"/>
              </a:ext>
            </a:extLst>
          </p:cNvPr>
          <p:cNvCxnSpPr>
            <a:cxnSpLocks/>
            <a:stCxn id="140" idx="3"/>
            <a:endCxn id="139" idx="1"/>
          </p:cNvCxnSpPr>
          <p:nvPr/>
        </p:nvCxnSpPr>
        <p:spPr>
          <a:xfrm>
            <a:off x="5764275" y="3842828"/>
            <a:ext cx="166302" cy="0"/>
          </a:xfrm>
          <a:prstGeom prst="straightConnector1">
            <a:avLst/>
          </a:prstGeom>
          <a:noFill/>
          <a:ln w="12700" cap="flat" cmpd="sng" algn="ctr">
            <a:solidFill>
              <a:srgbClr val="FFC000">
                <a:lumMod val="75000"/>
              </a:srgbClr>
            </a:solidFill>
            <a:prstDash val="solid"/>
            <a:miter lim="800000"/>
            <a:tailEnd type="triangle"/>
          </a:ln>
          <a:effectLst/>
        </p:spPr>
      </p:cxnSp>
      <p:sp>
        <p:nvSpPr>
          <p:cNvPr id="144" name="사각형: 둥근 모서리 143">
            <a:extLst>
              <a:ext uri="{FF2B5EF4-FFF2-40B4-BE49-F238E27FC236}">
                <a16:creationId xmlns:a16="http://schemas.microsoft.com/office/drawing/2014/main" id="{905DAD3E-7ADE-4A9C-A1AE-21D1759A895C}"/>
              </a:ext>
            </a:extLst>
          </p:cNvPr>
          <p:cNvSpPr/>
          <p:nvPr/>
        </p:nvSpPr>
        <p:spPr>
          <a:xfrm>
            <a:off x="1301291" y="4729080"/>
            <a:ext cx="1404000" cy="72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cs typeface="Calibri" panose="020F0502020204030204" pitchFamily="34" charset="0"/>
              </a:rPr>
              <a:t>Probability Distributions of Basic Emotion Word</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145" name="직선 화살표 연결선 144">
            <a:extLst>
              <a:ext uri="{FF2B5EF4-FFF2-40B4-BE49-F238E27FC236}">
                <a16:creationId xmlns:a16="http://schemas.microsoft.com/office/drawing/2014/main" id="{B9E631D4-4C82-4DE1-9152-A12C89E9632B}"/>
              </a:ext>
            </a:extLst>
          </p:cNvPr>
          <p:cNvCxnSpPr>
            <a:cxnSpLocks/>
            <a:stCxn id="139" idx="3"/>
            <a:endCxn id="142" idx="1"/>
          </p:cNvCxnSpPr>
          <p:nvPr/>
        </p:nvCxnSpPr>
        <p:spPr>
          <a:xfrm>
            <a:off x="7334577" y="3842828"/>
            <a:ext cx="166302" cy="0"/>
          </a:xfrm>
          <a:prstGeom prst="straightConnector1">
            <a:avLst/>
          </a:prstGeom>
          <a:noFill/>
          <a:ln w="12700" cap="flat" cmpd="sng" algn="ctr">
            <a:solidFill>
              <a:srgbClr val="70AD47">
                <a:lumMod val="75000"/>
              </a:srgbClr>
            </a:solidFill>
            <a:prstDash val="solid"/>
            <a:miter lim="800000"/>
            <a:tailEnd type="triangle"/>
          </a:ln>
          <a:effectLst/>
        </p:spPr>
      </p:cxnSp>
      <p:sp>
        <p:nvSpPr>
          <p:cNvPr id="146" name="직사각형 145">
            <a:extLst>
              <a:ext uri="{FF2B5EF4-FFF2-40B4-BE49-F238E27FC236}">
                <a16:creationId xmlns:a16="http://schemas.microsoft.com/office/drawing/2014/main" id="{18F8BA41-3FCE-4BAC-A51C-9166533FAAD1}"/>
              </a:ext>
            </a:extLst>
          </p:cNvPr>
          <p:cNvSpPr/>
          <p:nvPr/>
        </p:nvSpPr>
        <p:spPr>
          <a:xfrm>
            <a:off x="1435671" y="3482828"/>
            <a:ext cx="1296000"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Sentence</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Divider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47" name="사각형: 둥근 모서리 146">
            <a:extLst>
              <a:ext uri="{FF2B5EF4-FFF2-40B4-BE49-F238E27FC236}">
                <a16:creationId xmlns:a16="http://schemas.microsoft.com/office/drawing/2014/main" id="{9A59B7F1-CE29-4500-99C8-6BB174406D5E}"/>
              </a:ext>
            </a:extLst>
          </p:cNvPr>
          <p:cNvSpPr/>
          <p:nvPr/>
        </p:nvSpPr>
        <p:spPr>
          <a:xfrm>
            <a:off x="2897973" y="3482828"/>
            <a:ext cx="1404000" cy="72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Sentences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148" name="직선 화살표 연결선 147">
            <a:extLst>
              <a:ext uri="{FF2B5EF4-FFF2-40B4-BE49-F238E27FC236}">
                <a16:creationId xmlns:a16="http://schemas.microsoft.com/office/drawing/2014/main" id="{32B87E1A-83F9-4212-BBB5-FD3BED394CE0}"/>
              </a:ext>
            </a:extLst>
          </p:cNvPr>
          <p:cNvCxnSpPr>
            <a:cxnSpLocks/>
            <a:stCxn id="146" idx="3"/>
            <a:endCxn id="147" idx="1"/>
          </p:cNvCxnSpPr>
          <p:nvPr/>
        </p:nvCxnSpPr>
        <p:spPr>
          <a:xfrm>
            <a:off x="2731671" y="3842828"/>
            <a:ext cx="166302" cy="0"/>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149" name="직선 화살표 연결선 148">
            <a:extLst>
              <a:ext uri="{FF2B5EF4-FFF2-40B4-BE49-F238E27FC236}">
                <a16:creationId xmlns:a16="http://schemas.microsoft.com/office/drawing/2014/main" id="{2590EDDB-C9CB-43CA-957A-6D9E7AC9C58A}"/>
              </a:ext>
            </a:extLst>
          </p:cNvPr>
          <p:cNvCxnSpPr>
            <a:cxnSpLocks/>
            <a:stCxn id="147" idx="3"/>
            <a:endCxn id="140" idx="1"/>
          </p:cNvCxnSpPr>
          <p:nvPr/>
        </p:nvCxnSpPr>
        <p:spPr>
          <a:xfrm>
            <a:off x="4301973" y="3842828"/>
            <a:ext cx="166302" cy="0"/>
          </a:xfrm>
          <a:prstGeom prst="straightConnector1">
            <a:avLst/>
          </a:prstGeom>
          <a:noFill/>
          <a:ln w="12700" cap="flat" cmpd="sng" algn="ctr">
            <a:solidFill>
              <a:srgbClr val="70AD47">
                <a:lumMod val="75000"/>
              </a:srgbClr>
            </a:solidFill>
            <a:prstDash val="solid"/>
            <a:miter lim="800000"/>
            <a:tailEnd type="triangle"/>
          </a:ln>
          <a:effectLst/>
        </p:spPr>
      </p:cxnSp>
      <p:cxnSp>
        <p:nvCxnSpPr>
          <p:cNvPr id="150" name="직선 화살표 연결선 149">
            <a:extLst>
              <a:ext uri="{FF2B5EF4-FFF2-40B4-BE49-F238E27FC236}">
                <a16:creationId xmlns:a16="http://schemas.microsoft.com/office/drawing/2014/main" id="{6767C667-D46A-4B4D-A5A2-7D70930C4E8C}"/>
              </a:ext>
            </a:extLst>
          </p:cNvPr>
          <p:cNvCxnSpPr>
            <a:cxnSpLocks/>
            <a:stCxn id="144" idx="3"/>
            <a:endCxn id="106" idx="1"/>
          </p:cNvCxnSpPr>
          <p:nvPr/>
        </p:nvCxnSpPr>
        <p:spPr>
          <a:xfrm>
            <a:off x="2705291" y="5089080"/>
            <a:ext cx="191935" cy="0"/>
          </a:xfrm>
          <a:prstGeom prst="straightConnector1">
            <a:avLst/>
          </a:prstGeom>
          <a:noFill/>
          <a:ln w="12700" cap="flat" cmpd="sng" algn="ctr">
            <a:solidFill>
              <a:srgbClr val="70AD47">
                <a:lumMod val="75000"/>
              </a:srgbClr>
            </a:solidFill>
            <a:prstDash val="solid"/>
            <a:miter lim="800000"/>
            <a:tailEnd type="triangle"/>
          </a:ln>
          <a:effectLst/>
        </p:spPr>
      </p:cxnSp>
      <p:cxnSp>
        <p:nvCxnSpPr>
          <p:cNvPr id="151" name="연결선: 꺾임 150">
            <a:extLst>
              <a:ext uri="{FF2B5EF4-FFF2-40B4-BE49-F238E27FC236}">
                <a16:creationId xmlns:a16="http://schemas.microsoft.com/office/drawing/2014/main" id="{2C8872F8-547C-4FBF-A8A5-88AF525E4931}"/>
              </a:ext>
            </a:extLst>
          </p:cNvPr>
          <p:cNvCxnSpPr>
            <a:cxnSpLocks/>
            <a:stCxn id="126" idx="4"/>
          </p:cNvCxnSpPr>
          <p:nvPr/>
        </p:nvCxnSpPr>
        <p:spPr>
          <a:xfrm>
            <a:off x="1013399" y="2940171"/>
            <a:ext cx="6487479" cy="760297"/>
          </a:xfrm>
          <a:prstGeom prst="bentConnector3">
            <a:avLst>
              <a:gd name="adj1" fmla="val 98011"/>
            </a:avLst>
          </a:prstGeom>
          <a:noFill/>
          <a:ln w="12700" cap="flat" cmpd="sng" algn="ctr">
            <a:solidFill>
              <a:srgbClr val="70AD47">
                <a:lumMod val="75000"/>
              </a:srgbClr>
            </a:solidFill>
            <a:prstDash val="solid"/>
            <a:miter lim="800000"/>
            <a:tailEnd type="triangle"/>
          </a:ln>
          <a:effectLst/>
        </p:spPr>
      </p:cxnSp>
      <p:sp>
        <p:nvSpPr>
          <p:cNvPr id="152" name="직사각형 151">
            <a:extLst>
              <a:ext uri="{FF2B5EF4-FFF2-40B4-BE49-F238E27FC236}">
                <a16:creationId xmlns:a16="http://schemas.microsoft.com/office/drawing/2014/main" id="{1B4BAF35-29B0-4058-9521-56D70553FA33}"/>
              </a:ext>
            </a:extLst>
          </p:cNvPr>
          <p:cNvSpPr/>
          <p:nvPr/>
        </p:nvSpPr>
        <p:spPr>
          <a:xfrm>
            <a:off x="2907968" y="4970966"/>
            <a:ext cx="551011" cy="58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53" name="직사각형 152">
            <a:extLst>
              <a:ext uri="{FF2B5EF4-FFF2-40B4-BE49-F238E27FC236}">
                <a16:creationId xmlns:a16="http://schemas.microsoft.com/office/drawing/2014/main" id="{4180BAD7-59BA-432A-9E00-8A9698CE6417}"/>
              </a:ext>
            </a:extLst>
          </p:cNvPr>
          <p:cNvSpPr/>
          <p:nvPr/>
        </p:nvSpPr>
        <p:spPr>
          <a:xfrm>
            <a:off x="5979103" y="5009066"/>
            <a:ext cx="551011" cy="582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54" name="직사각형 153">
            <a:extLst>
              <a:ext uri="{FF2B5EF4-FFF2-40B4-BE49-F238E27FC236}">
                <a16:creationId xmlns:a16="http://schemas.microsoft.com/office/drawing/2014/main" id="{859E8EF7-AA0A-4DE8-9691-28BA7E31F290}"/>
              </a:ext>
            </a:extLst>
          </p:cNvPr>
          <p:cNvSpPr/>
          <p:nvPr/>
        </p:nvSpPr>
        <p:spPr>
          <a:xfrm>
            <a:off x="1320343" y="4504740"/>
            <a:ext cx="147108" cy="201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cxnSp>
        <p:nvCxnSpPr>
          <p:cNvPr id="155" name="연결선: 꺾임 154">
            <a:extLst>
              <a:ext uri="{FF2B5EF4-FFF2-40B4-BE49-F238E27FC236}">
                <a16:creationId xmlns:a16="http://schemas.microsoft.com/office/drawing/2014/main" id="{ACF57ACC-988B-4CF7-B68A-DE7DC4BF6989}"/>
              </a:ext>
            </a:extLst>
          </p:cNvPr>
          <p:cNvCxnSpPr>
            <a:cxnSpLocks/>
            <a:stCxn id="156" idx="3"/>
          </p:cNvCxnSpPr>
          <p:nvPr/>
        </p:nvCxnSpPr>
        <p:spPr>
          <a:xfrm>
            <a:off x="1312348" y="4605457"/>
            <a:ext cx="1584877" cy="331006"/>
          </a:xfrm>
          <a:prstGeom prst="bentConnector3">
            <a:avLst>
              <a:gd name="adj1" fmla="val 90467"/>
            </a:avLst>
          </a:prstGeom>
          <a:noFill/>
          <a:ln w="12700" cap="flat" cmpd="sng" algn="ctr">
            <a:solidFill>
              <a:srgbClr val="70AD47">
                <a:lumMod val="75000"/>
              </a:srgbClr>
            </a:solidFill>
            <a:prstDash val="solid"/>
            <a:miter lim="800000"/>
            <a:tailEnd type="triangle"/>
          </a:ln>
          <a:effectLst/>
        </p:spPr>
      </p:cxnSp>
      <p:sp>
        <p:nvSpPr>
          <p:cNvPr id="156" name="직사각형 155">
            <a:extLst>
              <a:ext uri="{FF2B5EF4-FFF2-40B4-BE49-F238E27FC236}">
                <a16:creationId xmlns:a16="http://schemas.microsoft.com/office/drawing/2014/main" id="{CDF9B199-349F-4FCB-A3E4-4D405562FCD0}"/>
              </a:ext>
            </a:extLst>
          </p:cNvPr>
          <p:cNvSpPr/>
          <p:nvPr/>
        </p:nvSpPr>
        <p:spPr>
          <a:xfrm>
            <a:off x="1160473" y="4539903"/>
            <a:ext cx="151875" cy="131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cxnSp>
        <p:nvCxnSpPr>
          <p:cNvPr id="157" name="연결선: 꺾임 156">
            <a:extLst>
              <a:ext uri="{FF2B5EF4-FFF2-40B4-BE49-F238E27FC236}">
                <a16:creationId xmlns:a16="http://schemas.microsoft.com/office/drawing/2014/main" id="{719C8579-42B7-4AF1-A8ED-2328470E0518}"/>
              </a:ext>
            </a:extLst>
          </p:cNvPr>
          <p:cNvCxnSpPr>
            <a:cxnSpLocks/>
            <a:stCxn id="142" idx="3"/>
            <a:endCxn id="144" idx="1"/>
          </p:cNvCxnSpPr>
          <p:nvPr/>
        </p:nvCxnSpPr>
        <p:spPr>
          <a:xfrm flipH="1">
            <a:off x="1301291" y="3842828"/>
            <a:ext cx="7495588" cy="1246252"/>
          </a:xfrm>
          <a:prstGeom prst="bentConnector5">
            <a:avLst>
              <a:gd name="adj1" fmla="val -3050"/>
              <a:gd name="adj2" fmla="val 38854"/>
              <a:gd name="adj3" fmla="val 101526"/>
            </a:avLst>
          </a:prstGeom>
          <a:noFill/>
          <a:ln w="12700" cap="flat" cmpd="sng" algn="ctr">
            <a:solidFill>
              <a:srgbClr val="FFC000">
                <a:lumMod val="75000"/>
              </a:srgbClr>
            </a:solidFill>
            <a:prstDash val="solid"/>
            <a:miter lim="800000"/>
            <a:tailEnd type="triangle"/>
          </a:ln>
          <a:effectLst/>
        </p:spPr>
      </p:cxnSp>
      <p:sp>
        <p:nvSpPr>
          <p:cNvPr id="158" name="직사각형 157">
            <a:extLst>
              <a:ext uri="{FF2B5EF4-FFF2-40B4-BE49-F238E27FC236}">
                <a16:creationId xmlns:a16="http://schemas.microsoft.com/office/drawing/2014/main" id="{DD6D27A8-4C74-41E6-B59F-565C063C29EE}"/>
              </a:ext>
            </a:extLst>
          </p:cNvPr>
          <p:cNvSpPr/>
          <p:nvPr/>
        </p:nvSpPr>
        <p:spPr>
          <a:xfrm>
            <a:off x="1160472" y="4572528"/>
            <a:ext cx="68089" cy="64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400" b="1">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159" name="연결선: 꺾임 158">
            <a:extLst>
              <a:ext uri="{FF2B5EF4-FFF2-40B4-BE49-F238E27FC236}">
                <a16:creationId xmlns:a16="http://schemas.microsoft.com/office/drawing/2014/main" id="{9E202939-ED25-4AC2-B301-8C2FEE4DF91F}"/>
              </a:ext>
            </a:extLst>
          </p:cNvPr>
          <p:cNvCxnSpPr>
            <a:cxnSpLocks/>
            <a:stCxn id="105" idx="4"/>
            <a:endCxn id="154" idx="1"/>
          </p:cNvCxnSpPr>
          <p:nvPr/>
        </p:nvCxnSpPr>
        <p:spPr>
          <a:xfrm flipV="1">
            <a:off x="1013399" y="4605457"/>
            <a:ext cx="306944" cy="460285"/>
          </a:xfrm>
          <a:prstGeom prst="bentConnector3">
            <a:avLst>
              <a:gd name="adj1" fmla="val 20210"/>
            </a:avLst>
          </a:prstGeom>
          <a:noFill/>
          <a:ln w="12700" cap="flat" cmpd="sng" algn="ctr">
            <a:solidFill>
              <a:srgbClr val="70AD47">
                <a:lumMod val="75000"/>
              </a:srgbClr>
            </a:solidFill>
            <a:prstDash val="solid"/>
            <a:miter lim="800000"/>
            <a:tailEnd type="none"/>
          </a:ln>
          <a:effectLst/>
        </p:spPr>
      </p:cxnSp>
    </p:spTree>
    <p:extLst>
      <p:ext uri="{BB962C8B-B14F-4D97-AF65-F5344CB8AC3E}">
        <p14:creationId xmlns:p14="http://schemas.microsoft.com/office/powerpoint/2010/main" val="3150666214"/>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직사각형 136">
            <a:extLst>
              <a:ext uri="{FF2B5EF4-FFF2-40B4-BE49-F238E27FC236}">
                <a16:creationId xmlns:a16="http://schemas.microsoft.com/office/drawing/2014/main" id="{BEAA9CC5-C714-49F2-A918-79DD462E0601}"/>
              </a:ext>
            </a:extLst>
          </p:cNvPr>
          <p:cNvSpPr/>
          <p:nvPr/>
        </p:nvSpPr>
        <p:spPr>
          <a:xfrm>
            <a:off x="455040" y="1617318"/>
            <a:ext cx="8460360" cy="51522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1"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3. Image style transformation method (2/8)</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a:xfrm>
            <a:off x="457200" y="689220"/>
            <a:ext cx="8229600" cy="976972"/>
          </a:xfrm>
        </p:spPr>
        <p:txBody>
          <a:bodyPr/>
          <a:lstStyle/>
          <a:p>
            <a:pPr marL="0" indent="0">
              <a:spcBef>
                <a:spcPts val="0"/>
              </a:spcBef>
              <a:buNone/>
            </a:pPr>
            <a:r>
              <a:rPr kumimoji="1" lang="en-US" altLang="ko-Kore-KR" b="1" dirty="0"/>
              <a:t>3.2. Step 1</a:t>
            </a:r>
            <a:r>
              <a:rPr lang="en-US" altLang="ko-KR" b="1" dirty="0"/>
              <a:t>: Lyrics preprocessing</a:t>
            </a:r>
            <a:endParaRPr kumimoji="1" lang="en-US" altLang="ko-Kore-KR" dirty="0"/>
          </a:p>
          <a:p>
            <a:pPr lvl="1"/>
            <a:endParaRPr kumimoji="1" lang="en-US" altLang="ko-Kore-KR" dirty="0">
              <a:latin typeface="+mn-lt"/>
            </a:endParaRPr>
          </a:p>
          <a:p>
            <a:pPr lvl="1" fontAlgn="base"/>
            <a:endParaRPr lang="en-US" altLang="ko-KR" sz="1200" dirty="0">
              <a:latin typeface="+mn-lt"/>
            </a:endParaRPr>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mc:AlternateContent xmlns:mc="http://schemas.openxmlformats.org/markup-compatibility/2006" xmlns:a14="http://schemas.microsoft.com/office/drawing/2010/main">
        <mc:Choice Requires="a14">
          <p:sp>
            <p:nvSpPr>
              <p:cNvPr id="112" name="사각형: 둥근 모서리 111">
                <a:extLst>
                  <a:ext uri="{FF2B5EF4-FFF2-40B4-BE49-F238E27FC236}">
                    <a16:creationId xmlns:a16="http://schemas.microsoft.com/office/drawing/2014/main" id="{D22281FF-28E1-4B6A-A590-A5DED609ED07}"/>
                  </a:ext>
                </a:extLst>
              </p:cNvPr>
              <p:cNvSpPr/>
              <p:nvPr/>
            </p:nvSpPr>
            <p:spPr>
              <a:xfrm>
                <a:off x="722554" y="1988126"/>
                <a:ext cx="1226553" cy="590993"/>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Unprocessed</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Set</a:t>
                </a:r>
                <a:r>
                  <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 </a:t>
                </a:r>
                <a14:m>
                  <m:oMath xmlns:m="http://schemas.openxmlformats.org/officeDocument/2006/math">
                    <m:sSubSup>
                      <m:sSubSupPr>
                        <m:ctrlPr>
                          <a:rPr lang="ko-KR" altLang="en-US" sz="1500" i="1" kern="0" dirty="0">
                            <a:solidFill>
                              <a:sysClr val="windowText" lastClr="000000"/>
                            </a:solidFill>
                            <a:latin typeface="Cambria Math" panose="02040503050406030204" pitchFamily="18" charset="0"/>
                            <a:ea typeface="맑은 고딕" panose="020B0503020000020004" pitchFamily="50" charset="-127"/>
                          </a:rPr>
                        </m:ctrlPr>
                      </m:sSubSupPr>
                      <m:e>
                        <m:r>
                          <a:rPr lang="ko-KR" altLang="en-US" sz="1500" kern="0" dirty="0">
                            <a:solidFill>
                              <a:sysClr val="windowText" lastClr="000000"/>
                            </a:solidFill>
                            <a:latin typeface="Cambria Math" panose="02040503050406030204" pitchFamily="18" charset="0"/>
                            <a:ea typeface="맑은 고딕" panose="020B0503020000020004" pitchFamily="50" charset="-127"/>
                          </a:rPr>
                          <m:t>𝐿</m:t>
                        </m:r>
                      </m:e>
                      <m:sub>
                        <m:r>
                          <a:rPr lang="en-US" altLang="ko-KR" sz="1500" kern="0" dirty="0">
                            <a:solidFill>
                              <a:sysClr val="windowText" lastClr="000000"/>
                            </a:solidFill>
                            <a:latin typeface="Cambria Math" panose="02040503050406030204" pitchFamily="18" charset="0"/>
                            <a:ea typeface="맑은 고딕" panose="020B0503020000020004" pitchFamily="50" charset="-127"/>
                          </a:rPr>
                          <m:t>𝑖</m:t>
                        </m:r>
                      </m:sub>
                      <m:sup>
                        <m:r>
                          <a:rPr lang="en-US" altLang="ko-KR" sz="1500" kern="0" dirty="0">
                            <a:solidFill>
                              <a:sysClr val="windowText" lastClr="000000"/>
                            </a:solidFill>
                            <a:latin typeface="Cambria Math" panose="02040503050406030204" pitchFamily="18" charset="0"/>
                            <a:ea typeface="맑은 고딕" panose="020B0503020000020004" pitchFamily="50" charset="-127"/>
                          </a:rPr>
                          <m:t>𝑈</m:t>
                        </m:r>
                      </m:sup>
                    </m:sSubSup>
                  </m:oMath>
                </a14:m>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112" name="사각형: 둥근 모서리 111">
                <a:extLst>
                  <a:ext uri="{FF2B5EF4-FFF2-40B4-BE49-F238E27FC236}">
                    <a16:creationId xmlns:a16="http://schemas.microsoft.com/office/drawing/2014/main" id="{D22281FF-28E1-4B6A-A590-A5DED609ED07}"/>
                  </a:ext>
                </a:extLst>
              </p:cNvPr>
              <p:cNvSpPr>
                <a:spLocks noRot="1" noChangeAspect="1" noMove="1" noResize="1" noEditPoints="1" noAdjustHandles="1" noChangeArrowheads="1" noChangeShapeType="1" noTextEdit="1"/>
              </p:cNvSpPr>
              <p:nvPr/>
            </p:nvSpPr>
            <p:spPr>
              <a:xfrm>
                <a:off x="722554" y="1988126"/>
                <a:ext cx="1226553" cy="590993"/>
              </a:xfrm>
              <a:prstGeom prst="roundRect">
                <a:avLst/>
              </a:prstGeom>
              <a:blipFill>
                <a:blip r:embed="rId2"/>
                <a:stretch>
                  <a:fillRect b="-8163"/>
                </a:stretch>
              </a:blipFill>
              <a:ln w="6350">
                <a:solidFill>
                  <a:schemeClr val="bg1">
                    <a:lumMod val="75000"/>
                  </a:schemeClr>
                </a:solidFill>
              </a:ln>
            </p:spPr>
            <p:txBody>
              <a:bodyPr/>
              <a:lstStyle/>
              <a:p>
                <a:r>
                  <a:rPr lang="ko-KR" altLang="en-US">
                    <a:noFill/>
                  </a:rPr>
                  <a:t> </a:t>
                </a:r>
              </a:p>
            </p:txBody>
          </p:sp>
        </mc:Fallback>
      </mc:AlternateContent>
      <p:cxnSp>
        <p:nvCxnSpPr>
          <p:cNvPr id="115" name="직선 화살표 연결선 114">
            <a:extLst>
              <a:ext uri="{FF2B5EF4-FFF2-40B4-BE49-F238E27FC236}">
                <a16:creationId xmlns:a16="http://schemas.microsoft.com/office/drawing/2014/main" id="{19145247-F270-4CD7-B67D-592029FBD06C}"/>
              </a:ext>
            </a:extLst>
          </p:cNvPr>
          <p:cNvCxnSpPr>
            <a:cxnSpLocks/>
            <a:stCxn id="116" idx="2"/>
          </p:cNvCxnSpPr>
          <p:nvPr/>
        </p:nvCxnSpPr>
        <p:spPr>
          <a:xfrm>
            <a:off x="1487347" y="1533322"/>
            <a:ext cx="0" cy="165500"/>
          </a:xfrm>
          <a:prstGeom prst="straightConnector1">
            <a:avLst/>
          </a:prstGeom>
          <a:noFill/>
          <a:ln w="12700" cap="flat" cmpd="sng" algn="ctr">
            <a:solidFill>
              <a:srgbClr val="70AD47">
                <a:lumMod val="75000"/>
              </a:srgbClr>
            </a:solidFill>
            <a:prstDash val="solid"/>
            <a:miter lim="800000"/>
            <a:tailEnd type="triangle"/>
          </a:ln>
          <a:effectLst/>
        </p:spPr>
      </p:cxnSp>
      <p:sp>
        <p:nvSpPr>
          <p:cNvPr id="116" name="사각형: 둥근 모서리 115">
            <a:extLst>
              <a:ext uri="{FF2B5EF4-FFF2-40B4-BE49-F238E27FC236}">
                <a16:creationId xmlns:a16="http://schemas.microsoft.com/office/drawing/2014/main" id="{CC6BE240-9E34-4BAA-B86B-8A42678E8935}"/>
              </a:ext>
            </a:extLst>
          </p:cNvPr>
          <p:cNvSpPr/>
          <p:nvPr/>
        </p:nvSpPr>
        <p:spPr>
          <a:xfrm>
            <a:off x="455040" y="1115048"/>
            <a:ext cx="2064614" cy="418274"/>
          </a:xfrm>
          <a:prstGeom prst="roundRect">
            <a:avLst/>
          </a:prstGeom>
          <a:solidFill>
            <a:schemeClr val="accent6">
              <a:lumMod val="20000"/>
              <a:lumOff val="8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User ’s Selected Lyrics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117" name="연결선: 꺾임 116">
            <a:extLst>
              <a:ext uri="{FF2B5EF4-FFF2-40B4-BE49-F238E27FC236}">
                <a16:creationId xmlns:a16="http://schemas.microsoft.com/office/drawing/2014/main" id="{CF70BBA9-1AF2-4D2C-A26D-E7A2A81C972E}"/>
              </a:ext>
            </a:extLst>
          </p:cNvPr>
          <p:cNvCxnSpPr>
            <a:cxnSpLocks/>
            <a:stCxn id="113" idx="2"/>
            <a:endCxn id="135" idx="0"/>
          </p:cNvCxnSpPr>
          <p:nvPr/>
        </p:nvCxnSpPr>
        <p:spPr>
          <a:xfrm rot="16200000" flipH="1">
            <a:off x="6611035" y="2580619"/>
            <a:ext cx="240417" cy="198735"/>
          </a:xfrm>
          <a:prstGeom prst="bentConnector3">
            <a:avLst>
              <a:gd name="adj1" fmla="val 50000"/>
            </a:avLst>
          </a:prstGeom>
          <a:noFill/>
          <a:ln w="12700" cap="flat" cmpd="sng" algn="ctr">
            <a:solidFill>
              <a:srgbClr val="FFC000">
                <a:lumMod val="75000"/>
              </a:srgbClr>
            </a:solidFill>
            <a:prstDash val="solid"/>
            <a:miter lim="800000"/>
            <a:tailEnd type="triangle"/>
          </a:ln>
          <a:effectLst/>
        </p:spPr>
      </p:cxnSp>
      <p:cxnSp>
        <p:nvCxnSpPr>
          <p:cNvPr id="119" name="연결선: 꺾임 118">
            <a:extLst>
              <a:ext uri="{FF2B5EF4-FFF2-40B4-BE49-F238E27FC236}">
                <a16:creationId xmlns:a16="http://schemas.microsoft.com/office/drawing/2014/main" id="{5E1672D3-B100-4834-A5C4-8B3FD811EF2B}"/>
              </a:ext>
            </a:extLst>
          </p:cNvPr>
          <p:cNvCxnSpPr>
            <a:cxnSpLocks/>
            <a:stCxn id="113" idx="2"/>
            <a:endCxn id="133" idx="0"/>
          </p:cNvCxnSpPr>
          <p:nvPr/>
        </p:nvCxnSpPr>
        <p:spPr>
          <a:xfrm rot="5400000">
            <a:off x="4479375" y="655708"/>
            <a:ext cx="248431" cy="4056573"/>
          </a:xfrm>
          <a:prstGeom prst="bentConnector3">
            <a:avLst>
              <a:gd name="adj1" fmla="val 50000"/>
            </a:avLst>
          </a:prstGeom>
          <a:noFill/>
          <a:ln w="12700" cap="flat" cmpd="sng" algn="ctr">
            <a:solidFill>
              <a:srgbClr val="FFC000">
                <a:lumMod val="75000"/>
              </a:srgbClr>
            </a:solidFill>
            <a:prstDash val="solid"/>
            <a:miter lim="800000"/>
            <a:tailEnd type="triangle"/>
          </a:ln>
          <a:effectLst/>
        </p:spPr>
      </p:cxnSp>
      <p:sp>
        <p:nvSpPr>
          <p:cNvPr id="120" name="직사각형 119">
            <a:extLst>
              <a:ext uri="{FF2B5EF4-FFF2-40B4-BE49-F238E27FC236}">
                <a16:creationId xmlns:a16="http://schemas.microsoft.com/office/drawing/2014/main" id="{80CB0445-8132-46E2-A409-405E3BCF96C3}"/>
              </a:ext>
            </a:extLst>
          </p:cNvPr>
          <p:cNvSpPr/>
          <p:nvPr/>
        </p:nvSpPr>
        <p:spPr>
          <a:xfrm>
            <a:off x="665304" y="1713361"/>
            <a:ext cx="3097487" cy="921727"/>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121" name="직선 화살표 연결선 120">
            <a:extLst>
              <a:ext uri="{FF2B5EF4-FFF2-40B4-BE49-F238E27FC236}">
                <a16:creationId xmlns:a16="http://schemas.microsoft.com/office/drawing/2014/main" id="{B1591405-ABA8-426A-910A-AD47AB02C089}"/>
              </a:ext>
            </a:extLst>
          </p:cNvPr>
          <p:cNvCxnSpPr>
            <a:cxnSpLocks/>
            <a:stCxn id="112" idx="3"/>
            <a:endCxn id="139" idx="1"/>
          </p:cNvCxnSpPr>
          <p:nvPr/>
        </p:nvCxnSpPr>
        <p:spPr>
          <a:xfrm>
            <a:off x="1949107" y="2283623"/>
            <a:ext cx="409577" cy="0"/>
          </a:xfrm>
          <a:prstGeom prst="straightConnector1">
            <a:avLst/>
          </a:prstGeom>
          <a:noFill/>
          <a:ln w="12700" cap="flat" cmpd="sng" algn="ctr">
            <a:solidFill>
              <a:srgbClr val="FFC000">
                <a:lumMod val="75000"/>
              </a:srgbClr>
            </a:solidFill>
            <a:prstDash val="solid"/>
            <a:miter lim="800000"/>
            <a:tailEnd type="triangle"/>
          </a:ln>
          <a:effectLst/>
        </p:spPr>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6AA2506E-B7BF-4400-AD08-016BD4ABA43D}"/>
                  </a:ext>
                </a:extLst>
              </p:cNvPr>
              <p:cNvSpPr txBox="1"/>
              <p:nvPr/>
            </p:nvSpPr>
            <p:spPr>
              <a:xfrm>
                <a:off x="4080125" y="2083616"/>
                <a:ext cx="1295999" cy="397289"/>
              </a:xfrm>
              <a:prstGeom prst="flowChartAlternateProcess">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defRPr lang="ko-KR"/>
                </a:defPPr>
                <a:lvl1pPr algn="ctr" defTabSz="457200" latinLnBrk="0">
                  <a:lnSpc>
                    <a:spcPts val="1200"/>
                  </a:lnSpc>
                  <a:defRPr sz="1500" kern="0">
                    <a:solidFill>
                      <a:sysClr val="windowText" lastClr="000000"/>
                    </a:solidFill>
                    <a:latin typeface="Calibri" panose="020F0502020204030204"/>
                    <a:ea typeface="맑은 고딕" panose="020B0503020000020004" pitchFamily="50" charset="-127"/>
                  </a:defRPr>
                </a:lvl1pPr>
              </a:lstStyle>
              <a:p>
                <a:r>
                  <a:rPr lang="en-US" altLang="ko-KR" dirty="0">
                    <a:latin typeface="Calibri" panose="020F0502020204030204" pitchFamily="34" charset="0"/>
                    <a:cs typeface="Calibri" panose="020F0502020204030204" pitchFamily="34" charset="0"/>
                  </a:rPr>
                  <a:t>Sentences </a:t>
                </a:r>
                <a14:m>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𝑙</m:t>
                        </m:r>
                      </m:e>
                      <m:sub>
                        <m:r>
                          <a:rPr lang="en-US" altLang="ko-KR" smtClean="0">
                            <a:latin typeface="Cambria Math" panose="02040503050406030204" pitchFamily="18" charset="0"/>
                          </a:rPr>
                          <m:t>𝑖</m:t>
                        </m:r>
                      </m:sub>
                    </m:sSub>
                  </m:oMath>
                </a14:m>
                <a:endParaRPr lang="ko-KR" altLang="en-US" dirty="0">
                  <a:latin typeface="Calibri" panose="020F0502020204030204" pitchFamily="34" charset="0"/>
                  <a:cs typeface="Calibri" panose="020F0502020204030204" pitchFamily="34" charset="0"/>
                </a:endParaRPr>
              </a:p>
            </p:txBody>
          </p:sp>
        </mc:Choice>
        <mc:Fallback xmlns="">
          <p:sp>
            <p:nvSpPr>
              <p:cNvPr id="122" name="TextBox 121">
                <a:extLst>
                  <a:ext uri="{FF2B5EF4-FFF2-40B4-BE49-F238E27FC236}">
                    <a16:creationId xmlns:a16="http://schemas.microsoft.com/office/drawing/2014/main" id="{6AA2506E-B7BF-4400-AD08-016BD4ABA43D}"/>
                  </a:ext>
                </a:extLst>
              </p:cNvPr>
              <p:cNvSpPr txBox="1">
                <a:spLocks noRot="1" noChangeAspect="1" noMove="1" noResize="1" noEditPoints="1" noAdjustHandles="1" noChangeArrowheads="1" noChangeShapeType="1" noTextEdit="1"/>
              </p:cNvSpPr>
              <p:nvPr/>
            </p:nvSpPr>
            <p:spPr>
              <a:xfrm>
                <a:off x="4080125" y="2083616"/>
                <a:ext cx="1295999" cy="397289"/>
              </a:xfrm>
              <a:prstGeom prst="flowChartAlternateProcess">
                <a:avLst/>
              </a:prstGeom>
              <a:blipFill>
                <a:blip r:embed="rId3"/>
                <a:stretch>
                  <a:fillRect t="-1538"/>
                </a:stretch>
              </a:blipFill>
              <a:ln w="12700" cap="flat" cmpd="sng" algn="ctr">
                <a:noFill/>
                <a:prstDash val="solid"/>
                <a:miter lim="800000"/>
              </a:ln>
              <a:effectLst/>
            </p:spPr>
            <p:txBody>
              <a:bodyPr/>
              <a:lstStyle/>
              <a:p>
                <a:r>
                  <a:rPr lang="ko-KR" altLang="en-US">
                    <a:noFill/>
                  </a:rPr>
                  <a:t> </a:t>
                </a:r>
              </a:p>
            </p:txBody>
          </p:sp>
        </mc:Fallback>
      </mc:AlternateContent>
      <p:cxnSp>
        <p:nvCxnSpPr>
          <p:cNvPr id="124" name="연결선: 꺾임 123">
            <a:extLst>
              <a:ext uri="{FF2B5EF4-FFF2-40B4-BE49-F238E27FC236}">
                <a16:creationId xmlns:a16="http://schemas.microsoft.com/office/drawing/2014/main" id="{35822E67-E130-4D4B-859E-6C2552DC0AE8}"/>
              </a:ext>
            </a:extLst>
          </p:cNvPr>
          <p:cNvCxnSpPr>
            <a:cxnSpLocks/>
            <a:stCxn id="109" idx="2"/>
            <a:endCxn id="145" idx="1"/>
          </p:cNvCxnSpPr>
          <p:nvPr/>
        </p:nvCxnSpPr>
        <p:spPr>
          <a:xfrm rot="16200000" flipH="1">
            <a:off x="3566328" y="5282290"/>
            <a:ext cx="178016" cy="675153"/>
          </a:xfrm>
          <a:prstGeom prst="bentConnector2">
            <a:avLst/>
          </a:prstGeom>
          <a:noFill/>
          <a:ln w="12700" cap="flat" cmpd="sng" algn="ctr">
            <a:solidFill>
              <a:srgbClr val="548235"/>
            </a:solidFill>
            <a:prstDash val="solid"/>
            <a:miter lim="800000"/>
            <a:tailEnd type="triangle"/>
          </a:ln>
          <a:effectLst/>
        </p:spPr>
      </p:cxnSp>
      <p:cxnSp>
        <p:nvCxnSpPr>
          <p:cNvPr id="127" name="연결선: 꺾임 126">
            <a:extLst>
              <a:ext uri="{FF2B5EF4-FFF2-40B4-BE49-F238E27FC236}">
                <a16:creationId xmlns:a16="http://schemas.microsoft.com/office/drawing/2014/main" id="{FB29B029-1A68-4DC5-A26E-F9023E9E1460}"/>
              </a:ext>
            </a:extLst>
          </p:cNvPr>
          <p:cNvCxnSpPr>
            <a:cxnSpLocks/>
          </p:cNvCxnSpPr>
          <p:nvPr/>
        </p:nvCxnSpPr>
        <p:spPr>
          <a:xfrm rot="5400000">
            <a:off x="5158370" y="3805021"/>
            <a:ext cx="417205" cy="676608"/>
          </a:xfrm>
          <a:prstGeom prst="bentConnector2">
            <a:avLst/>
          </a:prstGeom>
        </p:spPr>
      </p:cxnSp>
      <p:grpSp>
        <p:nvGrpSpPr>
          <p:cNvPr id="98" name="그룹 97">
            <a:extLst>
              <a:ext uri="{FF2B5EF4-FFF2-40B4-BE49-F238E27FC236}">
                <a16:creationId xmlns:a16="http://schemas.microsoft.com/office/drawing/2014/main" id="{89DB10CD-48E0-4C61-A3C6-17FE02038FA7}"/>
              </a:ext>
            </a:extLst>
          </p:cNvPr>
          <p:cNvGrpSpPr/>
          <p:nvPr/>
        </p:nvGrpSpPr>
        <p:grpSpPr>
          <a:xfrm>
            <a:off x="1968667" y="4302141"/>
            <a:ext cx="2658246" cy="1228718"/>
            <a:chOff x="531959" y="4431161"/>
            <a:chExt cx="2658246" cy="1228718"/>
          </a:xfrm>
        </p:grpSpPr>
        <p:sp>
          <p:nvSpPr>
            <p:cNvPr id="109" name="TextBox 108">
              <a:extLst>
                <a:ext uri="{FF2B5EF4-FFF2-40B4-BE49-F238E27FC236}">
                  <a16:creationId xmlns:a16="http://schemas.microsoft.com/office/drawing/2014/main" id="{89F7B7C3-EBB1-428F-B5A9-707629159416}"/>
                </a:ext>
              </a:extLst>
            </p:cNvPr>
            <p:cNvSpPr txBox="1"/>
            <p:nvPr/>
          </p:nvSpPr>
          <p:spPr>
            <a:xfrm>
              <a:off x="580153" y="4439473"/>
              <a:ext cx="2601798" cy="1220406"/>
            </a:xfrm>
            <a:prstGeom prst="flowChartAlternateProcess">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ts val="0"/>
                </a:spcBef>
                <a:spcAft>
                  <a:spcPts val="0"/>
                </a:spcAft>
              </a:defPPr>
              <a:lvl1pPr algn="ctr">
                <a:defRPr sz="1500" kern="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ko-KR" altLang="en-US" dirty="0"/>
            </a:p>
          </p:txBody>
        </p:sp>
        <mc:AlternateContent xmlns:mc="http://schemas.openxmlformats.org/markup-compatibility/2006">
          <mc:Choice xmlns:a14="http://schemas.microsoft.com/office/drawing/2010/main" Requires="a14">
            <p:sp>
              <p:nvSpPr>
                <p:cNvPr id="125" name="직사각형 124">
                  <a:extLst>
                    <a:ext uri="{FF2B5EF4-FFF2-40B4-BE49-F238E27FC236}">
                      <a16:creationId xmlns:a16="http://schemas.microsoft.com/office/drawing/2014/main" id="{78A825AD-F74F-4F7C-BE6A-9ECB4C8D6A78}"/>
                    </a:ext>
                  </a:extLst>
                </p:cNvPr>
                <p:cNvSpPr/>
                <p:nvPr/>
              </p:nvSpPr>
              <p:spPr>
                <a:xfrm>
                  <a:off x="531959" y="4989327"/>
                  <a:ext cx="2528376" cy="61369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ko-KR" altLang="en-US" sz="1400" i="1" smtClean="0">
                            <a:latin typeface="Cambria Math" panose="02040503050406030204" pitchFamily="18" charset="0"/>
                          </a:rPr>
                          <m:t>[</m:t>
                        </m:r>
                        <m:d>
                          <m:dPr>
                            <m:begChr m:val="["/>
                            <m:endChr m:val="]"/>
                            <m:ctrlPr>
                              <a:rPr lang="ko-KR" altLang="en-US" sz="1400" i="1">
                                <a:latin typeface="Cambria Math" panose="02040503050406030204" pitchFamily="18" charset="0"/>
                              </a:rPr>
                            </m:ctrlPr>
                          </m:dPr>
                          <m:e>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1</m:t>
                                </m:r>
                              </m:sub>
                              <m:sup>
                                <m:sSub>
                                  <m:sSubPr>
                                    <m:ctrlPr>
                                      <a:rPr lang="ko-KR" altLang="en-US" sz="1400" i="1">
                                        <a:latin typeface="Cambria Math" panose="02040503050406030204" pitchFamily="18" charset="0"/>
                                      </a:rPr>
                                    </m:ctrlPr>
                                  </m:sSubPr>
                                  <m:e>
                                    <m:r>
                                      <a:rPr lang="ko-KR" altLang="en-US" sz="1400" i="1">
                                        <a:latin typeface="Cambria Math" panose="02040503050406030204" pitchFamily="18" charset="0"/>
                                      </a:rPr>
                                      <m:t>𝑉</m:t>
                                    </m:r>
                                  </m:e>
                                  <m:sub>
                                    <m:r>
                                      <a:rPr lang="ko-KR" altLang="en-US" sz="1400" i="1">
                                        <a:latin typeface="Cambria Math" panose="02040503050406030204" pitchFamily="18" charset="0"/>
                                      </a:rPr>
                                      <m:t>1</m:t>
                                    </m:r>
                                  </m:sub>
                                </m:sSub>
                              </m:sup>
                            </m:sSubSup>
                            <m:r>
                              <a:rPr lang="ko-KR" altLang="en-US" sz="1400" i="1">
                                <a:latin typeface="Cambria Math" panose="02040503050406030204" pitchFamily="18" charset="0"/>
                              </a:rPr>
                              <m:t>,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2</m:t>
                                </m:r>
                              </m:sub>
                              <m:sup>
                                <m:sSub>
                                  <m:sSubPr>
                                    <m:ctrlPr>
                                      <a:rPr lang="ko-KR" altLang="en-US" sz="1400" i="1">
                                        <a:latin typeface="Cambria Math" panose="02040503050406030204" pitchFamily="18" charset="0"/>
                                      </a:rPr>
                                    </m:ctrlPr>
                                  </m:sSubPr>
                                  <m:e>
                                    <m:r>
                                      <a:rPr lang="ko-KR" altLang="en-US" sz="1400" i="1">
                                        <a:latin typeface="Cambria Math" panose="02040503050406030204" pitchFamily="18" charset="0"/>
                                      </a:rPr>
                                      <m:t>𝑉</m:t>
                                    </m:r>
                                  </m:e>
                                  <m:sub>
                                    <m:r>
                                      <a:rPr lang="ko-KR" altLang="en-US" sz="1400" i="1">
                                        <a:latin typeface="Cambria Math" panose="02040503050406030204" pitchFamily="18" charset="0"/>
                                      </a:rPr>
                                      <m:t>1</m:t>
                                    </m:r>
                                  </m:sub>
                                </m:sSub>
                              </m:sup>
                            </m:sSubSup>
                            <m:r>
                              <a:rPr lang="ko-KR" altLang="en-US" sz="1400" i="1">
                                <a:latin typeface="Cambria Math" panose="02040503050406030204" pitchFamily="18" charset="0"/>
                              </a:rPr>
                              <m:t>, .. ,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8</m:t>
                                </m:r>
                              </m:sub>
                              <m:sup>
                                <m:sSub>
                                  <m:sSubPr>
                                    <m:ctrlPr>
                                      <a:rPr lang="ko-KR" altLang="en-US" sz="1400" i="1">
                                        <a:latin typeface="Cambria Math" panose="02040503050406030204" pitchFamily="18" charset="0"/>
                                      </a:rPr>
                                    </m:ctrlPr>
                                  </m:sSubPr>
                                  <m:e>
                                    <m:r>
                                      <a:rPr lang="ko-KR" altLang="en-US" sz="1400" i="1">
                                        <a:latin typeface="Cambria Math" panose="02040503050406030204" pitchFamily="18" charset="0"/>
                                      </a:rPr>
                                      <m:t>𝑉</m:t>
                                    </m:r>
                                  </m:e>
                                  <m:sub>
                                    <m:r>
                                      <a:rPr lang="ko-KR" altLang="en-US" sz="1400" i="1">
                                        <a:latin typeface="Cambria Math" panose="02040503050406030204" pitchFamily="18" charset="0"/>
                                      </a:rPr>
                                      <m:t>1</m:t>
                                    </m:r>
                                  </m:sub>
                                </m:sSub>
                              </m:sup>
                            </m:sSubSup>
                          </m:e>
                        </m:d>
                        <m:r>
                          <a:rPr lang="ko-KR" altLang="en-US" sz="1400" i="1">
                            <a:latin typeface="Cambria Math" panose="02040503050406030204" pitchFamily="18" charset="0"/>
                          </a:rPr>
                          <m:t>, </m:t>
                        </m:r>
                        <m:d>
                          <m:dPr>
                            <m:begChr m:val="["/>
                            <m:endChr m:val="]"/>
                            <m:ctrlPr>
                              <a:rPr lang="ko-KR" altLang="en-US" sz="1400" i="1">
                                <a:latin typeface="Cambria Math" panose="02040503050406030204" pitchFamily="18" charset="0"/>
                              </a:rPr>
                            </m:ctrlPr>
                          </m:dPr>
                          <m:e>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1</m:t>
                                </m:r>
                              </m:sub>
                              <m:sup>
                                <m:sSub>
                                  <m:sSubPr>
                                    <m:ctrlPr>
                                      <a:rPr lang="ko-KR" altLang="en-US" sz="1400" i="1">
                                        <a:latin typeface="Cambria Math" panose="02040503050406030204" pitchFamily="18" charset="0"/>
                                      </a:rPr>
                                    </m:ctrlPr>
                                  </m:sSubPr>
                                  <m:e>
                                    <m:r>
                                      <a:rPr lang="ko-KR" altLang="en-US" sz="1400" i="1">
                                        <a:latin typeface="Cambria Math" panose="02040503050406030204" pitchFamily="18" charset="0"/>
                                      </a:rPr>
                                      <m:t>𝑉</m:t>
                                    </m:r>
                                  </m:e>
                                  <m:sub>
                                    <m:r>
                                      <a:rPr lang="ko-KR" altLang="en-US" sz="1400" i="1">
                                        <a:latin typeface="Cambria Math" panose="02040503050406030204" pitchFamily="18" charset="0"/>
                                      </a:rPr>
                                      <m:t>2</m:t>
                                    </m:r>
                                  </m:sub>
                                </m:sSub>
                              </m:sup>
                            </m:sSubSup>
                            <m:r>
                              <a:rPr lang="ko-KR" altLang="en-US" sz="1400" i="1">
                                <a:latin typeface="Cambria Math" panose="02040503050406030204" pitchFamily="18" charset="0"/>
                              </a:rPr>
                              <m:t>,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2</m:t>
                                </m:r>
                              </m:sub>
                              <m:sup>
                                <m:sSub>
                                  <m:sSubPr>
                                    <m:ctrlPr>
                                      <a:rPr lang="ko-KR" altLang="en-US" sz="1400" i="1">
                                        <a:latin typeface="Cambria Math" panose="02040503050406030204" pitchFamily="18" charset="0"/>
                                      </a:rPr>
                                    </m:ctrlPr>
                                  </m:sSubPr>
                                  <m:e>
                                    <m:r>
                                      <a:rPr lang="ko-KR" altLang="en-US" sz="1400" i="1">
                                        <a:latin typeface="Cambria Math" panose="02040503050406030204" pitchFamily="18" charset="0"/>
                                      </a:rPr>
                                      <m:t>𝑉</m:t>
                                    </m:r>
                                  </m:e>
                                  <m:sub>
                                    <m:r>
                                      <a:rPr lang="ko-KR" altLang="en-US" sz="1400" i="1">
                                        <a:latin typeface="Cambria Math" panose="02040503050406030204" pitchFamily="18" charset="0"/>
                                      </a:rPr>
                                      <m:t>2</m:t>
                                    </m:r>
                                  </m:sub>
                                </m:sSub>
                              </m:sup>
                            </m:sSubSup>
                            <m:r>
                              <a:rPr lang="ko-KR" altLang="en-US" sz="1400" i="1">
                                <a:latin typeface="Cambria Math" panose="02040503050406030204" pitchFamily="18" charset="0"/>
                              </a:rPr>
                              <m:t>, .. ,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8</m:t>
                                </m:r>
                              </m:sub>
                              <m:sup>
                                <m:sSub>
                                  <m:sSubPr>
                                    <m:ctrlPr>
                                      <a:rPr lang="ko-KR" altLang="en-US" sz="1400" i="1">
                                        <a:latin typeface="Cambria Math" panose="02040503050406030204" pitchFamily="18" charset="0"/>
                                      </a:rPr>
                                    </m:ctrlPr>
                                  </m:sSubPr>
                                  <m:e>
                                    <m:r>
                                      <a:rPr lang="ko-KR" altLang="en-US" sz="1400" i="1">
                                        <a:latin typeface="Cambria Math" panose="02040503050406030204" pitchFamily="18" charset="0"/>
                                      </a:rPr>
                                      <m:t>𝑉</m:t>
                                    </m:r>
                                  </m:e>
                                  <m:sub>
                                    <m:r>
                                      <a:rPr lang="ko-KR" altLang="en-US" sz="1400" i="1">
                                        <a:latin typeface="Cambria Math" panose="02040503050406030204" pitchFamily="18" charset="0"/>
                                      </a:rPr>
                                      <m:t>2</m:t>
                                    </m:r>
                                  </m:sub>
                                </m:sSub>
                              </m:sup>
                            </m:sSubSup>
                          </m:e>
                        </m:d>
                      </m:oMath>
                      <m:oMath xmlns:m="http://schemas.openxmlformats.org/officeDocument/2006/math">
                        <m:r>
                          <a:rPr lang="ko-KR" altLang="en-US" sz="1400" i="1">
                            <a:latin typeface="Cambria Math" panose="02040503050406030204" pitchFamily="18" charset="0"/>
                          </a:rPr>
                          <m:t>,.., </m:t>
                        </m:r>
                        <m:d>
                          <m:dPr>
                            <m:begChr m:val="["/>
                            <m:endChr m:val="]"/>
                            <m:ctrlPr>
                              <a:rPr lang="ko-KR" altLang="en-US" sz="1400" i="1">
                                <a:latin typeface="Cambria Math" panose="02040503050406030204" pitchFamily="18" charset="0"/>
                              </a:rPr>
                            </m:ctrlPr>
                          </m:dPr>
                          <m:e>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1</m:t>
                                </m:r>
                              </m:sub>
                              <m:sup>
                                <m:sSub>
                                  <m:sSubPr>
                                    <m:ctrlPr>
                                      <a:rPr lang="ko-KR" altLang="en-US" sz="1400" i="1">
                                        <a:latin typeface="Cambria Math" panose="02040503050406030204" pitchFamily="18" charset="0"/>
                                      </a:rPr>
                                    </m:ctrlPr>
                                  </m:sSubPr>
                                  <m:e>
                                    <m:r>
                                      <a:rPr lang="ko-KR" altLang="en-US" sz="1400" i="1">
                                        <a:latin typeface="Cambria Math" panose="02040503050406030204" pitchFamily="18" charset="0"/>
                                      </a:rPr>
                                      <m:t>𝑉</m:t>
                                    </m:r>
                                  </m:e>
                                  <m:sub>
                                    <m:r>
                                      <a:rPr lang="ko-KR" altLang="en-US" sz="1400" i="1">
                                        <a:latin typeface="Cambria Math" panose="02040503050406030204" pitchFamily="18" charset="0"/>
                                      </a:rPr>
                                      <m:t>𝑛</m:t>
                                    </m:r>
                                  </m:sub>
                                </m:sSub>
                              </m:sup>
                            </m:sSubSup>
                            <m:r>
                              <a:rPr lang="ko-KR" altLang="en-US" sz="1400" i="1">
                                <a:latin typeface="Cambria Math" panose="02040503050406030204" pitchFamily="18" charset="0"/>
                              </a:rPr>
                              <m:t>,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2</m:t>
                                </m:r>
                              </m:sub>
                              <m:sup>
                                <m:sSub>
                                  <m:sSubPr>
                                    <m:ctrlPr>
                                      <a:rPr lang="ko-KR" altLang="en-US" sz="1400" i="1">
                                        <a:latin typeface="Cambria Math" panose="02040503050406030204" pitchFamily="18" charset="0"/>
                                      </a:rPr>
                                    </m:ctrlPr>
                                  </m:sSubPr>
                                  <m:e>
                                    <m:r>
                                      <a:rPr lang="ko-KR" altLang="en-US" sz="1400" i="1">
                                        <a:latin typeface="Cambria Math" panose="02040503050406030204" pitchFamily="18" charset="0"/>
                                      </a:rPr>
                                      <m:t>𝑉</m:t>
                                    </m:r>
                                  </m:e>
                                  <m:sub>
                                    <m:r>
                                      <a:rPr lang="ko-KR" altLang="en-US" sz="1400" i="1">
                                        <a:latin typeface="Cambria Math" panose="02040503050406030204" pitchFamily="18" charset="0"/>
                                      </a:rPr>
                                      <m:t>𝑛</m:t>
                                    </m:r>
                                  </m:sub>
                                </m:sSub>
                              </m:sup>
                            </m:sSubSup>
                            <m:r>
                              <a:rPr lang="ko-KR" altLang="en-US" sz="1400" i="1">
                                <a:latin typeface="Cambria Math" panose="02040503050406030204" pitchFamily="18" charset="0"/>
                              </a:rPr>
                              <m:t>, .. ,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8</m:t>
                                </m:r>
                              </m:sub>
                              <m:sup>
                                <m:sSub>
                                  <m:sSubPr>
                                    <m:ctrlPr>
                                      <a:rPr lang="ko-KR" altLang="en-US" sz="1400" i="1">
                                        <a:latin typeface="Cambria Math" panose="02040503050406030204" pitchFamily="18" charset="0"/>
                                      </a:rPr>
                                    </m:ctrlPr>
                                  </m:sSubPr>
                                  <m:e>
                                    <m:r>
                                      <a:rPr lang="ko-KR" altLang="en-US" sz="1400" i="1">
                                        <a:latin typeface="Cambria Math" panose="02040503050406030204" pitchFamily="18" charset="0"/>
                                      </a:rPr>
                                      <m:t>𝑉</m:t>
                                    </m:r>
                                  </m:e>
                                  <m:sub>
                                    <m:r>
                                      <a:rPr lang="ko-KR" altLang="en-US" sz="1400" i="1">
                                        <a:latin typeface="Cambria Math" panose="02040503050406030204" pitchFamily="18" charset="0"/>
                                      </a:rPr>
                                      <m:t>𝑛</m:t>
                                    </m:r>
                                  </m:sub>
                                </m:sSub>
                              </m:sup>
                            </m:sSubSup>
                          </m:e>
                        </m:d>
                        <m:r>
                          <a:rPr lang="en-US" altLang="ko-KR" sz="1400" b="0" i="1" smtClean="0">
                            <a:latin typeface="Cambria Math" panose="02040503050406030204" pitchFamily="18" charset="0"/>
                          </a:rPr>
                          <m:t>]</m:t>
                        </m:r>
                      </m:oMath>
                    </m:oMathPara>
                  </a14:m>
                  <a:endParaRPr lang="ko-KR" altLang="en-US" sz="1400" i="1" dirty="0">
                    <a:latin typeface="Calibri" panose="020F0502020204030204" pitchFamily="34" charset="0"/>
                    <a:cs typeface="Calibri" panose="020F0502020204030204" pitchFamily="34" charset="0"/>
                  </a:endParaRPr>
                </a:p>
              </p:txBody>
            </p:sp>
          </mc:Choice>
          <mc:Fallback>
            <p:sp>
              <p:nvSpPr>
                <p:cNvPr id="125" name="직사각형 124">
                  <a:extLst>
                    <a:ext uri="{FF2B5EF4-FFF2-40B4-BE49-F238E27FC236}">
                      <a16:creationId xmlns:a16="http://schemas.microsoft.com/office/drawing/2014/main" id="{78A825AD-F74F-4F7C-BE6A-9ECB4C8D6A78}"/>
                    </a:ext>
                  </a:extLst>
                </p:cNvPr>
                <p:cNvSpPr>
                  <a:spLocks noRot="1" noChangeAspect="1" noMove="1" noResize="1" noEditPoints="1" noAdjustHandles="1" noChangeArrowheads="1" noChangeShapeType="1" noTextEdit="1"/>
                </p:cNvSpPr>
                <p:nvPr/>
              </p:nvSpPr>
              <p:spPr>
                <a:xfrm>
                  <a:off x="531959" y="4989327"/>
                  <a:ext cx="2528376" cy="613694"/>
                </a:xfrm>
                <a:prstGeom prst="rect">
                  <a:avLst/>
                </a:prstGeom>
                <a:blipFill>
                  <a:blip r:embed="rId4"/>
                  <a:stretch>
                    <a:fillRect r="-1446" b="-1980"/>
                  </a:stretch>
                </a:blipFill>
              </p:spPr>
              <p:txBody>
                <a:bodyPr/>
                <a:lstStyle/>
                <a:p>
                  <a:r>
                    <a:rPr lang="ko-KR" altLang="en-US">
                      <a:noFill/>
                    </a:rPr>
                    <a:t> </a:t>
                  </a:r>
                </a:p>
              </p:txBody>
            </p:sp>
          </mc:Fallback>
        </mc:AlternateContent>
        <p:sp>
          <p:nvSpPr>
            <p:cNvPr id="128" name="직사각형 127">
              <a:extLst>
                <a:ext uri="{FF2B5EF4-FFF2-40B4-BE49-F238E27FC236}">
                  <a16:creationId xmlns:a16="http://schemas.microsoft.com/office/drawing/2014/main" id="{331394E0-FCD4-43B1-9A16-D35E0E84EEC8}"/>
                </a:ext>
              </a:extLst>
            </p:cNvPr>
            <p:cNvSpPr/>
            <p:nvPr/>
          </p:nvSpPr>
          <p:spPr>
            <a:xfrm>
              <a:off x="588407" y="4431161"/>
              <a:ext cx="2601798" cy="553998"/>
            </a:xfrm>
            <a:prstGeom prst="rect">
              <a:avLst/>
            </a:prstGeom>
          </p:spPr>
          <p:txBody>
            <a:bodyPr wrap="square">
              <a:spAutoFit/>
            </a:bodyPr>
            <a:lstStyle/>
            <a:p>
              <a:pPr algn="ct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The Number of Eight </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Basic Emotion Words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grpSp>
      <p:cxnSp>
        <p:nvCxnSpPr>
          <p:cNvPr id="131" name="직선 화살표 연결선 130">
            <a:extLst>
              <a:ext uri="{FF2B5EF4-FFF2-40B4-BE49-F238E27FC236}">
                <a16:creationId xmlns:a16="http://schemas.microsoft.com/office/drawing/2014/main" id="{1174A8F3-FA25-4F60-B4F2-152B5329F297}"/>
              </a:ext>
            </a:extLst>
          </p:cNvPr>
          <p:cNvCxnSpPr>
            <a:cxnSpLocks/>
            <a:stCxn id="122" idx="3"/>
            <a:endCxn id="113" idx="1"/>
          </p:cNvCxnSpPr>
          <p:nvPr/>
        </p:nvCxnSpPr>
        <p:spPr>
          <a:xfrm>
            <a:off x="5376124" y="2282261"/>
            <a:ext cx="239052" cy="0"/>
          </a:xfrm>
          <a:prstGeom prst="straightConnector1">
            <a:avLst/>
          </a:prstGeom>
          <a:noFill/>
          <a:ln w="12700" cap="flat" cmpd="sng" algn="ctr">
            <a:solidFill>
              <a:srgbClr val="FFC000">
                <a:lumMod val="75000"/>
              </a:srgbClr>
            </a:solidFill>
            <a:prstDash val="solid"/>
            <a:miter lim="800000"/>
            <a:tailEnd type="triangle"/>
          </a:ln>
          <a:effectLst/>
        </p:spPr>
      </p:cxnSp>
      <p:sp>
        <p:nvSpPr>
          <p:cNvPr id="132" name="직사각형 131">
            <a:extLst>
              <a:ext uri="{FF2B5EF4-FFF2-40B4-BE49-F238E27FC236}">
                <a16:creationId xmlns:a16="http://schemas.microsoft.com/office/drawing/2014/main" id="{5A7BBBF0-8D1C-4368-BC71-7A7B3CEC4F1F}"/>
              </a:ext>
            </a:extLst>
          </p:cNvPr>
          <p:cNvSpPr/>
          <p:nvPr/>
        </p:nvSpPr>
        <p:spPr>
          <a:xfrm>
            <a:off x="1487346" y="3993152"/>
            <a:ext cx="6310453" cy="1897867"/>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endParaRPr lang="ko-KR" altLang="en-US" sz="1500" kern="0" dirty="0">
              <a:solidFill>
                <a:sysClr val="windowText" lastClr="000000"/>
              </a:solidFill>
              <a:latin typeface="Calibri" panose="020F0502020204030204" pitchFamily="34" charset="0"/>
              <a:cs typeface="Calibri" panose="020F0502020204030204" pitchFamily="34" charset="0"/>
            </a:endParaRPr>
          </a:p>
        </p:txBody>
      </p:sp>
      <p:grpSp>
        <p:nvGrpSpPr>
          <p:cNvPr id="256" name="그룹 255">
            <a:extLst>
              <a:ext uri="{FF2B5EF4-FFF2-40B4-BE49-F238E27FC236}">
                <a16:creationId xmlns:a16="http://schemas.microsoft.com/office/drawing/2014/main" id="{A4D496F5-9878-4645-BE44-5AA6D3303CFD}"/>
              </a:ext>
            </a:extLst>
          </p:cNvPr>
          <p:cNvGrpSpPr/>
          <p:nvPr/>
        </p:nvGrpSpPr>
        <p:grpSpPr>
          <a:xfrm>
            <a:off x="659321" y="2808210"/>
            <a:ext cx="3841555" cy="663280"/>
            <a:chOff x="659321" y="2994729"/>
            <a:chExt cx="3841555" cy="663280"/>
          </a:xfrm>
        </p:grpSpPr>
        <p:sp>
          <p:nvSpPr>
            <p:cNvPr id="111" name="TextBox 110">
              <a:extLst>
                <a:ext uri="{FF2B5EF4-FFF2-40B4-BE49-F238E27FC236}">
                  <a16:creationId xmlns:a16="http://schemas.microsoft.com/office/drawing/2014/main" id="{4F984C00-22CF-4204-960C-3F015EC8742D}"/>
                </a:ext>
              </a:extLst>
            </p:cNvPr>
            <p:cNvSpPr txBox="1"/>
            <p:nvPr/>
          </p:nvSpPr>
          <p:spPr>
            <a:xfrm>
              <a:off x="684876" y="3046009"/>
              <a:ext cx="3816000" cy="612000"/>
            </a:xfrm>
            <a:prstGeom prst="flowChartAlternateProcess">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defRPr lang="ko-KR"/>
              </a:defPPr>
              <a:lvl1pPr algn="ctr" defTabSz="457200" latinLnBrk="0">
                <a:lnSpc>
                  <a:spcPts val="1200"/>
                </a:lnSpc>
                <a:defRPr sz="1500" kern="0">
                  <a:solidFill>
                    <a:sysClr val="windowText" lastClr="000000"/>
                  </a:solidFill>
                  <a:latin typeface="Calibri" panose="020F0502020204030204"/>
                  <a:ea typeface="맑은 고딕" panose="020B0503020000020004" pitchFamily="50" charset="-127"/>
                </a:defRPr>
              </a:lvl1pPr>
            </a:lstStyle>
            <a:p>
              <a:endParaRPr lang="ko-KR"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17A6A3D-9F55-4566-B786-4A285D60237C}"/>
                    </a:ext>
                  </a:extLst>
                </p:cNvPr>
                <p:cNvSpPr/>
                <p:nvPr/>
              </p:nvSpPr>
              <p:spPr>
                <a:xfrm>
                  <a:off x="672021" y="2994729"/>
                  <a:ext cx="3806563" cy="385939"/>
                </a:xfrm>
                <a:prstGeom prst="rect">
                  <a:avLst/>
                </a:prstGeom>
              </p:spPr>
              <p:txBody>
                <a:bodyPr wrap="square">
                  <a:spAutoFit/>
                </a:bodyPr>
                <a:lstStyle/>
                <a:p>
                  <a:pPr algn="ct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Verses </a:t>
                  </a:r>
                  <a14:m>
                    <m:oMath xmlns:m="http://schemas.openxmlformats.org/officeDocument/2006/math">
                      <m:sSubSup>
                        <m:sSubSupPr>
                          <m:ctrlPr>
                            <a:rPr lang="ko-KR" altLang="en-US" sz="1500" i="1" kern="0" dirty="0">
                              <a:solidFill>
                                <a:sysClr val="windowText" lastClr="000000"/>
                              </a:solidFill>
                              <a:latin typeface="Cambria Math" panose="02040503050406030204" pitchFamily="18" charset="0"/>
                              <a:ea typeface="맑은 고딕" panose="020B0503020000020004" pitchFamily="50" charset="-127"/>
                            </a:rPr>
                          </m:ctrlPr>
                        </m:sSubSupPr>
                        <m:e>
                          <m:r>
                            <a:rPr lang="ko-KR" altLang="en-US" sz="1500" kern="0" dirty="0">
                              <a:solidFill>
                                <a:sysClr val="windowText" lastClr="000000"/>
                              </a:solidFill>
                              <a:latin typeface="Cambria Math" panose="02040503050406030204" pitchFamily="18" charset="0"/>
                              <a:ea typeface="맑은 고딕" panose="020B0503020000020004" pitchFamily="50" charset="-127"/>
                            </a:rPr>
                            <m:t>𝐿</m:t>
                          </m:r>
                        </m:e>
                        <m:sub>
                          <m:r>
                            <a:rPr lang="ko-KR" altLang="en-US" sz="1500" kern="0" dirty="0">
                              <a:solidFill>
                                <a:sysClr val="windowText" lastClr="000000"/>
                              </a:solidFill>
                              <a:latin typeface="Cambria Math" panose="02040503050406030204" pitchFamily="18" charset="0"/>
                              <a:ea typeface="맑은 고딕" panose="020B0503020000020004" pitchFamily="50" charset="-127"/>
                            </a:rPr>
                            <m:t>𝑖</m:t>
                          </m:r>
                        </m:sub>
                        <m:sup>
                          <m:sSub>
                            <m:sSubPr>
                              <m:ctrlPr>
                                <a:rPr lang="en-US" altLang="ko-KR" sz="1500" i="1" kern="0" dirty="0" smtClean="0">
                                  <a:solidFill>
                                    <a:sysClr val="windowText" lastClr="000000"/>
                                  </a:solidFill>
                                  <a:latin typeface="Cambria Math" panose="02040503050406030204" pitchFamily="18" charset="0"/>
                                  <a:ea typeface="맑은 고딕" panose="020B0503020000020004" pitchFamily="50" charset="-127"/>
                                </a:rPr>
                              </m:ctrlPr>
                            </m:sSubPr>
                            <m:e>
                              <m:r>
                                <a:rPr lang="en-US" altLang="ko-KR" sz="1500" b="0" i="1" kern="0" dirty="0" smtClean="0">
                                  <a:solidFill>
                                    <a:sysClr val="windowText" lastClr="000000"/>
                                  </a:solidFill>
                                  <a:latin typeface="Cambria Math" panose="02040503050406030204" pitchFamily="18" charset="0"/>
                                  <a:ea typeface="맑은 고딕" panose="020B0503020000020004" pitchFamily="50" charset="-127"/>
                                </a:rPr>
                                <m:t>𝑉</m:t>
                              </m:r>
                            </m:e>
                            <m:sub>
                              <m:r>
                                <a:rPr lang="en-US" altLang="ko-KR" sz="1500" b="0" i="1" kern="0" dirty="0" smtClean="0">
                                  <a:solidFill>
                                    <a:sysClr val="windowText" lastClr="000000"/>
                                  </a:solidFill>
                                  <a:latin typeface="Cambria Math" panose="02040503050406030204" pitchFamily="18" charset="0"/>
                                  <a:ea typeface="맑은 고딕" panose="020B0503020000020004" pitchFamily="50" charset="-127"/>
                                </a:rPr>
                                <m:t>𝑛</m:t>
                              </m:r>
                            </m:sub>
                          </m:sSub>
                        </m:sup>
                      </m:sSubSup>
                    </m:oMath>
                  </a14:m>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133" name="직사각형 132">
                  <a:extLst>
                    <a:ext uri="{FF2B5EF4-FFF2-40B4-BE49-F238E27FC236}">
                      <a16:creationId xmlns:a16="http://schemas.microsoft.com/office/drawing/2014/main" id="{817A6A3D-9F55-4566-B786-4A285D60237C}"/>
                    </a:ext>
                  </a:extLst>
                </p:cNvPr>
                <p:cNvSpPr>
                  <a:spLocks noRot="1" noChangeAspect="1" noMove="1" noResize="1" noEditPoints="1" noAdjustHandles="1" noChangeArrowheads="1" noChangeShapeType="1" noTextEdit="1"/>
                </p:cNvSpPr>
                <p:nvPr/>
              </p:nvSpPr>
              <p:spPr>
                <a:xfrm>
                  <a:off x="672021" y="2994729"/>
                  <a:ext cx="3806563" cy="385939"/>
                </a:xfrm>
                <a:prstGeom prst="rect">
                  <a:avLst/>
                </a:prstGeom>
                <a:blipFill>
                  <a:blip r:embed="rId5"/>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4" name="직사각형 133">
                  <a:extLst>
                    <a:ext uri="{FF2B5EF4-FFF2-40B4-BE49-F238E27FC236}">
                      <a16:creationId xmlns:a16="http://schemas.microsoft.com/office/drawing/2014/main" id="{A4B87FA1-B054-415C-92C2-EA05EA87645B}"/>
                    </a:ext>
                  </a:extLst>
                </p:cNvPr>
                <p:cNvSpPr/>
                <p:nvPr/>
              </p:nvSpPr>
              <p:spPr>
                <a:xfrm>
                  <a:off x="659321" y="3285215"/>
                  <a:ext cx="3828855" cy="3552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smtClean="0">
                            <a:latin typeface="Cambria Math" panose="02040503050406030204" pitchFamily="18" charset="0"/>
                          </a:rPr>
                          <m:t>[</m:t>
                        </m:r>
                        <m:d>
                          <m:dPr>
                            <m:begChr m:val="["/>
                            <m:endChr m:val="]"/>
                            <m:ctrlPr>
                              <a:rPr lang="ko-KR" altLang="ko-KR" sz="1400" i="1">
                                <a:latin typeface="Cambria Math" panose="02040503050406030204" pitchFamily="18" charset="0"/>
                              </a:rPr>
                            </m:ctrlPr>
                          </m:dPr>
                          <m:e>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1</m:t>
                                </m:r>
                              </m:sub>
                              <m:sup>
                                <m:sSub>
                                  <m:sSubPr>
                                    <m:ctrlPr>
                                      <a:rPr lang="ko-KR"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i="1">
                                        <a:latin typeface="Cambria Math" panose="02040503050406030204" pitchFamily="18" charset="0"/>
                                      </a:rPr>
                                      <m:t>1</m:t>
                                    </m:r>
                                  </m:sub>
                                </m:sSub>
                              </m:sup>
                            </m:sSubSup>
                            <m:r>
                              <a:rPr lang="en-US" altLang="ko-KR" sz="1400" i="1">
                                <a:latin typeface="Cambria Math" panose="02040503050406030204" pitchFamily="18" charset="0"/>
                              </a:rPr>
                              <m:t>,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2</m:t>
                                </m:r>
                              </m:sub>
                              <m:sup>
                                <m:sSub>
                                  <m:sSubPr>
                                    <m:ctrlPr>
                                      <a:rPr lang="ko-KR"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i="1">
                                        <a:latin typeface="Cambria Math" panose="02040503050406030204" pitchFamily="18" charset="0"/>
                                      </a:rPr>
                                      <m:t>1</m:t>
                                    </m:r>
                                  </m:sub>
                                </m:sSub>
                              </m:sup>
                            </m:sSubSup>
                            <m:r>
                              <a:rPr lang="en-US" altLang="ko-KR" sz="1400" i="1">
                                <a:latin typeface="Cambria Math" panose="02040503050406030204" pitchFamily="18" charset="0"/>
                              </a:rPr>
                              <m:t>, .. ,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𝑖</m:t>
                                </m:r>
                              </m:sub>
                              <m:sup>
                                <m:sSub>
                                  <m:sSubPr>
                                    <m:ctrlPr>
                                      <a:rPr lang="ko-KR"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i="1">
                                        <a:latin typeface="Cambria Math" panose="02040503050406030204" pitchFamily="18" charset="0"/>
                                      </a:rPr>
                                      <m:t>1</m:t>
                                    </m:r>
                                  </m:sub>
                                </m:sSub>
                              </m:sup>
                            </m:sSubSup>
                          </m:e>
                        </m:d>
                        <m:r>
                          <a:rPr lang="en-US" altLang="ko-KR" sz="1400" i="1">
                            <a:latin typeface="Cambria Math" panose="02040503050406030204" pitchFamily="18" charset="0"/>
                          </a:rPr>
                          <m:t>, </m:t>
                        </m:r>
                        <m:d>
                          <m:dPr>
                            <m:begChr m:val="["/>
                            <m:endChr m:val="]"/>
                            <m:ctrlPr>
                              <a:rPr lang="ko-KR" altLang="ko-KR" sz="1400" i="1">
                                <a:latin typeface="Cambria Math" panose="02040503050406030204" pitchFamily="18" charset="0"/>
                              </a:rPr>
                            </m:ctrlPr>
                          </m:dPr>
                          <m:e>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1</m:t>
                                </m:r>
                              </m:sub>
                              <m:sup>
                                <m:sSub>
                                  <m:sSubPr>
                                    <m:ctrlPr>
                                      <a:rPr lang="ko-KR"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i="1">
                                        <a:latin typeface="Cambria Math" panose="02040503050406030204" pitchFamily="18" charset="0"/>
                                      </a:rPr>
                                      <m:t>2</m:t>
                                    </m:r>
                                  </m:sub>
                                </m:sSub>
                              </m:sup>
                            </m:sSubSup>
                            <m:r>
                              <a:rPr lang="en-US" altLang="ko-KR" sz="1400" i="1">
                                <a:latin typeface="Cambria Math" panose="02040503050406030204" pitchFamily="18" charset="0"/>
                              </a:rPr>
                              <m:t>,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2</m:t>
                                </m:r>
                              </m:sub>
                              <m:sup>
                                <m:sSub>
                                  <m:sSubPr>
                                    <m:ctrlPr>
                                      <a:rPr lang="ko-KR"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i="1">
                                        <a:latin typeface="Cambria Math" panose="02040503050406030204" pitchFamily="18" charset="0"/>
                                      </a:rPr>
                                      <m:t>2</m:t>
                                    </m:r>
                                  </m:sub>
                                </m:sSub>
                              </m:sup>
                            </m:sSubSup>
                            <m:r>
                              <a:rPr lang="en-US" altLang="ko-KR" sz="1400" i="1">
                                <a:latin typeface="Cambria Math" panose="02040503050406030204" pitchFamily="18" charset="0"/>
                              </a:rPr>
                              <m:t>, .. ,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𝑖</m:t>
                                </m:r>
                              </m:sub>
                              <m:sup>
                                <m:sSub>
                                  <m:sSubPr>
                                    <m:ctrlPr>
                                      <a:rPr lang="ko-KR"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i="1">
                                        <a:latin typeface="Cambria Math" panose="02040503050406030204" pitchFamily="18" charset="0"/>
                                      </a:rPr>
                                      <m:t>2</m:t>
                                    </m:r>
                                  </m:sub>
                                </m:sSub>
                              </m:sup>
                            </m:sSubSup>
                          </m:e>
                        </m:d>
                        <m:r>
                          <a:rPr lang="en-US" altLang="ko-KR" sz="1400" i="1">
                            <a:latin typeface="Cambria Math" panose="02040503050406030204" pitchFamily="18" charset="0"/>
                          </a:rPr>
                          <m:t>,.., </m:t>
                        </m:r>
                        <m:d>
                          <m:dPr>
                            <m:begChr m:val="["/>
                            <m:endChr m:val="]"/>
                            <m:ctrlPr>
                              <a:rPr lang="ko-KR" altLang="ko-KR" sz="1400" i="1">
                                <a:latin typeface="Cambria Math" panose="02040503050406030204" pitchFamily="18" charset="0"/>
                              </a:rPr>
                            </m:ctrlPr>
                          </m:dPr>
                          <m:e>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1</m:t>
                                </m:r>
                              </m:sub>
                              <m:sup>
                                <m:sSub>
                                  <m:sSubPr>
                                    <m:ctrlPr>
                                      <a:rPr lang="ko-KR"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i="1">
                                        <a:latin typeface="Cambria Math" panose="02040503050406030204" pitchFamily="18" charset="0"/>
                                      </a:rPr>
                                      <m:t>𝑛</m:t>
                                    </m:r>
                                  </m:sub>
                                </m:sSub>
                              </m:sup>
                            </m:sSubSup>
                            <m:r>
                              <a:rPr lang="en-US" altLang="ko-KR" sz="1400" i="1">
                                <a:latin typeface="Cambria Math" panose="02040503050406030204" pitchFamily="18" charset="0"/>
                              </a:rPr>
                              <m:t>,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2</m:t>
                                </m:r>
                              </m:sub>
                              <m:sup>
                                <m:sSub>
                                  <m:sSubPr>
                                    <m:ctrlPr>
                                      <a:rPr lang="ko-KR"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i="1">
                                        <a:latin typeface="Cambria Math" panose="02040503050406030204" pitchFamily="18" charset="0"/>
                                      </a:rPr>
                                      <m:t>𝑛</m:t>
                                    </m:r>
                                  </m:sub>
                                </m:sSub>
                              </m:sup>
                            </m:sSubSup>
                            <m:r>
                              <a:rPr lang="en-US" altLang="ko-KR" sz="1400" i="1">
                                <a:latin typeface="Cambria Math" panose="02040503050406030204" pitchFamily="18" charset="0"/>
                              </a:rPr>
                              <m:t>, .. ,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𝑖</m:t>
                                </m:r>
                              </m:sub>
                              <m:sup>
                                <m:sSub>
                                  <m:sSubPr>
                                    <m:ctrlPr>
                                      <a:rPr lang="ko-KR"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i="1">
                                        <a:latin typeface="Cambria Math" panose="02040503050406030204" pitchFamily="18" charset="0"/>
                                      </a:rPr>
                                      <m:t>𝑛</m:t>
                                    </m:r>
                                  </m:sub>
                                </m:sSub>
                              </m:sup>
                            </m:sSubSup>
                          </m:e>
                        </m:d>
                        <m:r>
                          <a:rPr lang="en-US" altLang="ko-KR" sz="1400" i="1">
                            <a:latin typeface="Cambria Math" panose="02040503050406030204" pitchFamily="18" charset="0"/>
                          </a:rPr>
                          <m:t>]</m:t>
                        </m:r>
                      </m:oMath>
                    </m:oMathPara>
                  </a14:m>
                  <a:endParaRPr lang="ko-KR" altLang="en-US" sz="1200" dirty="0">
                    <a:latin typeface="Calibri" panose="020F0502020204030204" pitchFamily="34" charset="0"/>
                    <a:cs typeface="Calibri" panose="020F0502020204030204" pitchFamily="34" charset="0"/>
                  </a:endParaRPr>
                </a:p>
              </p:txBody>
            </p:sp>
          </mc:Choice>
          <mc:Fallback xmlns="">
            <p:sp>
              <p:nvSpPr>
                <p:cNvPr id="134" name="직사각형 133">
                  <a:extLst>
                    <a:ext uri="{FF2B5EF4-FFF2-40B4-BE49-F238E27FC236}">
                      <a16:creationId xmlns:a16="http://schemas.microsoft.com/office/drawing/2014/main" id="{A4B87FA1-B054-415C-92C2-EA05EA87645B}"/>
                    </a:ext>
                  </a:extLst>
                </p:cNvPr>
                <p:cNvSpPr>
                  <a:spLocks noRot="1" noChangeAspect="1" noMove="1" noResize="1" noEditPoints="1" noAdjustHandles="1" noChangeArrowheads="1" noChangeShapeType="1" noTextEdit="1"/>
                </p:cNvSpPr>
                <p:nvPr/>
              </p:nvSpPr>
              <p:spPr>
                <a:xfrm>
                  <a:off x="659321" y="3285215"/>
                  <a:ext cx="3828855" cy="355290"/>
                </a:xfrm>
                <a:prstGeom prst="rect">
                  <a:avLst/>
                </a:prstGeom>
                <a:blipFill>
                  <a:blip r:embed="rId6"/>
                  <a:stretch>
                    <a:fillRect r="-478" b="-3390"/>
                  </a:stretch>
                </a:blipFill>
              </p:spPr>
              <p:txBody>
                <a:bodyPr/>
                <a:lstStyle/>
                <a:p>
                  <a:r>
                    <a:rPr lang="ko-KR" altLang="en-US">
                      <a:noFill/>
                    </a:rPr>
                    <a:t> </a:t>
                  </a:r>
                </a:p>
              </p:txBody>
            </p:sp>
          </mc:Fallback>
        </mc:AlternateContent>
      </p:grpSp>
      <p:grpSp>
        <p:nvGrpSpPr>
          <p:cNvPr id="258" name="그룹 257">
            <a:extLst>
              <a:ext uri="{FF2B5EF4-FFF2-40B4-BE49-F238E27FC236}">
                <a16:creationId xmlns:a16="http://schemas.microsoft.com/office/drawing/2014/main" id="{D266009C-53B3-49B5-A090-19EB428D69DD}"/>
              </a:ext>
            </a:extLst>
          </p:cNvPr>
          <p:cNvGrpSpPr/>
          <p:nvPr/>
        </p:nvGrpSpPr>
        <p:grpSpPr>
          <a:xfrm>
            <a:off x="4917802" y="2800196"/>
            <a:ext cx="3876693" cy="663280"/>
            <a:chOff x="3168823" y="2994729"/>
            <a:chExt cx="2486360" cy="663280"/>
          </a:xfrm>
        </p:grpSpPr>
        <p:sp>
          <p:nvSpPr>
            <p:cNvPr id="110" name="TextBox 109">
              <a:extLst>
                <a:ext uri="{FF2B5EF4-FFF2-40B4-BE49-F238E27FC236}">
                  <a16:creationId xmlns:a16="http://schemas.microsoft.com/office/drawing/2014/main" id="{860FB4E7-F11D-4379-A056-F294BC53C79B}"/>
                </a:ext>
              </a:extLst>
            </p:cNvPr>
            <p:cNvSpPr txBox="1"/>
            <p:nvPr/>
          </p:nvSpPr>
          <p:spPr>
            <a:xfrm>
              <a:off x="3207749" y="3046009"/>
              <a:ext cx="2447434" cy="612000"/>
            </a:xfrm>
            <a:prstGeom prst="flowChartAlternateProcess">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defRPr lang="ko-KR"/>
              </a:defPPr>
              <a:lvl1pPr algn="ctr" defTabSz="457200" latinLnBrk="0">
                <a:lnSpc>
                  <a:spcPts val="1200"/>
                </a:lnSpc>
                <a:defRPr sz="1500" kern="0">
                  <a:solidFill>
                    <a:sysClr val="windowText" lastClr="000000"/>
                  </a:solidFill>
                  <a:latin typeface="Calibri" panose="020F0502020204030204"/>
                  <a:ea typeface="맑은 고딕" panose="020B0503020000020004" pitchFamily="50" charset="-127"/>
                </a:defRPr>
              </a:lvl1pPr>
            </a:lstStyle>
            <a:p>
              <a:endParaRPr lang="ko-KR"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5" name="직사각형 134">
                  <a:extLst>
                    <a:ext uri="{FF2B5EF4-FFF2-40B4-BE49-F238E27FC236}">
                      <a16:creationId xmlns:a16="http://schemas.microsoft.com/office/drawing/2014/main" id="{068FB56B-70E9-4BBC-A5CE-CA4E7133484F}"/>
                    </a:ext>
                  </a:extLst>
                </p:cNvPr>
                <p:cNvSpPr/>
                <p:nvPr/>
              </p:nvSpPr>
              <p:spPr>
                <a:xfrm>
                  <a:off x="3174933" y="2994729"/>
                  <a:ext cx="2441382" cy="387222"/>
                </a:xfrm>
                <a:prstGeom prst="rect">
                  <a:avLst/>
                </a:prstGeom>
              </p:spPr>
              <p:txBody>
                <a:bodyPr wrap="square">
                  <a:spAutoFit/>
                </a:bodyPr>
                <a:lstStyle/>
                <a:p>
                  <a:pPr algn="ct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Choruses</a:t>
                  </a:r>
                  <a:r>
                    <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 </a:t>
                  </a:r>
                  <a14:m>
                    <m:oMath xmlns:m="http://schemas.openxmlformats.org/officeDocument/2006/math">
                      <m:sSubSup>
                        <m:sSubSupPr>
                          <m:ctrlPr>
                            <a:rPr lang="ko-KR" altLang="en-US" sz="1500" i="1" kern="0" dirty="0">
                              <a:solidFill>
                                <a:sysClr val="windowText" lastClr="000000"/>
                              </a:solidFill>
                              <a:latin typeface="Cambria Math" panose="02040503050406030204" pitchFamily="18" charset="0"/>
                              <a:ea typeface="맑은 고딕" panose="020B0503020000020004" pitchFamily="50" charset="-127"/>
                            </a:rPr>
                          </m:ctrlPr>
                        </m:sSubSupPr>
                        <m:e>
                          <m:r>
                            <a:rPr lang="ko-KR" altLang="en-US" sz="1500" kern="0" dirty="0">
                              <a:solidFill>
                                <a:sysClr val="windowText" lastClr="000000"/>
                              </a:solidFill>
                              <a:latin typeface="Cambria Math" panose="02040503050406030204" pitchFamily="18" charset="0"/>
                              <a:ea typeface="맑은 고딕" panose="020B0503020000020004" pitchFamily="50" charset="-127"/>
                            </a:rPr>
                            <m:t>𝐿</m:t>
                          </m:r>
                        </m:e>
                        <m:sub>
                          <m:r>
                            <a:rPr lang="ko-KR" altLang="en-US" sz="1500" kern="0" dirty="0">
                              <a:solidFill>
                                <a:sysClr val="windowText" lastClr="000000"/>
                              </a:solidFill>
                              <a:latin typeface="Cambria Math" panose="02040503050406030204" pitchFamily="18" charset="0"/>
                              <a:ea typeface="맑은 고딕" panose="020B0503020000020004" pitchFamily="50" charset="-127"/>
                            </a:rPr>
                            <m:t>𝑖</m:t>
                          </m:r>
                        </m:sub>
                        <m:sup>
                          <m:sSub>
                            <m:sSubPr>
                              <m:ctrlPr>
                                <a:rPr lang="en-US" altLang="ko-KR" sz="1500" i="1" kern="0" dirty="0" smtClean="0">
                                  <a:solidFill>
                                    <a:sysClr val="windowText" lastClr="000000"/>
                                  </a:solidFill>
                                  <a:latin typeface="Cambria Math" panose="02040503050406030204" pitchFamily="18" charset="0"/>
                                  <a:ea typeface="맑은 고딕" panose="020B0503020000020004" pitchFamily="50" charset="-127"/>
                                </a:rPr>
                              </m:ctrlPr>
                            </m:sSubPr>
                            <m:e>
                              <m:r>
                                <a:rPr lang="en-US" altLang="ko-KR" sz="1500" b="0" i="1" kern="0" dirty="0" smtClean="0">
                                  <a:solidFill>
                                    <a:sysClr val="windowText" lastClr="000000"/>
                                  </a:solidFill>
                                  <a:latin typeface="Cambria Math" panose="02040503050406030204" pitchFamily="18" charset="0"/>
                                  <a:ea typeface="맑은 고딕" panose="020B0503020000020004" pitchFamily="50" charset="-127"/>
                                </a:rPr>
                                <m:t>𝐶</m:t>
                              </m:r>
                            </m:e>
                            <m:sub>
                              <m:r>
                                <a:rPr lang="en-US" altLang="ko-KR" sz="1500" b="0" i="1" kern="0" dirty="0" smtClean="0">
                                  <a:solidFill>
                                    <a:sysClr val="windowText" lastClr="000000"/>
                                  </a:solidFill>
                                  <a:latin typeface="Cambria Math" panose="02040503050406030204" pitchFamily="18" charset="0"/>
                                  <a:ea typeface="맑은 고딕" panose="020B0503020000020004" pitchFamily="50" charset="-127"/>
                                </a:rPr>
                                <m:t>𝑚</m:t>
                              </m:r>
                            </m:sub>
                          </m:sSub>
                        </m:sup>
                      </m:sSubSup>
                    </m:oMath>
                  </a14:m>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135" name="직사각형 134">
                  <a:extLst>
                    <a:ext uri="{FF2B5EF4-FFF2-40B4-BE49-F238E27FC236}">
                      <a16:creationId xmlns:a16="http://schemas.microsoft.com/office/drawing/2014/main" id="{068FB56B-70E9-4BBC-A5CE-CA4E7133484F}"/>
                    </a:ext>
                  </a:extLst>
                </p:cNvPr>
                <p:cNvSpPr>
                  <a:spLocks noRot="1" noChangeAspect="1" noMove="1" noResize="1" noEditPoints="1" noAdjustHandles="1" noChangeArrowheads="1" noChangeShapeType="1" noTextEdit="1"/>
                </p:cNvSpPr>
                <p:nvPr/>
              </p:nvSpPr>
              <p:spPr>
                <a:xfrm>
                  <a:off x="3174933" y="2994729"/>
                  <a:ext cx="2441382" cy="387222"/>
                </a:xfrm>
                <a:prstGeom prst="rect">
                  <a:avLst/>
                </a:prstGeom>
                <a:blipFill>
                  <a:blip r:embed="rId7"/>
                  <a:stretch>
                    <a:fillRect b="-109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6" name="직사각형 135">
                  <a:extLst>
                    <a:ext uri="{FF2B5EF4-FFF2-40B4-BE49-F238E27FC236}">
                      <a16:creationId xmlns:a16="http://schemas.microsoft.com/office/drawing/2014/main" id="{6ABF63B0-33E0-42A6-B15C-82516F79F7BE}"/>
                    </a:ext>
                  </a:extLst>
                </p:cNvPr>
                <p:cNvSpPr/>
                <p:nvPr/>
              </p:nvSpPr>
              <p:spPr>
                <a:xfrm>
                  <a:off x="3168823" y="3285215"/>
                  <a:ext cx="2431989" cy="3565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smtClean="0">
                            <a:latin typeface="Cambria Math" panose="02040503050406030204" pitchFamily="18" charset="0"/>
                          </a:rPr>
                          <m:t>[</m:t>
                        </m:r>
                        <m:d>
                          <m:dPr>
                            <m:begChr m:val="["/>
                            <m:endChr m:val="]"/>
                            <m:ctrlPr>
                              <a:rPr lang="ko-KR" altLang="ko-KR" sz="1400" i="1">
                                <a:latin typeface="Cambria Math" panose="02040503050406030204" pitchFamily="18" charset="0"/>
                              </a:rPr>
                            </m:ctrlPr>
                          </m:dPr>
                          <m:e>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1</m:t>
                                </m:r>
                              </m:sub>
                              <m:sup>
                                <m:sSub>
                                  <m:sSubPr>
                                    <m:ctrlPr>
                                      <a:rPr lang="ko-KR"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i="1">
                                        <a:latin typeface="Cambria Math" panose="02040503050406030204" pitchFamily="18" charset="0"/>
                                      </a:rPr>
                                      <m:t>1</m:t>
                                    </m:r>
                                  </m:sub>
                                </m:sSub>
                              </m:sup>
                            </m:sSubSup>
                            <m:r>
                              <a:rPr lang="en-US" altLang="ko-KR" sz="1400" i="1">
                                <a:latin typeface="Cambria Math" panose="02040503050406030204" pitchFamily="18" charset="0"/>
                              </a:rPr>
                              <m:t>,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2</m:t>
                                </m:r>
                              </m:sub>
                              <m:sup>
                                <m:sSub>
                                  <m:sSubPr>
                                    <m:ctrlPr>
                                      <a:rPr lang="ko-KR"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i="1">
                                        <a:latin typeface="Cambria Math" panose="02040503050406030204" pitchFamily="18" charset="0"/>
                                      </a:rPr>
                                      <m:t>1</m:t>
                                    </m:r>
                                  </m:sub>
                                </m:sSub>
                              </m:sup>
                            </m:sSubSup>
                            <m:r>
                              <a:rPr lang="en-US" altLang="ko-KR" sz="1400" i="1">
                                <a:latin typeface="Cambria Math" panose="02040503050406030204" pitchFamily="18" charset="0"/>
                              </a:rPr>
                              <m:t>, .. ,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𝑖</m:t>
                                </m:r>
                              </m:sub>
                              <m:sup>
                                <m:sSub>
                                  <m:sSubPr>
                                    <m:ctrlPr>
                                      <a:rPr lang="ko-KR"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i="1">
                                        <a:latin typeface="Cambria Math" panose="02040503050406030204" pitchFamily="18" charset="0"/>
                                      </a:rPr>
                                      <m:t>1</m:t>
                                    </m:r>
                                  </m:sub>
                                </m:sSub>
                              </m:sup>
                            </m:sSubSup>
                          </m:e>
                        </m:d>
                        <m:r>
                          <a:rPr lang="en-US" altLang="ko-KR" sz="1400" i="1">
                            <a:latin typeface="Cambria Math" panose="02040503050406030204" pitchFamily="18" charset="0"/>
                          </a:rPr>
                          <m:t>, </m:t>
                        </m:r>
                        <m:d>
                          <m:dPr>
                            <m:begChr m:val="["/>
                            <m:endChr m:val="]"/>
                            <m:ctrlPr>
                              <a:rPr lang="ko-KR" altLang="ko-KR" sz="1400" i="1">
                                <a:latin typeface="Cambria Math" panose="02040503050406030204" pitchFamily="18" charset="0"/>
                              </a:rPr>
                            </m:ctrlPr>
                          </m:dPr>
                          <m:e>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1</m:t>
                                </m:r>
                              </m:sub>
                              <m:sup>
                                <m:sSub>
                                  <m:sSubPr>
                                    <m:ctrlPr>
                                      <a:rPr lang="ko-KR" altLang="ko-KR" sz="1400" i="1" smtClean="0">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i="1">
                                        <a:latin typeface="Cambria Math" panose="02040503050406030204" pitchFamily="18" charset="0"/>
                                      </a:rPr>
                                      <m:t>2</m:t>
                                    </m:r>
                                  </m:sub>
                                </m:sSub>
                              </m:sup>
                            </m:sSubSup>
                            <m:r>
                              <a:rPr lang="en-US" altLang="ko-KR" sz="1400" i="1">
                                <a:latin typeface="Cambria Math" panose="02040503050406030204" pitchFamily="18" charset="0"/>
                              </a:rPr>
                              <m:t>,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2</m:t>
                                </m:r>
                              </m:sub>
                              <m:sup>
                                <m:sSub>
                                  <m:sSubPr>
                                    <m:ctrlPr>
                                      <a:rPr lang="ko-KR"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i="1">
                                        <a:latin typeface="Cambria Math" panose="02040503050406030204" pitchFamily="18" charset="0"/>
                                      </a:rPr>
                                      <m:t>2</m:t>
                                    </m:r>
                                  </m:sub>
                                </m:sSub>
                              </m:sup>
                            </m:sSubSup>
                            <m:r>
                              <a:rPr lang="en-US" altLang="ko-KR" sz="1400" i="1">
                                <a:latin typeface="Cambria Math" panose="02040503050406030204" pitchFamily="18" charset="0"/>
                              </a:rPr>
                              <m:t>, .. ,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𝑖</m:t>
                                </m:r>
                              </m:sub>
                              <m:sup>
                                <m:sSub>
                                  <m:sSubPr>
                                    <m:ctrlPr>
                                      <a:rPr lang="ko-KR"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i="1">
                                        <a:latin typeface="Cambria Math" panose="02040503050406030204" pitchFamily="18" charset="0"/>
                                      </a:rPr>
                                      <m:t>2</m:t>
                                    </m:r>
                                  </m:sub>
                                </m:sSub>
                              </m:sup>
                            </m:sSubSup>
                          </m:e>
                        </m:d>
                        <m:r>
                          <a:rPr lang="en-US" altLang="ko-KR" sz="1400" i="1">
                            <a:latin typeface="Cambria Math" panose="02040503050406030204" pitchFamily="18" charset="0"/>
                          </a:rPr>
                          <m:t>,.., </m:t>
                        </m:r>
                        <m:d>
                          <m:dPr>
                            <m:begChr m:val="["/>
                            <m:endChr m:val="]"/>
                            <m:ctrlPr>
                              <a:rPr lang="ko-KR" altLang="ko-KR" sz="1400" i="1">
                                <a:latin typeface="Cambria Math" panose="02040503050406030204" pitchFamily="18" charset="0"/>
                              </a:rPr>
                            </m:ctrlPr>
                          </m:dPr>
                          <m:e>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1</m:t>
                                </m:r>
                              </m:sub>
                              <m:sup>
                                <m:sSub>
                                  <m:sSubPr>
                                    <m:ctrlPr>
                                      <a:rPr lang="ko-KR"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i="1">
                                        <a:latin typeface="Cambria Math" panose="02040503050406030204" pitchFamily="18" charset="0"/>
                                      </a:rPr>
                                      <m:t>𝑛</m:t>
                                    </m:r>
                                  </m:sub>
                                </m:sSub>
                              </m:sup>
                            </m:sSubSup>
                            <m:r>
                              <a:rPr lang="en-US" altLang="ko-KR" sz="1400" i="1">
                                <a:latin typeface="Cambria Math" panose="02040503050406030204" pitchFamily="18" charset="0"/>
                              </a:rPr>
                              <m:t>,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2</m:t>
                                </m:r>
                              </m:sub>
                              <m:sup>
                                <m:sSub>
                                  <m:sSubPr>
                                    <m:ctrlPr>
                                      <a:rPr lang="ko-KR"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i="1">
                                        <a:latin typeface="Cambria Math" panose="02040503050406030204" pitchFamily="18" charset="0"/>
                                      </a:rPr>
                                      <m:t>𝑛</m:t>
                                    </m:r>
                                  </m:sub>
                                </m:sSub>
                              </m:sup>
                            </m:sSubSup>
                            <m:r>
                              <a:rPr lang="en-US" altLang="ko-KR" sz="1400" i="1">
                                <a:latin typeface="Cambria Math" panose="02040503050406030204" pitchFamily="18" charset="0"/>
                              </a:rPr>
                              <m:t>, .. , </m:t>
                            </m:r>
                            <m:sSubSup>
                              <m:sSubSupPr>
                                <m:ctrlPr>
                                  <a:rPr lang="ko-KR" altLang="ko-KR" sz="1400" i="1">
                                    <a:latin typeface="Cambria Math" panose="02040503050406030204" pitchFamily="18" charset="0"/>
                                  </a:rPr>
                                </m:ctrlPr>
                              </m:sSubSupPr>
                              <m:e>
                                <m:r>
                                  <a:rPr lang="en-US" altLang="ko-KR" sz="1400" i="1">
                                    <a:latin typeface="Cambria Math" panose="02040503050406030204" pitchFamily="18" charset="0"/>
                                  </a:rPr>
                                  <m:t>𝑙</m:t>
                                </m:r>
                              </m:e>
                              <m:sub>
                                <m:r>
                                  <a:rPr lang="en-US" altLang="ko-KR" sz="1400" i="1">
                                    <a:latin typeface="Cambria Math" panose="02040503050406030204" pitchFamily="18" charset="0"/>
                                  </a:rPr>
                                  <m:t>𝑖</m:t>
                                </m:r>
                              </m:sub>
                              <m:sup>
                                <m:sSub>
                                  <m:sSubPr>
                                    <m:ctrlPr>
                                      <a:rPr lang="ko-KR"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i="1">
                                        <a:latin typeface="Cambria Math" panose="02040503050406030204" pitchFamily="18" charset="0"/>
                                      </a:rPr>
                                      <m:t>𝑛</m:t>
                                    </m:r>
                                  </m:sub>
                                </m:sSub>
                              </m:sup>
                            </m:sSubSup>
                          </m:e>
                        </m:d>
                        <m:r>
                          <a:rPr lang="en-US" altLang="ko-KR" sz="1400" i="1">
                            <a:latin typeface="Cambria Math" panose="02040503050406030204" pitchFamily="18" charset="0"/>
                          </a:rPr>
                          <m:t>]</m:t>
                        </m:r>
                      </m:oMath>
                    </m:oMathPara>
                  </a14:m>
                  <a:endParaRPr lang="ko-KR" altLang="en-US" sz="1200" dirty="0">
                    <a:latin typeface="Calibri" panose="020F0502020204030204" pitchFamily="34" charset="0"/>
                    <a:cs typeface="Calibri" panose="020F0502020204030204" pitchFamily="34" charset="0"/>
                  </a:endParaRPr>
                </a:p>
              </p:txBody>
            </p:sp>
          </mc:Choice>
          <mc:Fallback xmlns="">
            <p:sp>
              <p:nvSpPr>
                <p:cNvPr id="136" name="직사각형 135">
                  <a:extLst>
                    <a:ext uri="{FF2B5EF4-FFF2-40B4-BE49-F238E27FC236}">
                      <a16:creationId xmlns:a16="http://schemas.microsoft.com/office/drawing/2014/main" id="{6ABF63B0-33E0-42A6-B15C-82516F79F7BE}"/>
                    </a:ext>
                  </a:extLst>
                </p:cNvPr>
                <p:cNvSpPr>
                  <a:spLocks noRot="1" noChangeAspect="1" noMove="1" noResize="1" noEditPoints="1" noAdjustHandles="1" noChangeArrowheads="1" noChangeShapeType="1" noTextEdit="1"/>
                </p:cNvSpPr>
                <p:nvPr/>
              </p:nvSpPr>
              <p:spPr>
                <a:xfrm>
                  <a:off x="3168823" y="3285215"/>
                  <a:ext cx="2431989" cy="356508"/>
                </a:xfrm>
                <a:prstGeom prst="rect">
                  <a:avLst/>
                </a:prstGeom>
                <a:blipFill>
                  <a:blip r:embed="rId8"/>
                  <a:stretch>
                    <a:fillRect r="-3698" b="-5172"/>
                  </a:stretch>
                </a:blipFill>
              </p:spPr>
              <p:txBody>
                <a:bodyPr/>
                <a:lstStyle/>
                <a:p>
                  <a:r>
                    <a:rPr lang="ko-KR" altLang="en-US">
                      <a:noFill/>
                    </a:rPr>
                    <a:t> </a:t>
                  </a:r>
                </a:p>
              </p:txBody>
            </p:sp>
          </mc:Fallback>
        </mc:AlternateContent>
      </p:grpSp>
      <p:sp>
        <p:nvSpPr>
          <p:cNvPr id="138" name="TextBox 137">
            <a:extLst>
              <a:ext uri="{FF2B5EF4-FFF2-40B4-BE49-F238E27FC236}">
                <a16:creationId xmlns:a16="http://schemas.microsoft.com/office/drawing/2014/main" id="{0584B7AD-FAEA-4882-A340-81024C3CFFD2}"/>
              </a:ext>
            </a:extLst>
          </p:cNvPr>
          <p:cNvSpPr txBox="1"/>
          <p:nvPr/>
        </p:nvSpPr>
        <p:spPr>
          <a:xfrm>
            <a:off x="5800728" y="1216667"/>
            <a:ext cx="3152772" cy="355738"/>
          </a:xfrm>
          <a:prstGeom prst="rect">
            <a:avLst/>
          </a:prstGeom>
          <a:noFill/>
        </p:spPr>
        <p:txBody>
          <a:bodyPr wrap="square" tIns="0" bIns="0" rtlCol="0">
            <a:spAutoFit/>
          </a:bodyPr>
          <a:lstStyle>
            <a:defPPr>
              <a:defRPr lang="en-US"/>
            </a:defPPr>
            <a:lvl1pPr algn="ctr">
              <a:defRPr sz="1400" b="1"/>
            </a:lvl1pPr>
          </a:lstStyle>
          <a:p>
            <a:pPr marL="0" marR="0" lvl="0" indent="0" algn="r" defTabSz="457200" rtl="0" eaLnBrk="1" fontAlgn="auto" latinLnBrk="0" hangingPunct="1">
              <a:lnSpc>
                <a:spcPct val="70000"/>
              </a:lnSpc>
              <a:spcBef>
                <a:spcPts val="0"/>
              </a:spcBef>
              <a:spcAft>
                <a:spcPts val="0"/>
              </a:spcAft>
              <a:buClrTx/>
              <a:buSzTx/>
              <a:buFontTx/>
              <a:buNone/>
              <a:tabLst/>
              <a:defRPr/>
            </a:pPr>
            <a:endParaRPr kumimoji="0" lang="en-US" altLang="ko-KR" sz="160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60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Step 1: Lyrics Preprocessing</a:t>
            </a:r>
            <a:endParaRPr kumimoji="0" lang="ko-KR" altLang="en-US" sz="160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xmlns:a14="http://schemas.microsoft.com/office/drawing/2010/main">
        <mc:Choice Requires="a14">
          <p:sp>
            <p:nvSpPr>
              <p:cNvPr id="139" name="사각형: 둥근 모서리 138">
                <a:extLst>
                  <a:ext uri="{FF2B5EF4-FFF2-40B4-BE49-F238E27FC236}">
                    <a16:creationId xmlns:a16="http://schemas.microsoft.com/office/drawing/2014/main" id="{0CFCA091-1CE6-4209-9F2B-4531764FA62E}"/>
                  </a:ext>
                </a:extLst>
              </p:cNvPr>
              <p:cNvSpPr/>
              <p:nvPr/>
            </p:nvSpPr>
            <p:spPr>
              <a:xfrm>
                <a:off x="2358684" y="1988126"/>
                <a:ext cx="1226553" cy="590993"/>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Processed</a:t>
                </a:r>
                <a:b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Set </a:t>
                </a:r>
                <a14:m>
                  <m:oMath xmlns:m="http://schemas.openxmlformats.org/officeDocument/2006/math">
                    <m:sSubSup>
                      <m:sSubSupPr>
                        <m:ctrlPr>
                          <a:rPr lang="ko-KR" altLang="en-US" sz="1500" i="1" dirty="0">
                            <a:solidFill>
                              <a:sysClr val="windowText" lastClr="000000"/>
                            </a:solidFill>
                            <a:latin typeface="Cambria Math" panose="02040503050406030204" pitchFamily="18" charset="0"/>
                          </a:rPr>
                        </m:ctrlPr>
                      </m:sSubSupPr>
                      <m:e>
                        <m:r>
                          <a:rPr lang="ko-KR" altLang="en-US" sz="1500" dirty="0">
                            <a:solidFill>
                              <a:sysClr val="windowText" lastClr="000000"/>
                            </a:solidFill>
                            <a:latin typeface="Cambria Math" panose="02040503050406030204" pitchFamily="18" charset="0"/>
                          </a:rPr>
                          <m:t>𝐿</m:t>
                        </m:r>
                      </m:e>
                      <m:sub>
                        <m:r>
                          <a:rPr lang="en-US" altLang="ko-KR" sz="1500" dirty="0">
                            <a:solidFill>
                              <a:sysClr val="windowText" lastClr="000000"/>
                            </a:solidFill>
                            <a:latin typeface="Cambria Math" panose="02040503050406030204" pitchFamily="18" charset="0"/>
                          </a:rPr>
                          <m:t>𝑖</m:t>
                        </m:r>
                      </m:sub>
                      <m:sup>
                        <m:r>
                          <a:rPr lang="en-US" altLang="ko-KR" sz="1500" dirty="0">
                            <a:solidFill>
                              <a:sysClr val="windowText" lastClr="000000"/>
                            </a:solidFill>
                            <a:latin typeface="Cambria Math" panose="02040503050406030204" pitchFamily="18" charset="0"/>
                          </a:rPr>
                          <m:t>𝑇</m:t>
                        </m:r>
                      </m:sup>
                    </m:sSubSup>
                  </m:oMath>
                </a14:m>
                <a:endParaRPr lang="ko-KR" altLang="en-US"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139" name="사각형: 둥근 모서리 138">
                <a:extLst>
                  <a:ext uri="{FF2B5EF4-FFF2-40B4-BE49-F238E27FC236}">
                    <a16:creationId xmlns:a16="http://schemas.microsoft.com/office/drawing/2014/main" id="{0CFCA091-1CE6-4209-9F2B-4531764FA62E}"/>
                  </a:ext>
                </a:extLst>
              </p:cNvPr>
              <p:cNvSpPr>
                <a:spLocks noRot="1" noChangeAspect="1" noMove="1" noResize="1" noEditPoints="1" noAdjustHandles="1" noChangeArrowheads="1" noChangeShapeType="1" noTextEdit="1"/>
              </p:cNvSpPr>
              <p:nvPr/>
            </p:nvSpPr>
            <p:spPr>
              <a:xfrm>
                <a:off x="2358684" y="1988126"/>
                <a:ext cx="1226553" cy="590993"/>
              </a:xfrm>
              <a:prstGeom prst="roundRect">
                <a:avLst/>
              </a:prstGeom>
              <a:blipFill>
                <a:blip r:embed="rId9"/>
                <a:stretch>
                  <a:fillRect b="-8163"/>
                </a:stretch>
              </a:blipFill>
              <a:ln w="6350">
                <a:solidFill>
                  <a:schemeClr val="bg1">
                    <a:lumMod val="75000"/>
                  </a:schemeClr>
                </a:solidFill>
              </a:ln>
            </p:spPr>
            <p:txBody>
              <a:bodyPr/>
              <a:lstStyle/>
              <a:p>
                <a:r>
                  <a:rPr lang="ko-KR" altLang="en-US">
                    <a:noFill/>
                  </a:rPr>
                  <a:t> </a:t>
                </a:r>
              </a:p>
            </p:txBody>
          </p:sp>
        </mc:Fallback>
      </mc:AlternateContent>
      <p:grpSp>
        <p:nvGrpSpPr>
          <p:cNvPr id="99" name="그룹 98">
            <a:extLst>
              <a:ext uri="{FF2B5EF4-FFF2-40B4-BE49-F238E27FC236}">
                <a16:creationId xmlns:a16="http://schemas.microsoft.com/office/drawing/2014/main" id="{32912B55-9F72-4671-B6D2-431702AA1EA6}"/>
              </a:ext>
            </a:extLst>
          </p:cNvPr>
          <p:cNvGrpSpPr/>
          <p:nvPr/>
        </p:nvGrpSpPr>
        <p:grpSpPr>
          <a:xfrm>
            <a:off x="4732430" y="4314319"/>
            <a:ext cx="2658246" cy="1228718"/>
            <a:chOff x="3189979" y="4431161"/>
            <a:chExt cx="2658246" cy="1228718"/>
          </a:xfrm>
        </p:grpSpPr>
        <p:sp>
          <p:nvSpPr>
            <p:cNvPr id="142" name="TextBox 141">
              <a:extLst>
                <a:ext uri="{FF2B5EF4-FFF2-40B4-BE49-F238E27FC236}">
                  <a16:creationId xmlns:a16="http://schemas.microsoft.com/office/drawing/2014/main" id="{8797BCED-B701-446A-98E5-FA4F7E907F57}"/>
                </a:ext>
              </a:extLst>
            </p:cNvPr>
            <p:cNvSpPr txBox="1"/>
            <p:nvPr/>
          </p:nvSpPr>
          <p:spPr>
            <a:xfrm>
              <a:off x="3238173" y="4439473"/>
              <a:ext cx="2601798" cy="1220406"/>
            </a:xfrm>
            <a:prstGeom prst="flowChartAlternateProcess">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marR="0" lvl="0" algn="l" rtl="0">
                <a:lnSpc>
                  <a:spcPct val="100000"/>
                </a:lnSpc>
                <a:spcBef>
                  <a:spcPts val="0"/>
                </a:spcBef>
                <a:spcAft>
                  <a:spcPts val="0"/>
                </a:spcAft>
              </a:defPPr>
              <a:lvl1pPr algn="ctr">
                <a:defRPr sz="1500" kern="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ko-KR" altLang="en-US" dirty="0"/>
            </a:p>
          </p:txBody>
        </p:sp>
        <mc:AlternateContent xmlns:mc="http://schemas.openxmlformats.org/markup-compatibility/2006">
          <mc:Choice xmlns:a14="http://schemas.microsoft.com/office/drawing/2010/main" Requires="a14">
            <p:sp>
              <p:nvSpPr>
                <p:cNvPr id="143" name="직사각형 142">
                  <a:extLst>
                    <a:ext uri="{FF2B5EF4-FFF2-40B4-BE49-F238E27FC236}">
                      <a16:creationId xmlns:a16="http://schemas.microsoft.com/office/drawing/2014/main" id="{7E5AD13A-0734-4560-8183-5C8CF1020301}"/>
                    </a:ext>
                  </a:extLst>
                </p:cNvPr>
                <p:cNvSpPr/>
                <p:nvPr/>
              </p:nvSpPr>
              <p:spPr>
                <a:xfrm>
                  <a:off x="3189979" y="4989327"/>
                  <a:ext cx="2528376" cy="61613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ko-KR" altLang="en-US" sz="1400" i="1" smtClean="0">
                            <a:latin typeface="Cambria Math" panose="02040503050406030204" pitchFamily="18" charset="0"/>
                          </a:rPr>
                          <m:t>[</m:t>
                        </m:r>
                        <m:d>
                          <m:dPr>
                            <m:begChr m:val="["/>
                            <m:endChr m:val="]"/>
                            <m:ctrlPr>
                              <a:rPr lang="ko-KR" altLang="en-US" sz="1400" i="1">
                                <a:latin typeface="Cambria Math" panose="02040503050406030204" pitchFamily="18" charset="0"/>
                              </a:rPr>
                            </m:ctrlPr>
                          </m:dPr>
                          <m:e>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1</m:t>
                                </m:r>
                              </m:sub>
                              <m:sup>
                                <m:sSub>
                                  <m:sSubPr>
                                    <m:ctrlPr>
                                      <a:rPr lang="ko-KR" altLang="en-US"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ko-KR" altLang="en-US" sz="1400" i="1">
                                        <a:latin typeface="Cambria Math" panose="02040503050406030204" pitchFamily="18" charset="0"/>
                                      </a:rPr>
                                      <m:t>1</m:t>
                                    </m:r>
                                  </m:sub>
                                </m:sSub>
                              </m:sup>
                            </m:sSubSup>
                            <m:r>
                              <a:rPr lang="ko-KR" altLang="en-US" sz="1400" i="1">
                                <a:latin typeface="Cambria Math" panose="02040503050406030204" pitchFamily="18" charset="0"/>
                              </a:rPr>
                              <m:t>,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2</m:t>
                                </m:r>
                              </m:sub>
                              <m:sup>
                                <m:sSub>
                                  <m:sSubPr>
                                    <m:ctrlPr>
                                      <a:rPr lang="ko-KR" altLang="en-US"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ko-KR" altLang="en-US" sz="1400" i="1">
                                        <a:latin typeface="Cambria Math" panose="02040503050406030204" pitchFamily="18" charset="0"/>
                                      </a:rPr>
                                      <m:t>1</m:t>
                                    </m:r>
                                  </m:sub>
                                </m:sSub>
                              </m:sup>
                            </m:sSubSup>
                            <m:r>
                              <a:rPr lang="ko-KR" altLang="en-US" sz="1400" i="1">
                                <a:latin typeface="Cambria Math" panose="02040503050406030204" pitchFamily="18" charset="0"/>
                              </a:rPr>
                              <m:t>, .. ,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8</m:t>
                                </m:r>
                              </m:sub>
                              <m:sup>
                                <m:sSub>
                                  <m:sSubPr>
                                    <m:ctrlPr>
                                      <a:rPr lang="ko-KR" altLang="en-US"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ko-KR" altLang="en-US" sz="1400" i="1">
                                        <a:latin typeface="Cambria Math" panose="02040503050406030204" pitchFamily="18" charset="0"/>
                                      </a:rPr>
                                      <m:t>1</m:t>
                                    </m:r>
                                  </m:sub>
                                </m:sSub>
                              </m:sup>
                            </m:sSubSup>
                          </m:e>
                        </m:d>
                        <m:r>
                          <a:rPr lang="ko-KR" altLang="en-US" sz="1400" i="1">
                            <a:latin typeface="Cambria Math" panose="02040503050406030204" pitchFamily="18" charset="0"/>
                          </a:rPr>
                          <m:t>, </m:t>
                        </m:r>
                        <m:d>
                          <m:dPr>
                            <m:begChr m:val="["/>
                            <m:endChr m:val="]"/>
                            <m:ctrlPr>
                              <a:rPr lang="ko-KR" altLang="en-US" sz="1400" i="1">
                                <a:latin typeface="Cambria Math" panose="02040503050406030204" pitchFamily="18" charset="0"/>
                              </a:rPr>
                            </m:ctrlPr>
                          </m:dPr>
                          <m:e>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1</m:t>
                                </m:r>
                              </m:sub>
                              <m:sup>
                                <m:sSub>
                                  <m:sSubPr>
                                    <m:ctrlPr>
                                      <a:rPr lang="ko-KR" altLang="en-US"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ko-KR" altLang="en-US" sz="1400" i="1">
                                        <a:latin typeface="Cambria Math" panose="02040503050406030204" pitchFamily="18" charset="0"/>
                                      </a:rPr>
                                      <m:t>2</m:t>
                                    </m:r>
                                  </m:sub>
                                </m:sSub>
                              </m:sup>
                            </m:sSubSup>
                            <m:r>
                              <a:rPr lang="ko-KR" altLang="en-US" sz="1400" i="1">
                                <a:latin typeface="Cambria Math" panose="02040503050406030204" pitchFamily="18" charset="0"/>
                              </a:rPr>
                              <m:t>,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2</m:t>
                                </m:r>
                              </m:sub>
                              <m:sup>
                                <m:sSub>
                                  <m:sSubPr>
                                    <m:ctrlPr>
                                      <a:rPr lang="ko-KR" altLang="en-US"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ko-KR" altLang="en-US" sz="1400" i="1">
                                        <a:latin typeface="Cambria Math" panose="02040503050406030204" pitchFamily="18" charset="0"/>
                                      </a:rPr>
                                      <m:t>2</m:t>
                                    </m:r>
                                  </m:sub>
                                </m:sSub>
                              </m:sup>
                            </m:sSubSup>
                            <m:r>
                              <a:rPr lang="ko-KR" altLang="en-US" sz="1400" i="1">
                                <a:latin typeface="Cambria Math" panose="02040503050406030204" pitchFamily="18" charset="0"/>
                              </a:rPr>
                              <m:t>, .. ,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8</m:t>
                                </m:r>
                              </m:sub>
                              <m:sup>
                                <m:sSub>
                                  <m:sSubPr>
                                    <m:ctrlPr>
                                      <a:rPr lang="ko-KR" altLang="en-US"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ko-KR" altLang="en-US" sz="1400" i="1">
                                        <a:latin typeface="Cambria Math" panose="02040503050406030204" pitchFamily="18" charset="0"/>
                                      </a:rPr>
                                      <m:t>2</m:t>
                                    </m:r>
                                  </m:sub>
                                </m:sSub>
                              </m:sup>
                            </m:sSubSup>
                          </m:e>
                        </m:d>
                      </m:oMath>
                      <m:oMath xmlns:m="http://schemas.openxmlformats.org/officeDocument/2006/math">
                        <m:r>
                          <a:rPr lang="ko-KR" altLang="en-US" sz="1400" i="1">
                            <a:latin typeface="Cambria Math" panose="02040503050406030204" pitchFamily="18" charset="0"/>
                          </a:rPr>
                          <m:t>,.., </m:t>
                        </m:r>
                        <m:d>
                          <m:dPr>
                            <m:begChr m:val="["/>
                            <m:endChr m:val="]"/>
                            <m:ctrlPr>
                              <a:rPr lang="ko-KR" altLang="en-US" sz="1400" i="1">
                                <a:latin typeface="Cambria Math" panose="02040503050406030204" pitchFamily="18" charset="0"/>
                              </a:rPr>
                            </m:ctrlPr>
                          </m:dPr>
                          <m:e>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1</m:t>
                                </m:r>
                              </m:sub>
                              <m:sup>
                                <m:sSub>
                                  <m:sSubPr>
                                    <m:ctrlPr>
                                      <a:rPr lang="ko-KR" altLang="en-US"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b="0" i="1" smtClean="0">
                                        <a:latin typeface="Cambria Math" panose="02040503050406030204" pitchFamily="18" charset="0"/>
                                      </a:rPr>
                                      <m:t>𝑚</m:t>
                                    </m:r>
                                  </m:sub>
                                </m:sSub>
                              </m:sup>
                            </m:sSubSup>
                            <m:r>
                              <a:rPr lang="ko-KR" altLang="en-US" sz="1400" i="1">
                                <a:latin typeface="Cambria Math" panose="02040503050406030204" pitchFamily="18" charset="0"/>
                              </a:rPr>
                              <m:t>,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2</m:t>
                                </m:r>
                              </m:sub>
                              <m:sup>
                                <m:sSub>
                                  <m:sSubPr>
                                    <m:ctrlPr>
                                      <a:rPr lang="ko-KR" altLang="en-US"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b="0" i="1" smtClean="0">
                                        <a:latin typeface="Cambria Math" panose="02040503050406030204" pitchFamily="18" charset="0"/>
                                      </a:rPr>
                                      <m:t>𝑚</m:t>
                                    </m:r>
                                  </m:sub>
                                </m:sSub>
                              </m:sup>
                            </m:sSubSup>
                            <m:r>
                              <a:rPr lang="ko-KR" altLang="en-US" sz="1400" i="1">
                                <a:latin typeface="Cambria Math" panose="02040503050406030204" pitchFamily="18" charset="0"/>
                              </a:rPr>
                              <m:t>, .. , </m:t>
                            </m:r>
                            <m:sSubSup>
                              <m:sSubSupPr>
                                <m:ctrlPr>
                                  <a:rPr lang="ko-KR" altLang="en-US" sz="1400" i="1">
                                    <a:latin typeface="Cambria Math" panose="02040503050406030204" pitchFamily="18" charset="0"/>
                                  </a:rPr>
                                </m:ctrlPr>
                              </m:sSubSupPr>
                              <m:e>
                                <m:r>
                                  <a:rPr lang="ko-KR" altLang="en-US" sz="1400" i="1">
                                    <a:latin typeface="Cambria Math" panose="02040503050406030204" pitchFamily="18" charset="0"/>
                                  </a:rPr>
                                  <m:t>𝑏</m:t>
                                </m:r>
                              </m:e>
                              <m:sub>
                                <m:r>
                                  <a:rPr lang="ko-KR" altLang="en-US" sz="1400" i="1">
                                    <a:latin typeface="Cambria Math" panose="02040503050406030204" pitchFamily="18" charset="0"/>
                                  </a:rPr>
                                  <m:t>8</m:t>
                                </m:r>
                              </m:sub>
                              <m:sup>
                                <m:sSub>
                                  <m:sSubPr>
                                    <m:ctrlPr>
                                      <a:rPr lang="ko-KR" altLang="en-US"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b="0" i="1" smtClean="0">
                                        <a:latin typeface="Cambria Math" panose="02040503050406030204" pitchFamily="18" charset="0"/>
                                      </a:rPr>
                                      <m:t>𝑚</m:t>
                                    </m:r>
                                  </m:sub>
                                </m:sSub>
                              </m:sup>
                            </m:sSubSup>
                          </m:e>
                        </m:d>
                        <m:r>
                          <a:rPr lang="en-US" altLang="ko-KR" sz="1400" b="0" i="1" smtClean="0">
                            <a:latin typeface="Cambria Math" panose="02040503050406030204" pitchFamily="18" charset="0"/>
                          </a:rPr>
                          <m:t>]</m:t>
                        </m:r>
                      </m:oMath>
                    </m:oMathPara>
                  </a14:m>
                  <a:endParaRPr lang="ko-KR" altLang="en-US" sz="1400" i="1" dirty="0">
                    <a:latin typeface="Calibri" panose="020F0502020204030204" pitchFamily="34" charset="0"/>
                    <a:cs typeface="Calibri" panose="020F0502020204030204" pitchFamily="34" charset="0"/>
                  </a:endParaRPr>
                </a:p>
              </p:txBody>
            </p:sp>
          </mc:Choice>
          <mc:Fallback>
            <p:sp>
              <p:nvSpPr>
                <p:cNvPr id="143" name="직사각형 142">
                  <a:extLst>
                    <a:ext uri="{FF2B5EF4-FFF2-40B4-BE49-F238E27FC236}">
                      <a16:creationId xmlns:a16="http://schemas.microsoft.com/office/drawing/2014/main" id="{7E5AD13A-0734-4560-8183-5C8CF1020301}"/>
                    </a:ext>
                  </a:extLst>
                </p:cNvPr>
                <p:cNvSpPr>
                  <a:spLocks noRot="1" noChangeAspect="1" noMove="1" noResize="1" noEditPoints="1" noAdjustHandles="1" noChangeArrowheads="1" noChangeShapeType="1" noTextEdit="1"/>
                </p:cNvSpPr>
                <p:nvPr/>
              </p:nvSpPr>
              <p:spPr>
                <a:xfrm>
                  <a:off x="3189979" y="4989327"/>
                  <a:ext cx="2528376" cy="616131"/>
                </a:xfrm>
                <a:prstGeom prst="rect">
                  <a:avLst/>
                </a:prstGeom>
                <a:blipFill>
                  <a:blip r:embed="rId10"/>
                  <a:stretch>
                    <a:fillRect r="-3614" b="-2970"/>
                  </a:stretch>
                </a:blipFill>
              </p:spPr>
              <p:txBody>
                <a:bodyPr/>
                <a:lstStyle/>
                <a:p>
                  <a:r>
                    <a:rPr lang="ko-KR" altLang="en-US">
                      <a:noFill/>
                    </a:rPr>
                    <a:t> </a:t>
                  </a:r>
                </a:p>
              </p:txBody>
            </p:sp>
          </mc:Fallback>
        </mc:AlternateContent>
        <p:sp>
          <p:nvSpPr>
            <p:cNvPr id="144" name="직사각형 143">
              <a:extLst>
                <a:ext uri="{FF2B5EF4-FFF2-40B4-BE49-F238E27FC236}">
                  <a16:creationId xmlns:a16="http://schemas.microsoft.com/office/drawing/2014/main" id="{51ED7242-57A6-4B1A-AD80-F26517FC7862}"/>
                </a:ext>
              </a:extLst>
            </p:cNvPr>
            <p:cNvSpPr/>
            <p:nvPr/>
          </p:nvSpPr>
          <p:spPr>
            <a:xfrm>
              <a:off x="3246427" y="4431161"/>
              <a:ext cx="2601798" cy="559512"/>
            </a:xfrm>
            <a:prstGeom prst="rect">
              <a:avLst/>
            </a:prstGeom>
          </p:spPr>
          <p:txBody>
            <a:bodyPr wrap="square" lIns="0" rIns="0">
              <a:spAutoFit/>
            </a:bodyPr>
            <a:lstStyle/>
            <a:p>
              <a:pPr algn="ct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The Number of Eight</a:t>
              </a:r>
              <a:b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Basic Emotion Words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grpSp>
      <p:sp>
        <p:nvSpPr>
          <p:cNvPr id="145" name="사각형: 둥근 모서리 144">
            <a:extLst>
              <a:ext uri="{FF2B5EF4-FFF2-40B4-BE49-F238E27FC236}">
                <a16:creationId xmlns:a16="http://schemas.microsoft.com/office/drawing/2014/main" id="{A8AE1A81-BA13-497B-884C-F4C0F134F5D1}"/>
              </a:ext>
            </a:extLst>
          </p:cNvPr>
          <p:cNvSpPr/>
          <p:nvPr/>
        </p:nvSpPr>
        <p:spPr>
          <a:xfrm>
            <a:off x="3992913" y="5578485"/>
            <a:ext cx="1296000" cy="260779"/>
          </a:xfrm>
          <a:prstGeom prst="roundRect">
            <a:avLst/>
          </a:prstGeom>
          <a:noFill/>
          <a:ln w="12700" cap="flat" cmpd="sng" algn="ctr">
            <a:solidFill>
              <a:schemeClr val="bg1">
                <a:lumMod val="65000"/>
              </a:schemeClr>
            </a:solidFill>
            <a:prstDash val="solid"/>
            <a:miter lim="800000"/>
          </a:ln>
          <a:effectLst/>
        </p:spPr>
        <p:txBody>
          <a:bodyPr lIns="0" rIns="0" rtlCol="0" anchor="ctr"/>
          <a:lstStyle/>
          <a:p>
            <a:pPr algn="ctr" defTabSz="457200" latinLnBrk="0">
              <a:lnSpc>
                <a:spcPts val="1200"/>
              </a:lnSpc>
            </a:pPr>
            <a:r>
              <a:rPr lang="en-US" altLang="ko-KR" sz="1500" kern="0" dirty="0" err="1">
                <a:solidFill>
                  <a:sysClr val="windowText" lastClr="000000"/>
                </a:solidFill>
                <a:latin typeface="Calibri" panose="020F0502020204030204" pitchFamily="34" charset="0"/>
                <a:cs typeface="Calibri" panose="020F0502020204030204" pitchFamily="34" charset="0"/>
              </a:rPr>
              <a:t>softmax</a:t>
            </a:r>
            <a:endParaRPr lang="ko-KR" altLang="en-US" sz="1500" kern="0" dirty="0">
              <a:solidFill>
                <a:sysClr val="windowText" lastClr="000000"/>
              </a:solidFill>
              <a:latin typeface="Calibri" panose="020F0502020204030204" pitchFamily="34" charset="0"/>
              <a:cs typeface="Calibri" panose="020F0502020204030204" pitchFamily="34" charset="0"/>
            </a:endParaRPr>
          </a:p>
        </p:txBody>
      </p:sp>
      <p:grpSp>
        <p:nvGrpSpPr>
          <p:cNvPr id="247" name="그룹 246">
            <a:extLst>
              <a:ext uri="{FF2B5EF4-FFF2-40B4-BE49-F238E27FC236}">
                <a16:creationId xmlns:a16="http://schemas.microsoft.com/office/drawing/2014/main" id="{6FF25E19-99AA-4541-975D-D1AC8490C2A9}"/>
              </a:ext>
            </a:extLst>
          </p:cNvPr>
          <p:cNvGrpSpPr/>
          <p:nvPr/>
        </p:nvGrpSpPr>
        <p:grpSpPr>
          <a:xfrm>
            <a:off x="505610" y="6092490"/>
            <a:ext cx="4121303" cy="625071"/>
            <a:chOff x="801234" y="6092490"/>
            <a:chExt cx="3816002" cy="625071"/>
          </a:xfrm>
        </p:grpSpPr>
        <p:sp>
          <p:nvSpPr>
            <p:cNvPr id="146" name="TextBox 145">
              <a:extLst>
                <a:ext uri="{FF2B5EF4-FFF2-40B4-BE49-F238E27FC236}">
                  <a16:creationId xmlns:a16="http://schemas.microsoft.com/office/drawing/2014/main" id="{70DBF08B-AA50-4840-95BA-70F27CC58244}"/>
                </a:ext>
              </a:extLst>
            </p:cNvPr>
            <p:cNvSpPr txBox="1"/>
            <p:nvPr/>
          </p:nvSpPr>
          <p:spPr>
            <a:xfrm>
              <a:off x="801236" y="6105561"/>
              <a:ext cx="3816000" cy="612000"/>
            </a:xfrm>
            <a:prstGeom prst="flowChartAlternateProcess">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defRPr lang="ko-KR"/>
              </a:defPPr>
              <a:lvl1pPr algn="ctr" defTabSz="457200" latinLnBrk="0">
                <a:lnSpc>
                  <a:spcPts val="1200"/>
                </a:lnSpc>
                <a:defRPr sz="1500" kern="0">
                  <a:solidFill>
                    <a:sysClr val="windowText" lastClr="000000"/>
                  </a:solidFill>
                  <a:latin typeface="Calibri" panose="020F0502020204030204"/>
                  <a:ea typeface="맑은 고딕" panose="020B0503020000020004" pitchFamily="50" charset="-127"/>
                </a:defRPr>
              </a:lvl1pPr>
            </a:lstStyle>
            <a:p>
              <a:endParaRPr lang="ko-KR" altLang="en-US"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7" name="직사각형 146">
                  <a:extLst>
                    <a:ext uri="{FF2B5EF4-FFF2-40B4-BE49-F238E27FC236}">
                      <a16:creationId xmlns:a16="http://schemas.microsoft.com/office/drawing/2014/main" id="{B1E5B0D5-F255-461E-93CF-1CBA42684FA1}"/>
                    </a:ext>
                  </a:extLst>
                </p:cNvPr>
                <p:cNvSpPr/>
                <p:nvPr/>
              </p:nvSpPr>
              <p:spPr>
                <a:xfrm>
                  <a:off x="801237" y="6092490"/>
                  <a:ext cx="3815997" cy="323165"/>
                </a:xfrm>
                <a:prstGeom prst="rect">
                  <a:avLst/>
                </a:prstGeom>
              </p:spPr>
              <p:txBody>
                <a:bodyPr wrap="square" lIns="0" rIns="0">
                  <a:spAutoFit/>
                </a:bodyPr>
                <a:lstStyle/>
                <a:p>
                  <a:pPr algn="ct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Probability Distributions of Emotion Words </a:t>
                  </a:r>
                  <a14:m>
                    <m:oMath xmlns:m="http://schemas.openxmlformats.org/officeDocument/2006/math">
                      <m:sSup>
                        <m:sSupPr>
                          <m:ctrlPr>
                            <a:rPr lang="en-US" altLang="ko-KR" sz="1500" b="0" i="1" kern="0" smtClean="0">
                              <a:solidFill>
                                <a:sysClr val="windowText" lastClr="000000"/>
                              </a:solidFill>
                              <a:latin typeface="Cambria Math" panose="02040503050406030204" pitchFamily="18" charset="0"/>
                              <a:ea typeface="맑은 고딕" panose="020B0503020000020004" pitchFamily="50" charset="-127"/>
                            </a:rPr>
                          </m:ctrlPr>
                        </m:sSupPr>
                        <m:e>
                          <m:r>
                            <a:rPr lang="en-US" altLang="ko-KR" sz="1500" b="0" i="1" kern="0" smtClean="0">
                              <a:solidFill>
                                <a:sysClr val="windowText" lastClr="000000"/>
                              </a:solidFill>
                              <a:latin typeface="Cambria Math" panose="02040503050406030204" pitchFamily="18" charset="0"/>
                              <a:ea typeface="맑은 고딕" panose="020B0503020000020004" pitchFamily="50" charset="-127"/>
                            </a:rPr>
                            <m:t>𝑈</m:t>
                          </m:r>
                        </m:e>
                        <m:sup>
                          <m:r>
                            <a:rPr lang="en-US" altLang="ko-KR" sz="1500" b="0" i="1" kern="0" smtClean="0">
                              <a:solidFill>
                                <a:sysClr val="windowText" lastClr="000000"/>
                              </a:solidFill>
                              <a:latin typeface="Cambria Math" panose="02040503050406030204" pitchFamily="18" charset="0"/>
                              <a:ea typeface="맑은 고딕" panose="020B0503020000020004" pitchFamily="50" charset="-127"/>
                            </a:rPr>
                            <m:t>𝑉</m:t>
                          </m:r>
                        </m:sup>
                      </m:sSup>
                    </m:oMath>
                  </a14:m>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147" name="직사각형 146">
                  <a:extLst>
                    <a:ext uri="{FF2B5EF4-FFF2-40B4-BE49-F238E27FC236}">
                      <a16:creationId xmlns:a16="http://schemas.microsoft.com/office/drawing/2014/main" id="{B1E5B0D5-F255-461E-93CF-1CBA42684FA1}"/>
                    </a:ext>
                  </a:extLst>
                </p:cNvPr>
                <p:cNvSpPr>
                  <a:spLocks noRot="1" noChangeAspect="1" noMove="1" noResize="1" noEditPoints="1" noAdjustHandles="1" noChangeArrowheads="1" noChangeShapeType="1" noTextEdit="1"/>
                </p:cNvSpPr>
                <p:nvPr/>
              </p:nvSpPr>
              <p:spPr>
                <a:xfrm>
                  <a:off x="801237" y="6092490"/>
                  <a:ext cx="3815997" cy="323165"/>
                </a:xfrm>
                <a:prstGeom prst="rect">
                  <a:avLst/>
                </a:prstGeom>
                <a:blipFill>
                  <a:blip r:embed="rId11"/>
                  <a:stretch>
                    <a:fillRect t="-1887" b="-226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CCDFBD10-A238-417E-AC3E-9F2F91C14D1F}"/>
                    </a:ext>
                  </a:extLst>
                </p:cNvPr>
                <p:cNvSpPr txBox="1"/>
                <p:nvPr/>
              </p:nvSpPr>
              <p:spPr>
                <a:xfrm>
                  <a:off x="801234" y="6381370"/>
                  <a:ext cx="381599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sz="1400" i="1" smtClean="0">
                                <a:latin typeface="Cambria Math" panose="02040503050406030204" pitchFamily="18" charset="0"/>
                              </a:rPr>
                            </m:ctrlPr>
                          </m:dPr>
                          <m:e>
                            <m:sSup>
                              <m:sSupPr>
                                <m:ctrlPr>
                                  <a:rPr lang="en-US" altLang="ko-KR" sz="1400" i="1" smtClean="0">
                                    <a:latin typeface="Cambria Math" panose="02040503050406030204" pitchFamily="18" charset="0"/>
                                  </a:rPr>
                                </m:ctrlPr>
                              </m:sSupPr>
                              <m:e>
                                <m:r>
                                  <a:rPr lang="en-US" altLang="ko-KR" sz="1400" b="0" i="1" smtClean="0">
                                    <a:latin typeface="Cambria Math" panose="02040503050406030204" pitchFamily="18" charset="0"/>
                                  </a:rPr>
                                  <m:t>𝐵</m:t>
                                </m:r>
                              </m:e>
                              <m:sup>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𝑉</m:t>
                                    </m:r>
                                  </m:e>
                                  <m:sub>
                                    <m:r>
                                      <a:rPr lang="en-US" altLang="ko-KR" sz="1400" b="0" i="1" smtClean="0">
                                        <a:latin typeface="Cambria Math" panose="02040503050406030204" pitchFamily="18" charset="0"/>
                                      </a:rPr>
                                      <m:t>1</m:t>
                                    </m:r>
                                  </m:sub>
                                </m:sSub>
                              </m:sup>
                            </m:sSup>
                            <m:r>
                              <a:rPr lang="en-US" altLang="ko-KR" sz="1400" b="0" i="1" smtClean="0">
                                <a:latin typeface="Cambria Math" panose="02040503050406030204" pitchFamily="18" charset="0"/>
                              </a:rPr>
                              <m:t>,</m:t>
                            </m:r>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𝐵</m:t>
                                </m:r>
                              </m:e>
                              <m:sup>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b="0" i="1" smtClean="0">
                                        <a:latin typeface="Cambria Math" panose="02040503050406030204" pitchFamily="18" charset="0"/>
                                      </a:rPr>
                                      <m:t>2</m:t>
                                    </m:r>
                                  </m:sub>
                                </m:sSub>
                              </m:sup>
                            </m:sSup>
                            <m:r>
                              <a:rPr lang="en-US" altLang="ko-KR" sz="1400" b="0" i="1" smtClean="0">
                                <a:latin typeface="Cambria Math" panose="02040503050406030204" pitchFamily="18" charset="0"/>
                              </a:rPr>
                              <m:t>, ..,</m:t>
                            </m:r>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𝐵</m:t>
                                </m:r>
                              </m:e>
                              <m:sup>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𝑉</m:t>
                                    </m:r>
                                  </m:e>
                                  <m:sub>
                                    <m:r>
                                      <a:rPr lang="en-US" altLang="ko-KR" sz="1400" b="0" i="1" smtClean="0">
                                        <a:latin typeface="Cambria Math" panose="02040503050406030204" pitchFamily="18" charset="0"/>
                                      </a:rPr>
                                      <m:t>𝑛</m:t>
                                    </m:r>
                                  </m:sub>
                                </m:sSub>
                              </m:sup>
                            </m:sSup>
                          </m:e>
                        </m:d>
                      </m:oMath>
                    </m:oMathPara>
                  </a14:m>
                  <a:endParaRPr lang="ko-KR" altLang="en-US" sz="1400" i="1" dirty="0">
                    <a:latin typeface="Calibri" panose="020F0502020204030204" pitchFamily="34" charset="0"/>
                    <a:cs typeface="Calibri" panose="020F0502020204030204" pitchFamily="34" charset="0"/>
                  </a:endParaRPr>
                </a:p>
              </p:txBody>
            </p:sp>
          </mc:Choice>
          <mc:Fallback xmlns="">
            <p:sp>
              <p:nvSpPr>
                <p:cNvPr id="148" name="TextBox 147">
                  <a:extLst>
                    <a:ext uri="{FF2B5EF4-FFF2-40B4-BE49-F238E27FC236}">
                      <a16:creationId xmlns:a16="http://schemas.microsoft.com/office/drawing/2014/main" id="{CCDFBD10-A238-417E-AC3E-9F2F91C14D1F}"/>
                    </a:ext>
                  </a:extLst>
                </p:cNvPr>
                <p:cNvSpPr txBox="1">
                  <a:spLocks noRot="1" noChangeAspect="1" noMove="1" noResize="1" noEditPoints="1" noAdjustHandles="1" noChangeArrowheads="1" noChangeShapeType="1" noTextEdit="1"/>
                </p:cNvSpPr>
                <p:nvPr/>
              </p:nvSpPr>
              <p:spPr>
                <a:xfrm>
                  <a:off x="801234" y="6381370"/>
                  <a:ext cx="3815999" cy="307777"/>
                </a:xfrm>
                <a:prstGeom prst="rect">
                  <a:avLst/>
                </a:prstGeom>
                <a:blipFill>
                  <a:blip r:embed="rId12"/>
                  <a:stretch>
                    <a:fillRect/>
                  </a:stretch>
                </a:blipFill>
              </p:spPr>
              <p:txBody>
                <a:bodyPr/>
                <a:lstStyle/>
                <a:p>
                  <a:r>
                    <a:rPr lang="ko-KR" altLang="en-US">
                      <a:noFill/>
                    </a:rPr>
                    <a:t> </a:t>
                  </a:r>
                </a:p>
              </p:txBody>
            </p:sp>
          </mc:Fallback>
        </mc:AlternateContent>
      </p:grpSp>
      <p:grpSp>
        <p:nvGrpSpPr>
          <p:cNvPr id="248" name="그룹 247">
            <a:extLst>
              <a:ext uri="{FF2B5EF4-FFF2-40B4-BE49-F238E27FC236}">
                <a16:creationId xmlns:a16="http://schemas.microsoft.com/office/drawing/2014/main" id="{DFD9EA3F-BA5C-4593-B42E-1A430B12EE64}"/>
              </a:ext>
            </a:extLst>
          </p:cNvPr>
          <p:cNvGrpSpPr/>
          <p:nvPr/>
        </p:nvGrpSpPr>
        <p:grpSpPr>
          <a:xfrm>
            <a:off x="4730709" y="6092490"/>
            <a:ext cx="4121301" cy="617382"/>
            <a:chOff x="4963431" y="6092490"/>
            <a:chExt cx="3831062" cy="617382"/>
          </a:xfrm>
        </p:grpSpPr>
        <p:sp>
          <p:nvSpPr>
            <p:cNvPr id="149" name="TextBox 148">
              <a:extLst>
                <a:ext uri="{FF2B5EF4-FFF2-40B4-BE49-F238E27FC236}">
                  <a16:creationId xmlns:a16="http://schemas.microsoft.com/office/drawing/2014/main" id="{C403AAD8-6891-485B-A1CD-1C882206F48F}"/>
                </a:ext>
              </a:extLst>
            </p:cNvPr>
            <p:cNvSpPr txBox="1"/>
            <p:nvPr/>
          </p:nvSpPr>
          <p:spPr>
            <a:xfrm>
              <a:off x="4978493" y="6097872"/>
              <a:ext cx="3816000" cy="612000"/>
            </a:xfrm>
            <a:prstGeom prst="flowChartAlternateProcess">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defRPr lang="ko-KR"/>
              </a:defPPr>
              <a:lvl1pPr algn="ctr" defTabSz="457200" latinLnBrk="0">
                <a:lnSpc>
                  <a:spcPts val="1200"/>
                </a:lnSpc>
                <a:defRPr sz="1500" kern="0">
                  <a:solidFill>
                    <a:sysClr val="windowText" lastClr="000000"/>
                  </a:solidFill>
                  <a:latin typeface="Calibri" panose="020F0502020204030204"/>
                  <a:ea typeface="맑은 고딕" panose="020B0503020000020004" pitchFamily="50" charset="-127"/>
                </a:defRPr>
              </a:lvl1pPr>
            </a:lstStyle>
            <a:p>
              <a:endParaRPr lang="ko-KR" altLang="en-US"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50" name="직사각형 149">
                  <a:extLst>
                    <a:ext uri="{FF2B5EF4-FFF2-40B4-BE49-F238E27FC236}">
                      <a16:creationId xmlns:a16="http://schemas.microsoft.com/office/drawing/2014/main" id="{DF3B0339-EAA9-4928-ADC7-80EB727F877A}"/>
                    </a:ext>
                  </a:extLst>
                </p:cNvPr>
                <p:cNvSpPr/>
                <p:nvPr/>
              </p:nvSpPr>
              <p:spPr>
                <a:xfrm>
                  <a:off x="4963431" y="6092490"/>
                  <a:ext cx="3816000" cy="323935"/>
                </a:xfrm>
                <a:prstGeom prst="rect">
                  <a:avLst/>
                </a:prstGeom>
              </p:spPr>
              <p:txBody>
                <a:bodyPr wrap="square" lIns="0" rIns="0">
                  <a:spAutoFit/>
                </a:bodyPr>
                <a:lstStyle/>
                <a:p>
                  <a:pPr algn="ct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Probability Distributions of Emotion Words </a:t>
                  </a:r>
                  <a14:m>
                    <m:oMath xmlns:m="http://schemas.openxmlformats.org/officeDocument/2006/math">
                      <m:sSup>
                        <m:sSupPr>
                          <m:ctrlPr>
                            <a:rPr lang="en-US" altLang="ko-KR" sz="1500" b="0" i="1" kern="0" smtClean="0">
                              <a:solidFill>
                                <a:sysClr val="windowText" lastClr="000000"/>
                              </a:solidFill>
                              <a:latin typeface="Cambria Math" panose="02040503050406030204" pitchFamily="18" charset="0"/>
                              <a:ea typeface="맑은 고딕" panose="020B0503020000020004" pitchFamily="50" charset="-127"/>
                            </a:rPr>
                          </m:ctrlPr>
                        </m:sSupPr>
                        <m:e>
                          <m:r>
                            <a:rPr lang="en-US" altLang="ko-KR" sz="1500" b="0" i="1" kern="0" smtClean="0">
                              <a:solidFill>
                                <a:sysClr val="windowText" lastClr="000000"/>
                              </a:solidFill>
                              <a:latin typeface="Cambria Math" panose="02040503050406030204" pitchFamily="18" charset="0"/>
                              <a:ea typeface="맑은 고딕" panose="020B0503020000020004" pitchFamily="50" charset="-127"/>
                            </a:rPr>
                            <m:t>𝑈</m:t>
                          </m:r>
                        </m:e>
                        <m:sup>
                          <m:r>
                            <a:rPr lang="en-US" altLang="ko-KR" sz="1500" b="0" i="1" kern="0" smtClean="0">
                              <a:solidFill>
                                <a:sysClr val="windowText" lastClr="000000"/>
                              </a:solidFill>
                              <a:latin typeface="Cambria Math" panose="02040503050406030204" pitchFamily="18" charset="0"/>
                              <a:ea typeface="맑은 고딕" panose="020B0503020000020004" pitchFamily="50" charset="-127"/>
                            </a:rPr>
                            <m:t>𝐶</m:t>
                          </m:r>
                        </m:sup>
                      </m:sSup>
                    </m:oMath>
                  </a14:m>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150" name="직사각형 149">
                  <a:extLst>
                    <a:ext uri="{FF2B5EF4-FFF2-40B4-BE49-F238E27FC236}">
                      <a16:creationId xmlns:a16="http://schemas.microsoft.com/office/drawing/2014/main" id="{DF3B0339-EAA9-4928-ADC7-80EB727F877A}"/>
                    </a:ext>
                  </a:extLst>
                </p:cNvPr>
                <p:cNvSpPr>
                  <a:spLocks noRot="1" noChangeAspect="1" noMove="1" noResize="1" noEditPoints="1" noAdjustHandles="1" noChangeArrowheads="1" noChangeShapeType="1" noTextEdit="1"/>
                </p:cNvSpPr>
                <p:nvPr/>
              </p:nvSpPr>
              <p:spPr>
                <a:xfrm>
                  <a:off x="4963431" y="6092490"/>
                  <a:ext cx="3816000" cy="323935"/>
                </a:xfrm>
                <a:prstGeom prst="rect">
                  <a:avLst/>
                </a:prstGeom>
                <a:blipFill>
                  <a:blip r:embed="rId13"/>
                  <a:stretch>
                    <a:fillRect t="-1852" b="-20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698DDF18-A8A9-4C4A-9FEB-7678BE833890}"/>
                    </a:ext>
                  </a:extLst>
                </p:cNvPr>
                <p:cNvSpPr txBox="1"/>
                <p:nvPr/>
              </p:nvSpPr>
              <p:spPr>
                <a:xfrm>
                  <a:off x="4978491" y="6381370"/>
                  <a:ext cx="3816000" cy="308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sz="1400" i="1" smtClean="0">
                                <a:latin typeface="Cambria Math" panose="02040503050406030204" pitchFamily="18" charset="0"/>
                              </a:rPr>
                            </m:ctrlPr>
                          </m:dPr>
                          <m:e>
                            <m:sSup>
                              <m:sSupPr>
                                <m:ctrlPr>
                                  <a:rPr lang="en-US" altLang="ko-KR" sz="1400" i="1" smtClean="0">
                                    <a:latin typeface="Cambria Math" panose="02040503050406030204" pitchFamily="18" charset="0"/>
                                  </a:rPr>
                                </m:ctrlPr>
                              </m:sSupPr>
                              <m:e>
                                <m:r>
                                  <a:rPr lang="en-US" altLang="ko-KR" sz="1400" b="0" i="1" smtClean="0">
                                    <a:latin typeface="Cambria Math" panose="02040503050406030204" pitchFamily="18" charset="0"/>
                                  </a:rPr>
                                  <m:t>𝐵</m:t>
                                </m:r>
                              </m:e>
                              <m:sup>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b="0" i="1" smtClean="0">
                                        <a:latin typeface="Cambria Math" panose="02040503050406030204" pitchFamily="18" charset="0"/>
                                      </a:rPr>
                                      <m:t>1</m:t>
                                    </m:r>
                                  </m:sub>
                                </m:sSub>
                              </m:sup>
                            </m:sSup>
                            <m:r>
                              <a:rPr lang="en-US" altLang="ko-KR" sz="1400" b="0" i="1" smtClean="0">
                                <a:latin typeface="Cambria Math" panose="02040503050406030204" pitchFamily="18" charset="0"/>
                              </a:rPr>
                              <m:t>,</m:t>
                            </m:r>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𝐵</m:t>
                                </m:r>
                              </m:e>
                              <m:sup>
                                <m:sSub>
                                  <m:sSubPr>
                                    <m:ctrlPr>
                                      <a:rPr lang="en-US"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b="0" i="1" smtClean="0">
                                        <a:latin typeface="Cambria Math" panose="02040503050406030204" pitchFamily="18" charset="0"/>
                                      </a:rPr>
                                      <m:t>2</m:t>
                                    </m:r>
                                  </m:sub>
                                </m:sSub>
                              </m:sup>
                            </m:sSup>
                            <m:r>
                              <a:rPr lang="en-US" altLang="ko-KR" sz="1400" b="0" i="1" smtClean="0">
                                <a:latin typeface="Cambria Math" panose="02040503050406030204" pitchFamily="18" charset="0"/>
                              </a:rPr>
                              <m:t>, ..,</m:t>
                            </m:r>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𝐵</m:t>
                                </m:r>
                              </m:e>
                              <m:sup>
                                <m:sSub>
                                  <m:sSubPr>
                                    <m:ctrlPr>
                                      <a:rPr lang="en-US" altLang="ko-KR" sz="1400" i="1">
                                        <a:latin typeface="Cambria Math" panose="02040503050406030204" pitchFamily="18" charset="0"/>
                                      </a:rPr>
                                    </m:ctrlPr>
                                  </m:sSubPr>
                                  <m:e>
                                    <m:r>
                                      <a:rPr lang="en-US" altLang="ko-KR" sz="1400" b="0" i="1" smtClean="0">
                                        <a:latin typeface="Cambria Math" panose="02040503050406030204" pitchFamily="18" charset="0"/>
                                      </a:rPr>
                                      <m:t>𝐶</m:t>
                                    </m:r>
                                  </m:e>
                                  <m:sub>
                                    <m:r>
                                      <a:rPr lang="en-US" altLang="ko-KR" sz="1400" b="0" i="1" smtClean="0">
                                        <a:latin typeface="Cambria Math" panose="02040503050406030204" pitchFamily="18" charset="0"/>
                                      </a:rPr>
                                      <m:t>𝑚</m:t>
                                    </m:r>
                                  </m:sub>
                                </m:sSub>
                              </m:sup>
                            </m:sSup>
                          </m:e>
                        </m:d>
                      </m:oMath>
                    </m:oMathPara>
                  </a14:m>
                  <a:endParaRPr lang="ko-KR" altLang="en-US" sz="1400" i="1" dirty="0">
                    <a:latin typeface="Calibri" panose="020F0502020204030204" pitchFamily="34" charset="0"/>
                    <a:cs typeface="Calibri" panose="020F0502020204030204" pitchFamily="34" charset="0"/>
                  </a:endParaRPr>
                </a:p>
              </p:txBody>
            </p:sp>
          </mc:Choice>
          <mc:Fallback xmlns="">
            <p:sp>
              <p:nvSpPr>
                <p:cNvPr id="151" name="TextBox 150">
                  <a:extLst>
                    <a:ext uri="{FF2B5EF4-FFF2-40B4-BE49-F238E27FC236}">
                      <a16:creationId xmlns:a16="http://schemas.microsoft.com/office/drawing/2014/main" id="{698DDF18-A8A9-4C4A-9FEB-7678BE833890}"/>
                    </a:ext>
                  </a:extLst>
                </p:cNvPr>
                <p:cNvSpPr txBox="1">
                  <a:spLocks noRot="1" noChangeAspect="1" noMove="1" noResize="1" noEditPoints="1" noAdjustHandles="1" noChangeArrowheads="1" noChangeShapeType="1" noTextEdit="1"/>
                </p:cNvSpPr>
                <p:nvPr/>
              </p:nvSpPr>
              <p:spPr>
                <a:xfrm>
                  <a:off x="4978491" y="6381370"/>
                  <a:ext cx="3816000" cy="308418"/>
                </a:xfrm>
                <a:prstGeom prst="rect">
                  <a:avLst/>
                </a:prstGeom>
                <a:blipFill>
                  <a:blip r:embed="rId14"/>
                  <a:stretch>
                    <a:fillRect/>
                  </a:stretch>
                </a:blipFill>
              </p:spPr>
              <p:txBody>
                <a:bodyPr/>
                <a:lstStyle/>
                <a:p>
                  <a:r>
                    <a:rPr lang="ko-KR" altLang="en-US">
                      <a:noFill/>
                    </a:rPr>
                    <a:t> </a:t>
                  </a:r>
                </a:p>
              </p:txBody>
            </p:sp>
          </mc:Fallback>
        </mc:AlternateContent>
      </p:grpSp>
      <p:cxnSp>
        <p:nvCxnSpPr>
          <p:cNvPr id="152" name="연결선: 꺾임 151">
            <a:extLst>
              <a:ext uri="{FF2B5EF4-FFF2-40B4-BE49-F238E27FC236}">
                <a16:creationId xmlns:a16="http://schemas.microsoft.com/office/drawing/2014/main" id="{34608479-33C7-47E4-8B91-B0D296CF18B8}"/>
              </a:ext>
            </a:extLst>
          </p:cNvPr>
          <p:cNvCxnSpPr>
            <a:cxnSpLocks/>
            <a:stCxn id="145" idx="2"/>
            <a:endCxn id="147" idx="0"/>
          </p:cNvCxnSpPr>
          <p:nvPr/>
        </p:nvCxnSpPr>
        <p:spPr>
          <a:xfrm rot="5400000">
            <a:off x="3476975" y="4928552"/>
            <a:ext cx="253226" cy="2074651"/>
          </a:xfrm>
          <a:prstGeom prst="bentConnector3">
            <a:avLst>
              <a:gd name="adj1" fmla="val 50000"/>
            </a:avLst>
          </a:prstGeom>
          <a:noFill/>
          <a:ln w="12700" cap="flat" cmpd="sng" algn="ctr">
            <a:solidFill>
              <a:srgbClr val="FFC000">
                <a:lumMod val="75000"/>
              </a:srgbClr>
            </a:solidFill>
            <a:prstDash val="solid"/>
            <a:miter lim="800000"/>
            <a:tailEnd type="triangle"/>
          </a:ln>
          <a:effectLst/>
        </p:spPr>
      </p:cxnSp>
      <p:cxnSp>
        <p:nvCxnSpPr>
          <p:cNvPr id="153" name="연결선: 꺾임 152">
            <a:extLst>
              <a:ext uri="{FF2B5EF4-FFF2-40B4-BE49-F238E27FC236}">
                <a16:creationId xmlns:a16="http://schemas.microsoft.com/office/drawing/2014/main" id="{18272F1D-66C4-4566-A6E1-CF14A64CBBFF}"/>
              </a:ext>
            </a:extLst>
          </p:cNvPr>
          <p:cNvCxnSpPr>
            <a:cxnSpLocks/>
            <a:stCxn id="145" idx="2"/>
            <a:endCxn id="149" idx="0"/>
          </p:cNvCxnSpPr>
          <p:nvPr/>
        </p:nvCxnSpPr>
        <p:spPr>
          <a:xfrm rot="16200000" flipH="1">
            <a:off x="5590883" y="4889294"/>
            <a:ext cx="258608" cy="2158548"/>
          </a:xfrm>
          <a:prstGeom prst="bentConnector3">
            <a:avLst>
              <a:gd name="adj1" fmla="val 50000"/>
            </a:avLst>
          </a:prstGeom>
          <a:noFill/>
          <a:ln w="12700" cap="flat" cmpd="sng" algn="ctr">
            <a:solidFill>
              <a:srgbClr val="FFC000">
                <a:lumMod val="75000"/>
              </a:srgbClr>
            </a:solidFill>
            <a:prstDash val="solid"/>
            <a:miter lim="800000"/>
            <a:tailEnd type="triangle"/>
          </a:ln>
          <a:effectLst/>
        </p:spPr>
      </p:cxnSp>
      <p:cxnSp>
        <p:nvCxnSpPr>
          <p:cNvPr id="154" name="연결선: 꺾임 153">
            <a:extLst>
              <a:ext uri="{FF2B5EF4-FFF2-40B4-BE49-F238E27FC236}">
                <a16:creationId xmlns:a16="http://schemas.microsoft.com/office/drawing/2014/main" id="{221D4115-765F-4463-9FA2-6B0A8FBEE0F2}"/>
              </a:ext>
            </a:extLst>
          </p:cNvPr>
          <p:cNvCxnSpPr>
            <a:cxnSpLocks/>
            <a:stCxn id="142" idx="2"/>
            <a:endCxn id="145" idx="3"/>
          </p:cNvCxnSpPr>
          <p:nvPr/>
        </p:nvCxnSpPr>
        <p:spPr>
          <a:xfrm rot="5400000">
            <a:off x="5602299" y="5229651"/>
            <a:ext cx="165838" cy="792610"/>
          </a:xfrm>
          <a:prstGeom prst="bentConnector2">
            <a:avLst/>
          </a:prstGeom>
          <a:noFill/>
          <a:ln w="12700" cap="flat" cmpd="sng" algn="ctr">
            <a:solidFill>
              <a:srgbClr val="548235"/>
            </a:solidFill>
            <a:prstDash val="solid"/>
            <a:miter lim="800000"/>
            <a:tailEnd type="triangle"/>
          </a:ln>
          <a:effectLst/>
        </p:spPr>
      </p:cxnSp>
      <p:sp>
        <p:nvSpPr>
          <p:cNvPr id="261" name="직사각형 260">
            <a:extLst>
              <a:ext uri="{FF2B5EF4-FFF2-40B4-BE49-F238E27FC236}">
                <a16:creationId xmlns:a16="http://schemas.microsoft.com/office/drawing/2014/main" id="{423F1B5D-B8DA-4E93-9955-8621B6BD6E5E}"/>
              </a:ext>
            </a:extLst>
          </p:cNvPr>
          <p:cNvSpPr/>
          <p:nvPr/>
        </p:nvSpPr>
        <p:spPr>
          <a:xfrm>
            <a:off x="5848225" y="3369349"/>
            <a:ext cx="523436" cy="463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842C1DF1-5FFE-4C5E-90E8-A8A831D55E6B}"/>
              </a:ext>
            </a:extLst>
          </p:cNvPr>
          <p:cNvSpPr/>
          <p:nvPr/>
        </p:nvSpPr>
        <p:spPr>
          <a:xfrm>
            <a:off x="665304" y="1723103"/>
            <a:ext cx="3097487" cy="255134"/>
          </a:xfrm>
          <a:prstGeom prst="rect">
            <a:avLst/>
          </a:prstGeom>
        </p:spPr>
        <p:txBody>
          <a:bodyPr wrap="square">
            <a:spAutoFit/>
          </a:bodyPr>
          <a:lstStyle/>
          <a:p>
            <a:pPr algn="ctr" defTabSz="457200" latinLnBrk="0">
              <a:lnSpc>
                <a:spcPts val="1200"/>
              </a:lnSpc>
            </a:pPr>
            <a:r>
              <a:rPr lang="en-US" altLang="ko-KR"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Sentence Divider</a:t>
            </a:r>
            <a:endParaRPr lang="ko-KR" altLang="en-US"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78" name="직선 화살표 연결선 77">
            <a:extLst>
              <a:ext uri="{FF2B5EF4-FFF2-40B4-BE49-F238E27FC236}">
                <a16:creationId xmlns:a16="http://schemas.microsoft.com/office/drawing/2014/main" id="{E1A60965-A062-422D-ACF7-41F06AEA8DB5}"/>
              </a:ext>
            </a:extLst>
          </p:cNvPr>
          <p:cNvCxnSpPr>
            <a:cxnSpLocks/>
            <a:stCxn id="139" idx="3"/>
            <a:endCxn id="122" idx="1"/>
          </p:cNvCxnSpPr>
          <p:nvPr/>
        </p:nvCxnSpPr>
        <p:spPr>
          <a:xfrm flipV="1">
            <a:off x="3585237" y="2282261"/>
            <a:ext cx="494888" cy="1362"/>
          </a:xfrm>
          <a:prstGeom prst="straightConnector1">
            <a:avLst/>
          </a:prstGeom>
          <a:noFill/>
          <a:ln w="12700" cap="flat" cmpd="sng" algn="ctr">
            <a:solidFill>
              <a:srgbClr val="FFC000">
                <a:lumMod val="75000"/>
              </a:srgbClr>
            </a:solidFill>
            <a:prstDash val="solid"/>
            <a:miter lim="800000"/>
            <a:tailEnd type="triangle"/>
          </a:ln>
          <a:effectLst/>
        </p:spPr>
      </p:cxnSp>
      <p:sp>
        <p:nvSpPr>
          <p:cNvPr id="97" name="직사각형 96">
            <a:extLst>
              <a:ext uri="{FF2B5EF4-FFF2-40B4-BE49-F238E27FC236}">
                <a16:creationId xmlns:a16="http://schemas.microsoft.com/office/drawing/2014/main" id="{0720CAA7-1F36-4185-9B12-7F9385770A7B}"/>
              </a:ext>
            </a:extLst>
          </p:cNvPr>
          <p:cNvSpPr/>
          <p:nvPr/>
        </p:nvSpPr>
        <p:spPr>
          <a:xfrm>
            <a:off x="2691614" y="4049391"/>
            <a:ext cx="4055919" cy="255134"/>
          </a:xfrm>
          <a:prstGeom prst="rect">
            <a:avLst/>
          </a:prstGeom>
        </p:spPr>
        <p:txBody>
          <a:bodyPr wrap="none">
            <a:spAutoFit/>
          </a:bodyPr>
          <a:lstStyle/>
          <a:p>
            <a:pPr algn="ctr" defTabSz="457200" latinLnBrk="0">
              <a:lnSpc>
                <a:spcPts val="1200"/>
              </a:lnSpc>
            </a:pPr>
            <a:r>
              <a:rPr lang="en-US" altLang="ko-KR" b="1" dirty="0">
                <a:solidFill>
                  <a:sysClr val="windowText" lastClr="000000"/>
                </a:solidFill>
                <a:latin typeface="Calibri" panose="020F0502020204030204" pitchFamily="34" charset="0"/>
                <a:cs typeface="Calibri" panose="020F0502020204030204" pitchFamily="34" charset="0"/>
              </a:rPr>
              <a:t>Probability Distribution of Emotion Word Extractor</a:t>
            </a:r>
            <a:endParaRPr lang="ko-KR" altLang="en-US" b="1" dirty="0">
              <a:solidFill>
                <a:sysClr val="windowText" lastClr="000000"/>
              </a:solidFill>
              <a:latin typeface="Calibri" panose="020F0502020204030204" pitchFamily="34" charset="0"/>
              <a:cs typeface="Calibri" panose="020F0502020204030204" pitchFamily="34" charset="0"/>
            </a:endParaRPr>
          </a:p>
        </p:txBody>
      </p:sp>
      <p:cxnSp>
        <p:nvCxnSpPr>
          <p:cNvPr id="225" name="연결선: 꺾임 224">
            <a:extLst>
              <a:ext uri="{FF2B5EF4-FFF2-40B4-BE49-F238E27FC236}">
                <a16:creationId xmlns:a16="http://schemas.microsoft.com/office/drawing/2014/main" id="{0627CF62-910E-4A74-844D-A1EEC23D8753}"/>
              </a:ext>
            </a:extLst>
          </p:cNvPr>
          <p:cNvCxnSpPr>
            <a:cxnSpLocks/>
            <a:endCxn id="109" idx="1"/>
          </p:cNvCxnSpPr>
          <p:nvPr/>
        </p:nvCxnSpPr>
        <p:spPr>
          <a:xfrm rot="16200000" flipH="1">
            <a:off x="787560" y="3691354"/>
            <a:ext cx="1517021" cy="941582"/>
          </a:xfrm>
          <a:prstGeom prst="bentConnector2">
            <a:avLst/>
          </a:prstGeom>
          <a:noFill/>
          <a:ln w="12700" cap="flat" cmpd="sng" algn="ctr">
            <a:solidFill>
              <a:srgbClr val="548235"/>
            </a:solidFill>
            <a:prstDash val="solid"/>
            <a:miter lim="800000"/>
            <a:tailEnd type="triangle"/>
          </a:ln>
          <a:effectLst/>
        </p:spPr>
      </p:cxnSp>
      <p:cxnSp>
        <p:nvCxnSpPr>
          <p:cNvPr id="230" name="연결선: 꺾임 229">
            <a:extLst>
              <a:ext uri="{FF2B5EF4-FFF2-40B4-BE49-F238E27FC236}">
                <a16:creationId xmlns:a16="http://schemas.microsoft.com/office/drawing/2014/main" id="{62BBEC29-60AA-41F1-B5B4-3AAD7977F671}"/>
              </a:ext>
            </a:extLst>
          </p:cNvPr>
          <p:cNvCxnSpPr>
            <a:cxnSpLocks/>
            <a:endCxn id="142" idx="3"/>
          </p:cNvCxnSpPr>
          <p:nvPr/>
        </p:nvCxnSpPr>
        <p:spPr>
          <a:xfrm rot="5400000">
            <a:off x="7060388" y="3722045"/>
            <a:ext cx="1532823" cy="888754"/>
          </a:xfrm>
          <a:prstGeom prst="bentConnector2">
            <a:avLst/>
          </a:prstGeom>
          <a:noFill/>
          <a:ln w="12700" cap="flat" cmpd="sng" algn="ctr">
            <a:solidFill>
              <a:srgbClr val="548235"/>
            </a:solidFill>
            <a:prstDash val="solid"/>
            <a:miter lim="800000"/>
            <a:tailEnd type="triangle"/>
          </a:ln>
          <a:effectLst/>
        </p:spPr>
      </p:cxnSp>
      <p:grpSp>
        <p:nvGrpSpPr>
          <p:cNvPr id="246" name="그룹 245">
            <a:extLst>
              <a:ext uri="{FF2B5EF4-FFF2-40B4-BE49-F238E27FC236}">
                <a16:creationId xmlns:a16="http://schemas.microsoft.com/office/drawing/2014/main" id="{8050D062-A2FC-4F6E-AA7E-7F40F1482043}"/>
              </a:ext>
            </a:extLst>
          </p:cNvPr>
          <p:cNvGrpSpPr/>
          <p:nvPr/>
        </p:nvGrpSpPr>
        <p:grpSpPr>
          <a:xfrm>
            <a:off x="3798671" y="3505572"/>
            <a:ext cx="1858905" cy="419676"/>
            <a:chOff x="3815907" y="4839513"/>
            <a:chExt cx="1858905" cy="419676"/>
          </a:xfrm>
        </p:grpSpPr>
        <p:sp>
          <p:nvSpPr>
            <p:cNvPr id="345" name="원통형 344">
              <a:extLst>
                <a:ext uri="{FF2B5EF4-FFF2-40B4-BE49-F238E27FC236}">
                  <a16:creationId xmlns:a16="http://schemas.microsoft.com/office/drawing/2014/main" id="{2E96E483-B7A3-45B3-BACC-46B4258ACC1D}"/>
                </a:ext>
              </a:extLst>
            </p:cNvPr>
            <p:cNvSpPr/>
            <p:nvPr/>
          </p:nvSpPr>
          <p:spPr>
            <a:xfrm>
              <a:off x="3815907" y="4839513"/>
              <a:ext cx="1841807" cy="419676"/>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xmlns:a14="http://schemas.microsoft.com/office/drawing/2010/main">
          <mc:Choice Requires="a14">
            <p:sp>
              <p:nvSpPr>
                <p:cNvPr id="347" name="직사각형 346">
                  <a:extLst>
                    <a:ext uri="{FF2B5EF4-FFF2-40B4-BE49-F238E27FC236}">
                      <a16:creationId xmlns:a16="http://schemas.microsoft.com/office/drawing/2014/main" id="{0D28D9DD-3C1A-4AED-878A-3612055E9C75}"/>
                    </a:ext>
                  </a:extLst>
                </p:cNvPr>
                <p:cNvSpPr/>
                <p:nvPr/>
              </p:nvSpPr>
              <p:spPr>
                <a:xfrm>
                  <a:off x="3833004" y="4926012"/>
                  <a:ext cx="1841808" cy="307777"/>
                </a:xfrm>
                <a:prstGeom prst="rect">
                  <a:avLst/>
                </a:prstGeom>
              </p:spPr>
              <p:txBody>
                <a:bodyPr wrap="square" lIns="0" rIns="0">
                  <a:spAutoFit/>
                </a:bodyPr>
                <a:lstStyle/>
                <a:p>
                  <a:pPr algn="ctr"/>
                  <a:r>
                    <a:rPr lang="en-US" altLang="ko-KR" sz="1400" dirty="0" err="1">
                      <a:latin typeface="Calibri" panose="020F0502020204030204" pitchFamily="34" charset="0"/>
                      <a:cs typeface="Calibri" panose="020F0502020204030204" pitchFamily="34" charset="0"/>
                    </a:rPr>
                    <a:t>Emolex</a:t>
                  </a:r>
                  <a:r>
                    <a:rPr lang="en-US" altLang="ko-KR" sz="1400" dirty="0">
                      <a:latin typeface="Calibri" panose="020F0502020204030204" pitchFamily="34" charset="0"/>
                      <a:cs typeface="Calibri" panose="020F0502020204030204" pitchFamily="34" charset="0"/>
                    </a:rPr>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m:t>
                          </m:r>
                          <m:r>
                            <a:rPr lang="en-US" altLang="ko-KR" i="1">
                              <a:latin typeface="Cambria Math" panose="02040503050406030204" pitchFamily="18" charset="0"/>
                            </a:rPr>
                            <m:t>𝑏</m:t>
                          </m:r>
                        </m:e>
                        <m:sub>
                          <m:r>
                            <a:rPr lang="en-US" altLang="ko-KR" i="1">
                              <a:latin typeface="Cambria Math" panose="02040503050406030204" pitchFamily="18" charset="0"/>
                            </a:rPr>
                            <m:t>1</m:t>
                          </m:r>
                        </m:sub>
                      </m:sSub>
                    </m:oMath>
                  </a14:m>
                  <a:r>
                    <a:rPr lang="en-US" altLang="ko-KR" dirty="0">
                      <a:latin typeface="Calibri" panose="020F0502020204030204" pitchFamily="34" charset="0"/>
                      <a:cs typeface="Calibri" panose="020F0502020204030204" pitchFamily="34" charset="0"/>
                    </a:rPr>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𝑏</m:t>
                          </m:r>
                        </m:e>
                        <m:sub>
                          <m:r>
                            <a:rPr lang="en-US" altLang="ko-KR" i="1">
                              <a:latin typeface="Cambria Math" panose="02040503050406030204" pitchFamily="18" charset="0"/>
                            </a:rPr>
                            <m:t>2</m:t>
                          </m:r>
                        </m:sub>
                      </m:sSub>
                    </m:oMath>
                  </a14:m>
                  <a:r>
                    <a:rPr lang="en-US" altLang="ko-KR" dirty="0">
                      <a:latin typeface="Calibri" panose="020F0502020204030204" pitchFamily="34" charset="0"/>
                      <a:cs typeface="Calibri" panose="020F0502020204030204" pitchFamily="34" charset="0"/>
                    </a:rPr>
                    <a:t>, ..,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𝑏</m:t>
                          </m:r>
                        </m:e>
                        <m:sub>
                          <m:r>
                            <a:rPr lang="en-US" altLang="ko-KR" i="1">
                              <a:latin typeface="Cambria Math" panose="02040503050406030204" pitchFamily="18" charset="0"/>
                            </a:rPr>
                            <m:t>8</m:t>
                          </m:r>
                        </m:sub>
                      </m:sSub>
                      <m:r>
                        <a:rPr lang="en-US" altLang="ko-KR" i="1">
                          <a:latin typeface="Cambria Math" panose="02040503050406030204" pitchFamily="18" charset="0"/>
                        </a:rPr>
                        <m:t>]</m:t>
                      </m:r>
                    </m:oMath>
                  </a14:m>
                  <a:endParaRPr lang="ko-KR" altLang="en-US" dirty="0">
                    <a:latin typeface="Calibri" panose="020F0502020204030204" pitchFamily="34" charset="0"/>
                    <a:cs typeface="Calibri" panose="020F0502020204030204" pitchFamily="34" charset="0"/>
                  </a:endParaRPr>
                </a:p>
              </p:txBody>
            </p:sp>
          </mc:Choice>
          <mc:Fallback xmlns="">
            <p:sp>
              <p:nvSpPr>
                <p:cNvPr id="347" name="직사각형 346">
                  <a:extLst>
                    <a:ext uri="{FF2B5EF4-FFF2-40B4-BE49-F238E27FC236}">
                      <a16:creationId xmlns:a16="http://schemas.microsoft.com/office/drawing/2014/main" id="{0D28D9DD-3C1A-4AED-878A-3612055E9C75}"/>
                    </a:ext>
                  </a:extLst>
                </p:cNvPr>
                <p:cNvSpPr>
                  <a:spLocks noRot="1" noChangeAspect="1" noMove="1" noResize="1" noEditPoints="1" noAdjustHandles="1" noChangeArrowheads="1" noChangeShapeType="1" noTextEdit="1"/>
                </p:cNvSpPr>
                <p:nvPr/>
              </p:nvSpPr>
              <p:spPr>
                <a:xfrm>
                  <a:off x="3833004" y="4926012"/>
                  <a:ext cx="1841808" cy="307777"/>
                </a:xfrm>
                <a:prstGeom prst="rect">
                  <a:avLst/>
                </a:prstGeom>
                <a:blipFill>
                  <a:blip r:embed="rId15"/>
                  <a:stretch>
                    <a:fillRect t="-1961" b="-19608"/>
                  </a:stretch>
                </a:blipFill>
              </p:spPr>
              <p:txBody>
                <a:bodyPr/>
                <a:lstStyle/>
                <a:p>
                  <a:r>
                    <a:rPr lang="ko-KR" altLang="en-US">
                      <a:noFill/>
                    </a:rPr>
                    <a:t> </a:t>
                  </a:r>
                </a:p>
              </p:txBody>
            </p:sp>
          </mc:Fallback>
        </mc:AlternateContent>
      </p:grpSp>
      <p:cxnSp>
        <p:nvCxnSpPr>
          <p:cNvPr id="348" name="연결선: 꺾임 347">
            <a:extLst>
              <a:ext uri="{FF2B5EF4-FFF2-40B4-BE49-F238E27FC236}">
                <a16:creationId xmlns:a16="http://schemas.microsoft.com/office/drawing/2014/main" id="{9662AEF8-B8F3-454E-8790-431E13C030F8}"/>
              </a:ext>
            </a:extLst>
          </p:cNvPr>
          <p:cNvCxnSpPr>
            <a:cxnSpLocks/>
            <a:stCxn id="347" idx="3"/>
            <a:endCxn id="142" idx="3"/>
          </p:cNvCxnSpPr>
          <p:nvPr/>
        </p:nvCxnSpPr>
        <p:spPr>
          <a:xfrm>
            <a:off x="5657576" y="3745960"/>
            <a:ext cx="1724846" cy="1186874"/>
          </a:xfrm>
          <a:prstGeom prst="bentConnector3">
            <a:avLst>
              <a:gd name="adj1" fmla="val 151540"/>
            </a:avLst>
          </a:prstGeom>
          <a:noFill/>
          <a:ln w="12700" cap="flat" cmpd="sng" algn="ctr">
            <a:solidFill>
              <a:srgbClr val="548235"/>
            </a:solidFill>
            <a:prstDash val="solid"/>
            <a:miter lim="800000"/>
            <a:tailEnd type="triangle"/>
          </a:ln>
          <a:effectLst/>
        </p:spPr>
      </p:cxnSp>
      <p:sp>
        <p:nvSpPr>
          <p:cNvPr id="141" name="직사각형 140">
            <a:extLst>
              <a:ext uri="{FF2B5EF4-FFF2-40B4-BE49-F238E27FC236}">
                <a16:creationId xmlns:a16="http://schemas.microsoft.com/office/drawing/2014/main" id="{BBA46971-9B7C-4E42-AEC8-0F85D07CD11F}"/>
              </a:ext>
            </a:extLst>
          </p:cNvPr>
          <p:cNvSpPr/>
          <p:nvPr/>
        </p:nvSpPr>
        <p:spPr>
          <a:xfrm>
            <a:off x="7874253" y="4156564"/>
            <a:ext cx="792244" cy="307777"/>
          </a:xfrm>
          <a:prstGeom prst="rect">
            <a:avLst/>
          </a:prstGeom>
          <a:solidFill>
            <a:schemeClr val="bg1"/>
          </a:solidFill>
        </p:spPr>
        <p:txBody>
          <a:bodyPr wrap="square" lIns="0" rIns="0">
            <a:spAutoFit/>
          </a:bodyPr>
          <a:lstStyle/>
          <a:p>
            <a:pPr algn="ctr"/>
            <a:r>
              <a:rPr lang="en-US" altLang="ko-KR" sz="1400" dirty="0">
                <a:latin typeface="Calibri" panose="020F0502020204030204" pitchFamily="34" charset="0"/>
                <a:cs typeface="Calibri" panose="020F0502020204030204" pitchFamily="34" charset="0"/>
              </a:rPr>
              <a:t>Compare</a:t>
            </a:r>
            <a:endParaRPr lang="ko-KR" altLang="en-US" sz="1400" dirty="0">
              <a:latin typeface="Calibri" panose="020F0502020204030204" pitchFamily="34" charset="0"/>
              <a:cs typeface="Calibri" panose="020F0502020204030204" pitchFamily="34" charset="0"/>
            </a:endParaRPr>
          </a:p>
        </p:txBody>
      </p:sp>
      <p:cxnSp>
        <p:nvCxnSpPr>
          <p:cNvPr id="350" name="연결선: 꺾임 349">
            <a:extLst>
              <a:ext uri="{FF2B5EF4-FFF2-40B4-BE49-F238E27FC236}">
                <a16:creationId xmlns:a16="http://schemas.microsoft.com/office/drawing/2014/main" id="{900A07C9-F8DE-483B-8CC1-5390BC665F1E}"/>
              </a:ext>
            </a:extLst>
          </p:cNvPr>
          <p:cNvCxnSpPr>
            <a:cxnSpLocks/>
            <a:stCxn id="345" idx="2"/>
            <a:endCxn id="109" idx="1"/>
          </p:cNvCxnSpPr>
          <p:nvPr/>
        </p:nvCxnSpPr>
        <p:spPr>
          <a:xfrm rot="10800000" flipV="1">
            <a:off x="2016861" y="3715410"/>
            <a:ext cx="1781810" cy="1205246"/>
          </a:xfrm>
          <a:prstGeom prst="bentConnector3">
            <a:avLst>
              <a:gd name="adj1" fmla="val 152744"/>
            </a:avLst>
          </a:prstGeom>
          <a:noFill/>
          <a:ln w="12700" cap="flat" cmpd="sng" algn="ctr">
            <a:solidFill>
              <a:srgbClr val="548235"/>
            </a:solidFill>
            <a:prstDash val="solid"/>
            <a:miter lim="800000"/>
            <a:tailEnd type="triangle"/>
          </a:ln>
          <a:effectLst/>
        </p:spPr>
      </p:cxnSp>
      <p:sp>
        <p:nvSpPr>
          <p:cNvPr id="354" name="직사각형 353">
            <a:extLst>
              <a:ext uri="{FF2B5EF4-FFF2-40B4-BE49-F238E27FC236}">
                <a16:creationId xmlns:a16="http://schemas.microsoft.com/office/drawing/2014/main" id="{5746C1B0-536B-49A1-86DD-EB7E47721A46}"/>
              </a:ext>
            </a:extLst>
          </p:cNvPr>
          <p:cNvSpPr/>
          <p:nvPr/>
        </p:nvSpPr>
        <p:spPr>
          <a:xfrm>
            <a:off x="659104" y="4156564"/>
            <a:ext cx="792244" cy="307777"/>
          </a:xfrm>
          <a:prstGeom prst="rect">
            <a:avLst/>
          </a:prstGeom>
          <a:solidFill>
            <a:schemeClr val="bg1"/>
          </a:solidFill>
        </p:spPr>
        <p:txBody>
          <a:bodyPr wrap="square" lIns="0" rIns="0">
            <a:spAutoFit/>
          </a:bodyPr>
          <a:lstStyle/>
          <a:p>
            <a:pPr algn="ctr"/>
            <a:r>
              <a:rPr lang="en-US" altLang="ko-KR" sz="1400" dirty="0">
                <a:latin typeface="Calibri" panose="020F0502020204030204" pitchFamily="34" charset="0"/>
                <a:cs typeface="Calibri" panose="020F0502020204030204" pitchFamily="34" charset="0"/>
              </a:rPr>
              <a:t>Compare</a:t>
            </a:r>
            <a:endParaRPr lang="ko-KR" altLang="en-US" sz="1400" dirty="0">
              <a:latin typeface="Calibri" panose="020F0502020204030204" pitchFamily="34" charset="0"/>
              <a:cs typeface="Calibri" panose="020F0502020204030204" pitchFamily="34" charset="0"/>
            </a:endParaRPr>
          </a:p>
        </p:txBody>
      </p:sp>
      <p:grpSp>
        <p:nvGrpSpPr>
          <p:cNvPr id="366" name="그룹 365">
            <a:extLst>
              <a:ext uri="{FF2B5EF4-FFF2-40B4-BE49-F238E27FC236}">
                <a16:creationId xmlns:a16="http://schemas.microsoft.com/office/drawing/2014/main" id="{4BC4F40E-0B70-47EE-9541-732473D9FBA3}"/>
              </a:ext>
            </a:extLst>
          </p:cNvPr>
          <p:cNvGrpSpPr/>
          <p:nvPr/>
        </p:nvGrpSpPr>
        <p:grpSpPr>
          <a:xfrm>
            <a:off x="5615174" y="2004742"/>
            <a:ext cx="2033402" cy="555037"/>
            <a:chOff x="5615173" y="2004742"/>
            <a:chExt cx="2182625" cy="555037"/>
          </a:xfrm>
        </p:grpSpPr>
        <p:sp>
          <p:nvSpPr>
            <p:cNvPr id="113" name="직사각형 112">
              <a:extLst>
                <a:ext uri="{FF2B5EF4-FFF2-40B4-BE49-F238E27FC236}">
                  <a16:creationId xmlns:a16="http://schemas.microsoft.com/office/drawing/2014/main" id="{D34F0956-5E43-43D7-BC9A-81A3C9334C89}"/>
                </a:ext>
              </a:extLst>
            </p:cNvPr>
            <p:cNvSpPr/>
            <p:nvPr/>
          </p:nvSpPr>
          <p:spPr>
            <a:xfrm>
              <a:off x="5615175" y="2004742"/>
              <a:ext cx="2182623" cy="555037"/>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360" name="직사각형 359">
              <a:extLst>
                <a:ext uri="{FF2B5EF4-FFF2-40B4-BE49-F238E27FC236}">
                  <a16:creationId xmlns:a16="http://schemas.microsoft.com/office/drawing/2014/main" id="{819C81C9-784A-4228-BBB4-6611D39DEAFD}"/>
                </a:ext>
              </a:extLst>
            </p:cNvPr>
            <p:cNvSpPr/>
            <p:nvPr/>
          </p:nvSpPr>
          <p:spPr>
            <a:xfrm>
              <a:off x="5615174" y="2008366"/>
              <a:ext cx="2182623" cy="255134"/>
            </a:xfrm>
            <a:prstGeom prst="rect">
              <a:avLst/>
            </a:prstGeom>
          </p:spPr>
          <p:txBody>
            <a:bodyPr wrap="square">
              <a:spAutoFit/>
            </a:bodyPr>
            <a:lstStyle/>
            <a:p>
              <a:pPr algn="ctr" defTabSz="457200" latinLnBrk="0">
                <a:lnSpc>
                  <a:spcPts val="1200"/>
                </a:lnSpc>
              </a:pPr>
              <a:r>
                <a:rPr lang="en-US" altLang="ko-KR"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Verse/Chorus Extractor</a:t>
              </a:r>
              <a:endParaRPr lang="ko-KR" altLang="en-US"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361" name="직사각형 360">
              <a:extLst>
                <a:ext uri="{FF2B5EF4-FFF2-40B4-BE49-F238E27FC236}">
                  <a16:creationId xmlns:a16="http://schemas.microsoft.com/office/drawing/2014/main" id="{F4C1FC79-E290-460F-9203-F79DD0243129}"/>
                </a:ext>
              </a:extLst>
            </p:cNvPr>
            <p:cNvSpPr/>
            <p:nvPr/>
          </p:nvSpPr>
          <p:spPr>
            <a:xfrm>
              <a:off x="5615173" y="2277306"/>
              <a:ext cx="2182623" cy="255134"/>
            </a:xfrm>
            <a:prstGeom prst="rect">
              <a:avLst/>
            </a:prstGeom>
          </p:spPr>
          <p:txBody>
            <a:bodyPr wrap="square">
              <a:spAutoFit/>
            </a:bodyPr>
            <a:lstStyle/>
            <a:p>
              <a:pPr algn="ctr" defTabSz="457200" latinLnBrk="0">
                <a:lnSpc>
                  <a:spcPts val="1200"/>
                </a:lnSpc>
              </a:pPr>
              <a:r>
                <a:rPr lang="en-US" altLang="ko-KR"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Check the Repetition</a:t>
              </a:r>
              <a:endParaRPr lang="ko-KR" altLang="en-US"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grpSp>
    </p:spTree>
    <p:extLst>
      <p:ext uri="{BB962C8B-B14F-4D97-AF65-F5344CB8AC3E}">
        <p14:creationId xmlns:p14="http://schemas.microsoft.com/office/powerpoint/2010/main" val="1716571080"/>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3. Image style transformation method (3/8)</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3.2. Step </a:t>
            </a:r>
            <a:r>
              <a:rPr lang="en-US" altLang="ko-KR" b="1" dirty="0"/>
              <a:t>1: Lyrics preprocessing</a:t>
            </a:r>
            <a:endParaRPr kumimoji="1" lang="en-US" altLang="ko-Kore-KR" dirty="0"/>
          </a:p>
          <a:p>
            <a:r>
              <a:rPr kumimoji="1" lang="en-US" altLang="ko-Kore-KR" dirty="0"/>
              <a:t>Sentence divider</a:t>
            </a:r>
          </a:p>
          <a:p>
            <a:pPr lvl="1"/>
            <a:r>
              <a:rPr lang="en-US" altLang="ko-Kore-KR" dirty="0">
                <a:latin typeface="+mn-lt"/>
              </a:rPr>
              <a:t>Sentence Divider divides lyrics into sentences. </a:t>
            </a:r>
          </a:p>
          <a:p>
            <a:pPr lvl="1"/>
            <a:r>
              <a:rPr lang="en-US" altLang="ko-Kore-KR" dirty="0">
                <a:latin typeface="+mn-lt"/>
              </a:rPr>
              <a:t>The lyrics are divided into a set of sentences considering capital letters. </a:t>
            </a:r>
          </a:p>
          <a:p>
            <a:pPr marL="584200" lvl="1" indent="0">
              <a:buNone/>
            </a:pPr>
            <a:endParaRPr kumimoji="1" lang="en-US" altLang="ko-Kore-KR" dirty="0"/>
          </a:p>
          <a:p>
            <a:r>
              <a:rPr kumimoji="1" lang="en-US" altLang="ko-Kore-KR" dirty="0"/>
              <a:t>Verse/chorus extractor</a:t>
            </a:r>
          </a:p>
          <a:p>
            <a:pPr lvl="1"/>
            <a:r>
              <a:rPr lang="en-US" altLang="ko-KR" dirty="0">
                <a:latin typeface="+mn-lt"/>
              </a:rPr>
              <a:t>Verses/Choruses Extractor extracts verses and choruses from the user’s selected lyrics.</a:t>
            </a:r>
          </a:p>
          <a:p>
            <a:pPr lvl="1"/>
            <a:r>
              <a:rPr lang="en-US" altLang="ko-KR" dirty="0">
                <a:latin typeface="+mn-lt"/>
              </a:rPr>
              <a:t>The set of sentences with no repetition in the lyrics as verse and the set of sentences that are repeated in the lyrics are classified as chorus.</a:t>
            </a:r>
          </a:p>
          <a:p>
            <a:pPr marL="584200" lvl="1" indent="0">
              <a:buNone/>
            </a:pPr>
            <a:endParaRPr kumimoji="1" lang="en-US" altLang="ko-Kore-KR" dirty="0">
              <a:latin typeface="+mn-lt"/>
            </a:endParaRPr>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7" name="사각형: 둥근 모서리 46">
            <a:extLst>
              <a:ext uri="{FF2B5EF4-FFF2-40B4-BE49-F238E27FC236}">
                <a16:creationId xmlns:a16="http://schemas.microsoft.com/office/drawing/2014/main" id="{5DAC0FE7-C5DB-4584-9A07-62D3704763C4}"/>
              </a:ext>
            </a:extLst>
          </p:cNvPr>
          <p:cNvSpPr/>
          <p:nvPr/>
        </p:nvSpPr>
        <p:spPr>
          <a:xfrm>
            <a:off x="4680849" y="5665217"/>
            <a:ext cx="936000" cy="72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a:lnSpc>
                <a:spcPts val="1200"/>
              </a:lnSpc>
            </a:pP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Verses/</a:t>
            </a:r>
            <a:b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Choruses</a:t>
            </a:r>
            <a:endParaRPr lang="ko-KR" altLang="en-US"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48" name="직사각형 47">
            <a:extLst>
              <a:ext uri="{FF2B5EF4-FFF2-40B4-BE49-F238E27FC236}">
                <a16:creationId xmlns:a16="http://schemas.microsoft.com/office/drawing/2014/main" id="{E4202E72-0D25-4634-9110-DB84C2FA046A}"/>
              </a:ext>
            </a:extLst>
          </p:cNvPr>
          <p:cNvSpPr/>
          <p:nvPr/>
        </p:nvSpPr>
        <p:spPr>
          <a:xfrm>
            <a:off x="3200635" y="5665217"/>
            <a:ext cx="1260000"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Verse/</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Chorus Extractor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49" name="직사각형 48">
            <a:extLst>
              <a:ext uri="{FF2B5EF4-FFF2-40B4-BE49-F238E27FC236}">
                <a16:creationId xmlns:a16="http://schemas.microsoft.com/office/drawing/2014/main" id="{2F56D0D7-A314-4480-B72E-FD4C51FF431E}"/>
              </a:ext>
            </a:extLst>
          </p:cNvPr>
          <p:cNvSpPr/>
          <p:nvPr/>
        </p:nvSpPr>
        <p:spPr>
          <a:xfrm>
            <a:off x="455040" y="5600862"/>
            <a:ext cx="8283608" cy="842400"/>
          </a:xfrm>
          <a:prstGeom prst="rect">
            <a:avLst/>
          </a:prstGeom>
          <a:noFill/>
          <a:ln w="12700" cap="flat" cmpd="sng" algn="ctr">
            <a:solidFill>
              <a:sysClr val="windowText" lastClr="000000">
                <a:lumMod val="95000"/>
                <a:lumOff val="5000"/>
              </a:sysClr>
            </a:solidFill>
            <a:prstDash val="dash"/>
            <a:miter lim="800000"/>
          </a:ln>
          <a:effectLst/>
        </p:spPr>
        <p:txBody>
          <a:bodyPr rtlCol="0" anchor="ctr"/>
          <a:lstStyle/>
          <a:p>
            <a:pPr algn="ctr" defTabSz="457200" latinLnBrk="0">
              <a:defRPr/>
            </a:pPr>
            <a:endParaRPr lang="ko-KR" altLang="en-US" sz="2000" kern="0">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0" name="직사각형 49">
            <a:extLst>
              <a:ext uri="{FF2B5EF4-FFF2-40B4-BE49-F238E27FC236}">
                <a16:creationId xmlns:a16="http://schemas.microsoft.com/office/drawing/2014/main" id="{4264C53A-2EC4-4BC2-A013-6F27D5BD2858}"/>
              </a:ext>
            </a:extLst>
          </p:cNvPr>
          <p:cNvSpPr/>
          <p:nvPr/>
        </p:nvSpPr>
        <p:spPr>
          <a:xfrm>
            <a:off x="5837063" y="5665217"/>
            <a:ext cx="1258321"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Probability Distribution of Emotion Word Extractor</a:t>
            </a:r>
            <a:endParaRPr lang="ko-KR" altLang="en-US"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51" name="직선 화살표 연결선 50">
            <a:extLst>
              <a:ext uri="{FF2B5EF4-FFF2-40B4-BE49-F238E27FC236}">
                <a16:creationId xmlns:a16="http://schemas.microsoft.com/office/drawing/2014/main" id="{979BA3A9-C642-45FD-961F-15161B3C04BD}"/>
              </a:ext>
            </a:extLst>
          </p:cNvPr>
          <p:cNvCxnSpPr>
            <a:cxnSpLocks/>
            <a:stCxn id="48" idx="3"/>
            <a:endCxn id="47" idx="1"/>
          </p:cNvCxnSpPr>
          <p:nvPr/>
        </p:nvCxnSpPr>
        <p:spPr>
          <a:xfrm>
            <a:off x="4460635" y="6025217"/>
            <a:ext cx="220214" cy="0"/>
          </a:xfrm>
          <a:prstGeom prst="straightConnector1">
            <a:avLst/>
          </a:prstGeom>
          <a:noFill/>
          <a:ln w="12700" cap="flat" cmpd="sng" algn="ctr">
            <a:solidFill>
              <a:srgbClr val="FFC000">
                <a:lumMod val="75000"/>
              </a:srgbClr>
            </a:solidFill>
            <a:prstDash val="solid"/>
            <a:miter lim="800000"/>
            <a:tailEnd type="triangle"/>
          </a:ln>
          <a:effectLst/>
        </p:spPr>
      </p:cxnSp>
      <p:sp>
        <p:nvSpPr>
          <p:cNvPr id="52" name="사각형: 둥근 모서리 51">
            <a:extLst>
              <a:ext uri="{FF2B5EF4-FFF2-40B4-BE49-F238E27FC236}">
                <a16:creationId xmlns:a16="http://schemas.microsoft.com/office/drawing/2014/main" id="{DA0CF626-18E1-479A-AF47-D7EE82F8E332}"/>
              </a:ext>
            </a:extLst>
          </p:cNvPr>
          <p:cNvSpPr/>
          <p:nvPr/>
        </p:nvSpPr>
        <p:spPr>
          <a:xfrm>
            <a:off x="7315600" y="5629217"/>
            <a:ext cx="1307095" cy="792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a:lnSpc>
                <a:spcPts val="1200"/>
              </a:lnSpc>
            </a:pP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Probability Distributions</a:t>
            </a:r>
            <a:b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of Emotion Words</a:t>
            </a:r>
            <a:endParaRPr lang="ko-KR" altLang="en-US"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53" name="직선 화살표 연결선 52">
            <a:extLst>
              <a:ext uri="{FF2B5EF4-FFF2-40B4-BE49-F238E27FC236}">
                <a16:creationId xmlns:a16="http://schemas.microsoft.com/office/drawing/2014/main" id="{ADDA6502-4FE5-46C0-94C7-8A63C6CE023C}"/>
              </a:ext>
            </a:extLst>
          </p:cNvPr>
          <p:cNvCxnSpPr>
            <a:cxnSpLocks/>
            <a:stCxn id="47" idx="3"/>
            <a:endCxn id="50" idx="1"/>
          </p:cNvCxnSpPr>
          <p:nvPr/>
        </p:nvCxnSpPr>
        <p:spPr>
          <a:xfrm>
            <a:off x="5616849" y="6025217"/>
            <a:ext cx="220214" cy="0"/>
          </a:xfrm>
          <a:prstGeom prst="straightConnector1">
            <a:avLst/>
          </a:prstGeom>
          <a:noFill/>
          <a:ln w="12700" cap="flat" cmpd="sng" algn="ctr">
            <a:solidFill>
              <a:srgbClr val="70AD47">
                <a:lumMod val="75000"/>
              </a:srgbClr>
            </a:solidFill>
            <a:prstDash val="solid"/>
            <a:miter lim="800000"/>
            <a:tailEnd type="triangle"/>
          </a:ln>
          <a:effectLst/>
        </p:spPr>
      </p:cxnSp>
      <p:cxnSp>
        <p:nvCxnSpPr>
          <p:cNvPr id="54" name="직선 화살표 연결선 53">
            <a:extLst>
              <a:ext uri="{FF2B5EF4-FFF2-40B4-BE49-F238E27FC236}">
                <a16:creationId xmlns:a16="http://schemas.microsoft.com/office/drawing/2014/main" id="{ACF520FD-D281-4860-B730-00717D22CCF3}"/>
              </a:ext>
            </a:extLst>
          </p:cNvPr>
          <p:cNvCxnSpPr>
            <a:cxnSpLocks/>
            <a:stCxn id="50" idx="3"/>
            <a:endCxn id="52" idx="1"/>
          </p:cNvCxnSpPr>
          <p:nvPr/>
        </p:nvCxnSpPr>
        <p:spPr>
          <a:xfrm>
            <a:off x="7095384" y="6025217"/>
            <a:ext cx="220216" cy="0"/>
          </a:xfrm>
          <a:prstGeom prst="straightConnector1">
            <a:avLst/>
          </a:prstGeom>
          <a:noFill/>
          <a:ln w="12700" cap="flat" cmpd="sng" algn="ctr">
            <a:solidFill>
              <a:srgbClr val="FFC000">
                <a:lumMod val="75000"/>
              </a:srgbClr>
            </a:solidFill>
            <a:prstDash val="solid"/>
            <a:miter lim="800000"/>
            <a:tailEnd type="triangle"/>
          </a:ln>
          <a:effectLst/>
        </p:spPr>
      </p:cxnSp>
      <p:sp>
        <p:nvSpPr>
          <p:cNvPr id="56" name="직사각형 55">
            <a:extLst>
              <a:ext uri="{FF2B5EF4-FFF2-40B4-BE49-F238E27FC236}">
                <a16:creationId xmlns:a16="http://schemas.microsoft.com/office/drawing/2014/main" id="{F29EE8F0-A0E4-430B-B81D-2DC7AF5B845B}"/>
              </a:ext>
            </a:extLst>
          </p:cNvPr>
          <p:cNvSpPr/>
          <p:nvPr/>
        </p:nvSpPr>
        <p:spPr>
          <a:xfrm>
            <a:off x="307799" y="5195962"/>
            <a:ext cx="8528402" cy="1392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400" b="1">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7" name="TextBox 56">
            <a:extLst>
              <a:ext uri="{FF2B5EF4-FFF2-40B4-BE49-F238E27FC236}">
                <a16:creationId xmlns:a16="http://schemas.microsoft.com/office/drawing/2014/main" id="{6A2BEF5C-59CB-4838-A886-5070839220BD}"/>
              </a:ext>
            </a:extLst>
          </p:cNvPr>
          <p:cNvSpPr txBox="1"/>
          <p:nvPr/>
        </p:nvSpPr>
        <p:spPr>
          <a:xfrm>
            <a:off x="6027735" y="4719554"/>
            <a:ext cx="2867073" cy="492571"/>
          </a:xfrm>
          <a:prstGeom prst="rect">
            <a:avLst/>
          </a:prstGeom>
          <a:noFill/>
        </p:spPr>
        <p:txBody>
          <a:bodyPr wrap="square" rtlCol="0">
            <a:spAutoFit/>
          </a:bodyPr>
          <a:lstStyle>
            <a:defPPr>
              <a:defRPr lang="en-US"/>
            </a:defPPr>
            <a:lvl1pPr algn="ctr">
              <a:defRPr sz="1400" b="1"/>
            </a:lvl1pPr>
          </a:lstStyle>
          <a:p>
            <a:pPr algn="r" defTabSz="457200" latinLnBrk="0">
              <a:lnSpc>
                <a:spcPct val="70000"/>
              </a:lnSpc>
            </a:pPr>
            <a:endParaRPr lang="en-US" altLang="ko-KR" sz="18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a:p>
            <a:pPr algn="r" defTabSz="457200" latinLnBrk="0">
              <a:lnSpc>
                <a:spcPct val="70000"/>
              </a:lnSpc>
            </a:pPr>
            <a:r>
              <a:rPr lang="en-US" altLang="ko-KR" sz="1800" dirty="0">
                <a:solidFill>
                  <a:prstClr val="black"/>
                </a:solidFill>
                <a:latin typeface="Calibri" panose="020F0502020204030204" pitchFamily="34" charset="0"/>
                <a:ea typeface="맑은 고딕" panose="020B0503020000020004" pitchFamily="50" charset="-127"/>
                <a:cs typeface="Calibri" panose="020F0502020204030204" pitchFamily="34" charset="0"/>
              </a:rPr>
              <a:t>The Proposed Method</a:t>
            </a:r>
            <a:endParaRPr lang="ko-KR" altLang="en-US" sz="18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8" name="사각형: 둥근 모서리 57">
            <a:extLst>
              <a:ext uri="{FF2B5EF4-FFF2-40B4-BE49-F238E27FC236}">
                <a16:creationId xmlns:a16="http://schemas.microsoft.com/office/drawing/2014/main" id="{092DE9D8-F85D-4DB9-AA77-AB8CEDB74D05}"/>
              </a:ext>
            </a:extLst>
          </p:cNvPr>
          <p:cNvSpPr/>
          <p:nvPr/>
        </p:nvSpPr>
        <p:spPr>
          <a:xfrm>
            <a:off x="249191" y="4196241"/>
            <a:ext cx="964204" cy="936000"/>
          </a:xfrm>
          <a:prstGeom prst="roundRect">
            <a:avLst/>
          </a:prstGeom>
          <a:solidFill>
            <a:schemeClr val="accent6">
              <a:lumMod val="20000"/>
              <a:lumOff val="80000"/>
            </a:scheme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User ’s Selected Lyrics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9" name="원통형 58">
            <a:extLst>
              <a:ext uri="{FF2B5EF4-FFF2-40B4-BE49-F238E27FC236}">
                <a16:creationId xmlns:a16="http://schemas.microsoft.com/office/drawing/2014/main" id="{3D6FA9B7-D280-4527-84D0-B52A59FB000F}"/>
              </a:ext>
            </a:extLst>
          </p:cNvPr>
          <p:cNvSpPr/>
          <p:nvPr/>
        </p:nvSpPr>
        <p:spPr>
          <a:xfrm>
            <a:off x="5003887" y="4419374"/>
            <a:ext cx="972000" cy="684426"/>
          </a:xfrm>
          <a:prstGeom prst="can">
            <a:avLst>
              <a:gd name="adj" fmla="val 12010"/>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r>
              <a:rPr lang="en-US" altLang="ko-KR" sz="1500" kern="0" dirty="0" err="1">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Emolex</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(Emotion Dictionary)</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60" name="연결선: 꺾임 59">
            <a:extLst>
              <a:ext uri="{FF2B5EF4-FFF2-40B4-BE49-F238E27FC236}">
                <a16:creationId xmlns:a16="http://schemas.microsoft.com/office/drawing/2014/main" id="{ABDD0460-EE5F-4720-BC58-9942C7869B3B}"/>
              </a:ext>
            </a:extLst>
          </p:cNvPr>
          <p:cNvCxnSpPr>
            <a:cxnSpLocks/>
            <a:stCxn id="59" idx="4"/>
            <a:endCxn id="50" idx="0"/>
          </p:cNvCxnSpPr>
          <p:nvPr/>
        </p:nvCxnSpPr>
        <p:spPr>
          <a:xfrm>
            <a:off x="5975887" y="4761587"/>
            <a:ext cx="490337" cy="903630"/>
          </a:xfrm>
          <a:prstGeom prst="bentConnector2">
            <a:avLst/>
          </a:prstGeom>
          <a:noFill/>
          <a:ln w="12700" cap="flat" cmpd="sng" algn="ctr">
            <a:solidFill>
              <a:srgbClr val="70AD47">
                <a:lumMod val="75000"/>
              </a:srgbClr>
            </a:solidFill>
            <a:prstDash val="solid"/>
            <a:miter lim="800000"/>
            <a:tailEnd type="triangle"/>
          </a:ln>
          <a:effectLst/>
        </p:spPr>
      </p:cxnSp>
      <p:sp>
        <p:nvSpPr>
          <p:cNvPr id="61" name="TextBox 60">
            <a:extLst>
              <a:ext uri="{FF2B5EF4-FFF2-40B4-BE49-F238E27FC236}">
                <a16:creationId xmlns:a16="http://schemas.microsoft.com/office/drawing/2014/main" id="{1FFE6770-01A6-4E7D-9630-D61D307BBB23}"/>
              </a:ext>
            </a:extLst>
          </p:cNvPr>
          <p:cNvSpPr txBox="1"/>
          <p:nvPr/>
        </p:nvSpPr>
        <p:spPr>
          <a:xfrm>
            <a:off x="-18431" y="5225868"/>
            <a:ext cx="2867073" cy="355738"/>
          </a:xfrm>
          <a:prstGeom prst="rect">
            <a:avLst/>
          </a:prstGeom>
          <a:noFill/>
        </p:spPr>
        <p:txBody>
          <a:bodyPr wrap="square" tIns="0" bIns="0" rtlCol="0">
            <a:spAutoFit/>
          </a:bodyPr>
          <a:lstStyle>
            <a:defPPr>
              <a:defRPr lang="en-US"/>
            </a:defPPr>
            <a:lvl1pPr algn="ctr">
              <a:defRPr sz="1400" b="1"/>
            </a:lvl1pPr>
          </a:lstStyle>
          <a:p>
            <a:pPr algn="r" defTabSz="457200" latinLnBrk="0">
              <a:lnSpc>
                <a:spcPct val="70000"/>
              </a:lnSpc>
            </a:pPr>
            <a:endParaRPr lang="en-US" altLang="ko-KR"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a:p>
            <a:pPr algn="r" defTabSz="457200" latinLnBrk="0">
              <a:lnSpc>
                <a:spcPct val="70000"/>
              </a:lnSpc>
            </a:pPr>
            <a:r>
              <a:rPr lang="en-US" altLang="ko-KR"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rPr>
              <a:t>Step 1: Lyrics Preprocessing</a:t>
            </a:r>
            <a:endParaRPr lang="ko-KR" altLang="en-US"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62" name="직사각형 61">
            <a:extLst>
              <a:ext uri="{FF2B5EF4-FFF2-40B4-BE49-F238E27FC236}">
                <a16:creationId xmlns:a16="http://schemas.microsoft.com/office/drawing/2014/main" id="{101EF4E2-20D7-4869-8198-E9EE71068674}"/>
              </a:ext>
            </a:extLst>
          </p:cNvPr>
          <p:cNvSpPr/>
          <p:nvPr/>
        </p:nvSpPr>
        <p:spPr>
          <a:xfrm>
            <a:off x="469500" y="5614259"/>
            <a:ext cx="1447737" cy="791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63" name="직사각형 62">
            <a:extLst>
              <a:ext uri="{FF2B5EF4-FFF2-40B4-BE49-F238E27FC236}">
                <a16:creationId xmlns:a16="http://schemas.microsoft.com/office/drawing/2014/main" id="{E31FE7BD-69D5-49B4-980B-7A6E6D4E8FC3}"/>
              </a:ext>
            </a:extLst>
          </p:cNvPr>
          <p:cNvSpPr/>
          <p:nvPr/>
        </p:nvSpPr>
        <p:spPr>
          <a:xfrm>
            <a:off x="564207" y="5665217"/>
            <a:ext cx="1260000"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Sentence</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Divider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64" name="사각형: 둥근 모서리 63">
            <a:extLst>
              <a:ext uri="{FF2B5EF4-FFF2-40B4-BE49-F238E27FC236}">
                <a16:creationId xmlns:a16="http://schemas.microsoft.com/office/drawing/2014/main" id="{082E94FE-1E9B-45CB-837F-A2039A3F5AB5}"/>
              </a:ext>
            </a:extLst>
          </p:cNvPr>
          <p:cNvSpPr/>
          <p:nvPr/>
        </p:nvSpPr>
        <p:spPr>
          <a:xfrm>
            <a:off x="2044421" y="5665217"/>
            <a:ext cx="936000" cy="72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Sentences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65" name="직선 화살표 연결선 64">
            <a:extLst>
              <a:ext uri="{FF2B5EF4-FFF2-40B4-BE49-F238E27FC236}">
                <a16:creationId xmlns:a16="http://schemas.microsoft.com/office/drawing/2014/main" id="{F2E34926-3628-4ED8-883F-874F33AF8F6F}"/>
              </a:ext>
            </a:extLst>
          </p:cNvPr>
          <p:cNvCxnSpPr>
            <a:cxnSpLocks/>
            <a:stCxn id="63" idx="3"/>
            <a:endCxn id="64" idx="1"/>
          </p:cNvCxnSpPr>
          <p:nvPr/>
        </p:nvCxnSpPr>
        <p:spPr>
          <a:xfrm>
            <a:off x="1824207" y="6025217"/>
            <a:ext cx="220214" cy="0"/>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66" name="직선 화살표 연결선 65">
            <a:extLst>
              <a:ext uri="{FF2B5EF4-FFF2-40B4-BE49-F238E27FC236}">
                <a16:creationId xmlns:a16="http://schemas.microsoft.com/office/drawing/2014/main" id="{F9C7111A-B2BF-45EB-A696-DB24BFC134E5}"/>
              </a:ext>
            </a:extLst>
          </p:cNvPr>
          <p:cNvCxnSpPr>
            <a:cxnSpLocks/>
            <a:stCxn id="64" idx="3"/>
            <a:endCxn id="48" idx="1"/>
          </p:cNvCxnSpPr>
          <p:nvPr/>
        </p:nvCxnSpPr>
        <p:spPr>
          <a:xfrm>
            <a:off x="2980421" y="6025217"/>
            <a:ext cx="220214" cy="0"/>
          </a:xfrm>
          <a:prstGeom prst="straightConnector1">
            <a:avLst/>
          </a:prstGeom>
          <a:noFill/>
          <a:ln w="12700" cap="flat" cmpd="sng" algn="ctr">
            <a:solidFill>
              <a:srgbClr val="70AD47">
                <a:lumMod val="75000"/>
              </a:srgbClr>
            </a:solidFill>
            <a:prstDash val="solid"/>
            <a:miter lim="800000"/>
            <a:tailEnd type="triangle"/>
          </a:ln>
          <a:effectLst/>
        </p:spPr>
      </p:cxnSp>
      <p:cxnSp>
        <p:nvCxnSpPr>
          <p:cNvPr id="67" name="연결선: 꺾임 66">
            <a:extLst>
              <a:ext uri="{FF2B5EF4-FFF2-40B4-BE49-F238E27FC236}">
                <a16:creationId xmlns:a16="http://schemas.microsoft.com/office/drawing/2014/main" id="{516EB236-5246-45B5-99A8-66FE5A6D4734}"/>
              </a:ext>
            </a:extLst>
          </p:cNvPr>
          <p:cNvCxnSpPr>
            <a:cxnSpLocks/>
            <a:stCxn id="58" idx="1"/>
            <a:endCxn id="63" idx="1"/>
          </p:cNvCxnSpPr>
          <p:nvPr/>
        </p:nvCxnSpPr>
        <p:spPr>
          <a:xfrm rot="10800000" flipH="1" flipV="1">
            <a:off x="249191" y="4664241"/>
            <a:ext cx="315016" cy="1360976"/>
          </a:xfrm>
          <a:prstGeom prst="bentConnector3">
            <a:avLst>
              <a:gd name="adj1" fmla="val -36284"/>
            </a:avLst>
          </a:prstGeom>
          <a:noFill/>
          <a:ln w="12700" cap="flat" cmpd="sng" algn="ctr">
            <a:solidFill>
              <a:srgbClr val="70AD47">
                <a:lumMod val="75000"/>
              </a:srgbClr>
            </a:solidFill>
            <a:prstDash val="solid"/>
            <a:miter lim="800000"/>
            <a:tailEnd type="triangle"/>
          </a:ln>
          <a:effectLst/>
        </p:spPr>
      </p:cxnSp>
      <p:sp>
        <p:nvSpPr>
          <p:cNvPr id="27" name="직사각형 26">
            <a:extLst>
              <a:ext uri="{FF2B5EF4-FFF2-40B4-BE49-F238E27FC236}">
                <a16:creationId xmlns:a16="http://schemas.microsoft.com/office/drawing/2014/main" id="{23E39013-50B2-4011-B9B9-EF5636A3A97C}"/>
              </a:ext>
            </a:extLst>
          </p:cNvPr>
          <p:cNvSpPr/>
          <p:nvPr/>
        </p:nvSpPr>
        <p:spPr>
          <a:xfrm>
            <a:off x="3107604" y="5614259"/>
            <a:ext cx="1447737" cy="791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5871348"/>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3. Image style transformation method (4/8)</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latin typeface="Arial" panose="020B0604020202020204" pitchFamily="34" charset="0"/>
                <a:cs typeface="Arial" panose="020B0604020202020204" pitchFamily="34" charset="0"/>
              </a:rPr>
              <a:t>3.2. Step </a:t>
            </a:r>
            <a:r>
              <a:rPr lang="en-US" altLang="ko-KR" b="1" dirty="0">
                <a:latin typeface="Arial" panose="020B0604020202020204" pitchFamily="34" charset="0"/>
                <a:cs typeface="Arial" panose="020B0604020202020204" pitchFamily="34" charset="0"/>
              </a:rPr>
              <a:t>1: Lyrics preprocessing</a:t>
            </a:r>
            <a:endParaRPr kumimoji="1" lang="en-US" altLang="ko-Kore-KR" dirty="0">
              <a:latin typeface="Arial" panose="020B0604020202020204" pitchFamily="34" charset="0"/>
              <a:cs typeface="Arial" panose="020B0604020202020204" pitchFamily="34" charset="0"/>
            </a:endParaRPr>
          </a:p>
          <a:p>
            <a:r>
              <a:rPr kumimoji="1" lang="en-US" altLang="ko-Kore-KR" dirty="0">
                <a:latin typeface="Arial" panose="020B0604020202020204" pitchFamily="34" charset="0"/>
                <a:cs typeface="Arial" panose="020B0604020202020204" pitchFamily="34" charset="0"/>
              </a:rPr>
              <a:t>Probability distribution of emotion word extractor</a:t>
            </a:r>
          </a:p>
          <a:p>
            <a:pPr lvl="1" fontAlgn="base" latinLnBrk="1"/>
            <a:r>
              <a:rPr lang="en-US" altLang="ko-KR" dirty="0">
                <a:latin typeface="Arial" panose="020B0604020202020204" pitchFamily="34" charset="0"/>
                <a:cs typeface="Arial" panose="020B0604020202020204" pitchFamily="34" charset="0"/>
              </a:rPr>
              <a:t>The Probability Distribution of Emotion Words Extractor compares the verses and choruses,  with the </a:t>
            </a:r>
            <a:r>
              <a:rPr lang="en-US" altLang="ko-KR" dirty="0" err="1">
                <a:latin typeface="Arial" panose="020B0604020202020204" pitchFamily="34" charset="0"/>
                <a:cs typeface="Arial" panose="020B0604020202020204" pitchFamily="34" charset="0"/>
              </a:rPr>
              <a:t>Emolex</a:t>
            </a:r>
            <a:r>
              <a:rPr lang="en-US" altLang="ko-KR" dirty="0">
                <a:latin typeface="Arial" panose="020B0604020202020204" pitchFamily="34" charset="0"/>
                <a:cs typeface="Arial" panose="020B0604020202020204" pitchFamily="34" charset="0"/>
              </a:rPr>
              <a:t> (Emotion Dictionary) [20] and find the matching emotion words.</a:t>
            </a:r>
          </a:p>
          <a:p>
            <a:pPr lvl="1" fontAlgn="base" latinLnBrk="1"/>
            <a:r>
              <a:rPr lang="en-US" altLang="ko-KR" dirty="0">
                <a:latin typeface="Arial" panose="020B0604020202020204" pitchFamily="34" charset="0"/>
                <a:cs typeface="Arial" panose="020B0604020202020204" pitchFamily="34" charset="0"/>
              </a:rPr>
              <a:t>The extracted emotion words in each verse and chorus are replaced to the classified basic emotion words, and outputs probability distribution of basic emotion words.</a:t>
            </a:r>
          </a:p>
          <a:p>
            <a:pPr lvl="1" fontAlgn="base" latinLnBrk="1"/>
            <a:endParaRPr lang="en-US" altLang="ko-KR" dirty="0">
              <a:latin typeface="Arial" panose="020B0604020202020204" pitchFamily="34" charset="0"/>
              <a:cs typeface="Arial" panose="020B0604020202020204" pitchFamily="34" charset="0"/>
            </a:endParaRPr>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3" name="사각형: 둥근 모서리 42">
            <a:extLst>
              <a:ext uri="{FF2B5EF4-FFF2-40B4-BE49-F238E27FC236}">
                <a16:creationId xmlns:a16="http://schemas.microsoft.com/office/drawing/2014/main" id="{8901088E-D6D7-4FA7-89B6-0FB19BB201C2}"/>
              </a:ext>
            </a:extLst>
          </p:cNvPr>
          <p:cNvSpPr/>
          <p:nvPr/>
        </p:nvSpPr>
        <p:spPr>
          <a:xfrm>
            <a:off x="4680849" y="5665217"/>
            <a:ext cx="936000" cy="72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a:lnSpc>
                <a:spcPts val="1200"/>
              </a:lnSpc>
            </a:pP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Verses/</a:t>
            </a:r>
            <a:b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Choruses</a:t>
            </a:r>
            <a:endParaRPr lang="ko-KR" altLang="en-US"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44" name="직사각형 43">
            <a:extLst>
              <a:ext uri="{FF2B5EF4-FFF2-40B4-BE49-F238E27FC236}">
                <a16:creationId xmlns:a16="http://schemas.microsoft.com/office/drawing/2014/main" id="{B7142BF5-062C-4F21-8067-03C03F3B274B}"/>
              </a:ext>
            </a:extLst>
          </p:cNvPr>
          <p:cNvSpPr/>
          <p:nvPr/>
        </p:nvSpPr>
        <p:spPr>
          <a:xfrm>
            <a:off x="3200635" y="5665217"/>
            <a:ext cx="1260000"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Verse/</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Chorus Extractor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45" name="직사각형 44">
            <a:extLst>
              <a:ext uri="{FF2B5EF4-FFF2-40B4-BE49-F238E27FC236}">
                <a16:creationId xmlns:a16="http://schemas.microsoft.com/office/drawing/2014/main" id="{3E4D4C17-AAB9-4E0B-B0B5-C0A89897B810}"/>
              </a:ext>
            </a:extLst>
          </p:cNvPr>
          <p:cNvSpPr/>
          <p:nvPr/>
        </p:nvSpPr>
        <p:spPr>
          <a:xfrm>
            <a:off x="455040" y="5600862"/>
            <a:ext cx="8283608" cy="842400"/>
          </a:xfrm>
          <a:prstGeom prst="rect">
            <a:avLst/>
          </a:prstGeom>
          <a:noFill/>
          <a:ln w="12700" cap="flat" cmpd="sng" algn="ctr">
            <a:solidFill>
              <a:sysClr val="windowText" lastClr="000000">
                <a:lumMod val="95000"/>
                <a:lumOff val="5000"/>
              </a:sysClr>
            </a:solidFill>
            <a:prstDash val="dash"/>
            <a:miter lim="800000"/>
          </a:ln>
          <a:effectLst/>
        </p:spPr>
        <p:txBody>
          <a:bodyPr rtlCol="0" anchor="ctr"/>
          <a:lstStyle/>
          <a:p>
            <a:pPr algn="ctr" defTabSz="457200" latinLnBrk="0">
              <a:defRPr/>
            </a:pPr>
            <a:endParaRPr lang="ko-KR" altLang="en-US" sz="2000" kern="0">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46" name="직사각형 45">
            <a:extLst>
              <a:ext uri="{FF2B5EF4-FFF2-40B4-BE49-F238E27FC236}">
                <a16:creationId xmlns:a16="http://schemas.microsoft.com/office/drawing/2014/main" id="{E8300B7D-3BFD-449B-A4C9-9A8928E04FF5}"/>
              </a:ext>
            </a:extLst>
          </p:cNvPr>
          <p:cNvSpPr/>
          <p:nvPr/>
        </p:nvSpPr>
        <p:spPr>
          <a:xfrm>
            <a:off x="5837063" y="5665217"/>
            <a:ext cx="1258321"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Probability Distribution of Emotion Word Extractor</a:t>
            </a:r>
            <a:endParaRPr lang="ko-KR" altLang="en-US"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47" name="직선 화살표 연결선 46">
            <a:extLst>
              <a:ext uri="{FF2B5EF4-FFF2-40B4-BE49-F238E27FC236}">
                <a16:creationId xmlns:a16="http://schemas.microsoft.com/office/drawing/2014/main" id="{FFD0F1C8-AA1E-4F8A-8832-C7B2119E9DBE}"/>
              </a:ext>
            </a:extLst>
          </p:cNvPr>
          <p:cNvCxnSpPr>
            <a:cxnSpLocks/>
            <a:stCxn id="44" idx="3"/>
            <a:endCxn id="43" idx="1"/>
          </p:cNvCxnSpPr>
          <p:nvPr/>
        </p:nvCxnSpPr>
        <p:spPr>
          <a:xfrm>
            <a:off x="4460635" y="6025217"/>
            <a:ext cx="220214" cy="0"/>
          </a:xfrm>
          <a:prstGeom prst="straightConnector1">
            <a:avLst/>
          </a:prstGeom>
          <a:noFill/>
          <a:ln w="12700" cap="flat" cmpd="sng" algn="ctr">
            <a:solidFill>
              <a:srgbClr val="FFC000">
                <a:lumMod val="75000"/>
              </a:srgbClr>
            </a:solidFill>
            <a:prstDash val="solid"/>
            <a:miter lim="800000"/>
            <a:tailEnd type="triangle"/>
          </a:ln>
          <a:effectLst/>
        </p:spPr>
      </p:cxnSp>
      <p:sp>
        <p:nvSpPr>
          <p:cNvPr id="48" name="사각형: 둥근 모서리 47">
            <a:extLst>
              <a:ext uri="{FF2B5EF4-FFF2-40B4-BE49-F238E27FC236}">
                <a16:creationId xmlns:a16="http://schemas.microsoft.com/office/drawing/2014/main" id="{2E6DDD42-C581-4CB7-AB30-88AD6116D6C9}"/>
              </a:ext>
            </a:extLst>
          </p:cNvPr>
          <p:cNvSpPr/>
          <p:nvPr/>
        </p:nvSpPr>
        <p:spPr>
          <a:xfrm>
            <a:off x="7315600" y="5629217"/>
            <a:ext cx="1307095" cy="792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a:lnSpc>
                <a:spcPts val="1200"/>
              </a:lnSpc>
            </a:pP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Probability Distributions</a:t>
            </a:r>
            <a:b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of Emotion Words</a:t>
            </a:r>
            <a:endParaRPr lang="ko-KR" altLang="en-US" sz="150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49" name="직선 화살표 연결선 48">
            <a:extLst>
              <a:ext uri="{FF2B5EF4-FFF2-40B4-BE49-F238E27FC236}">
                <a16:creationId xmlns:a16="http://schemas.microsoft.com/office/drawing/2014/main" id="{67FC97DF-3E3C-4D87-A693-6D2D0F342745}"/>
              </a:ext>
            </a:extLst>
          </p:cNvPr>
          <p:cNvCxnSpPr>
            <a:cxnSpLocks/>
            <a:stCxn id="43" idx="3"/>
            <a:endCxn id="46" idx="1"/>
          </p:cNvCxnSpPr>
          <p:nvPr/>
        </p:nvCxnSpPr>
        <p:spPr>
          <a:xfrm>
            <a:off x="5616849" y="6025217"/>
            <a:ext cx="220214" cy="0"/>
          </a:xfrm>
          <a:prstGeom prst="straightConnector1">
            <a:avLst/>
          </a:prstGeom>
          <a:noFill/>
          <a:ln w="12700" cap="flat" cmpd="sng" algn="ctr">
            <a:solidFill>
              <a:srgbClr val="70AD47">
                <a:lumMod val="75000"/>
              </a:srgbClr>
            </a:solidFill>
            <a:prstDash val="solid"/>
            <a:miter lim="800000"/>
            <a:tailEnd type="triangle"/>
          </a:ln>
          <a:effectLst/>
        </p:spPr>
      </p:cxnSp>
      <p:cxnSp>
        <p:nvCxnSpPr>
          <p:cNvPr id="50" name="직선 화살표 연결선 49">
            <a:extLst>
              <a:ext uri="{FF2B5EF4-FFF2-40B4-BE49-F238E27FC236}">
                <a16:creationId xmlns:a16="http://schemas.microsoft.com/office/drawing/2014/main" id="{84ABFC10-5C2B-4AC4-88C4-522EFE44C8F3}"/>
              </a:ext>
            </a:extLst>
          </p:cNvPr>
          <p:cNvCxnSpPr>
            <a:cxnSpLocks/>
            <a:stCxn id="46" idx="3"/>
            <a:endCxn id="48" idx="1"/>
          </p:cNvCxnSpPr>
          <p:nvPr/>
        </p:nvCxnSpPr>
        <p:spPr>
          <a:xfrm>
            <a:off x="7095384" y="6025217"/>
            <a:ext cx="220216" cy="0"/>
          </a:xfrm>
          <a:prstGeom prst="straightConnector1">
            <a:avLst/>
          </a:prstGeom>
          <a:noFill/>
          <a:ln w="12700" cap="flat" cmpd="sng" algn="ctr">
            <a:solidFill>
              <a:srgbClr val="FFC000">
                <a:lumMod val="75000"/>
              </a:srgbClr>
            </a:solidFill>
            <a:prstDash val="solid"/>
            <a:miter lim="800000"/>
            <a:tailEnd type="triangle"/>
          </a:ln>
          <a:effectLst/>
        </p:spPr>
      </p:cxnSp>
      <p:sp>
        <p:nvSpPr>
          <p:cNvPr id="51" name="직사각형 50">
            <a:extLst>
              <a:ext uri="{FF2B5EF4-FFF2-40B4-BE49-F238E27FC236}">
                <a16:creationId xmlns:a16="http://schemas.microsoft.com/office/drawing/2014/main" id="{50FE9D96-45E8-4E60-A41A-192A5295D2DB}"/>
              </a:ext>
            </a:extLst>
          </p:cNvPr>
          <p:cNvSpPr/>
          <p:nvPr/>
        </p:nvSpPr>
        <p:spPr>
          <a:xfrm>
            <a:off x="307799" y="5195962"/>
            <a:ext cx="8528402" cy="1392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400" b="1">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2" name="TextBox 51">
            <a:extLst>
              <a:ext uri="{FF2B5EF4-FFF2-40B4-BE49-F238E27FC236}">
                <a16:creationId xmlns:a16="http://schemas.microsoft.com/office/drawing/2014/main" id="{D6A5CF8C-3C2D-4295-BDDB-F18BFB1BB146}"/>
              </a:ext>
            </a:extLst>
          </p:cNvPr>
          <p:cNvSpPr txBox="1"/>
          <p:nvPr/>
        </p:nvSpPr>
        <p:spPr>
          <a:xfrm>
            <a:off x="6027735" y="4719554"/>
            <a:ext cx="2867073" cy="492571"/>
          </a:xfrm>
          <a:prstGeom prst="rect">
            <a:avLst/>
          </a:prstGeom>
          <a:noFill/>
        </p:spPr>
        <p:txBody>
          <a:bodyPr wrap="square" rtlCol="0">
            <a:spAutoFit/>
          </a:bodyPr>
          <a:lstStyle>
            <a:defPPr>
              <a:defRPr lang="en-US"/>
            </a:defPPr>
            <a:lvl1pPr algn="ctr">
              <a:defRPr sz="1400" b="1"/>
            </a:lvl1pPr>
          </a:lstStyle>
          <a:p>
            <a:pPr algn="r" defTabSz="457200" latinLnBrk="0">
              <a:lnSpc>
                <a:spcPct val="70000"/>
              </a:lnSpc>
            </a:pPr>
            <a:endParaRPr lang="en-US" altLang="ko-KR" sz="18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a:p>
            <a:pPr algn="r" defTabSz="457200" latinLnBrk="0">
              <a:lnSpc>
                <a:spcPct val="70000"/>
              </a:lnSpc>
            </a:pPr>
            <a:r>
              <a:rPr lang="en-US" altLang="ko-KR" sz="1800" dirty="0">
                <a:solidFill>
                  <a:prstClr val="black"/>
                </a:solidFill>
                <a:latin typeface="Calibri" panose="020F0502020204030204" pitchFamily="34" charset="0"/>
                <a:ea typeface="맑은 고딕" panose="020B0503020000020004" pitchFamily="50" charset="-127"/>
                <a:cs typeface="Calibri" panose="020F0502020204030204" pitchFamily="34" charset="0"/>
              </a:rPr>
              <a:t>The Proposed Method</a:t>
            </a:r>
            <a:endParaRPr lang="ko-KR" altLang="en-US" sz="18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3" name="사각형: 둥근 모서리 52">
            <a:extLst>
              <a:ext uri="{FF2B5EF4-FFF2-40B4-BE49-F238E27FC236}">
                <a16:creationId xmlns:a16="http://schemas.microsoft.com/office/drawing/2014/main" id="{C087AEC7-464C-47F4-98F2-630D08D6C3C1}"/>
              </a:ext>
            </a:extLst>
          </p:cNvPr>
          <p:cNvSpPr/>
          <p:nvPr/>
        </p:nvSpPr>
        <p:spPr>
          <a:xfrm>
            <a:off x="249191" y="4196241"/>
            <a:ext cx="964204" cy="936000"/>
          </a:xfrm>
          <a:prstGeom prst="roundRect">
            <a:avLst/>
          </a:prstGeom>
          <a:solidFill>
            <a:schemeClr val="accent6">
              <a:lumMod val="20000"/>
              <a:lumOff val="80000"/>
            </a:scheme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User ’s Selected Lyrics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4" name="원통형 53">
            <a:extLst>
              <a:ext uri="{FF2B5EF4-FFF2-40B4-BE49-F238E27FC236}">
                <a16:creationId xmlns:a16="http://schemas.microsoft.com/office/drawing/2014/main" id="{58BA8F0B-4B5B-4FD3-977B-06E092FD527F}"/>
              </a:ext>
            </a:extLst>
          </p:cNvPr>
          <p:cNvSpPr/>
          <p:nvPr/>
        </p:nvSpPr>
        <p:spPr>
          <a:xfrm>
            <a:off x="5003887" y="4419374"/>
            <a:ext cx="972000" cy="684426"/>
          </a:xfrm>
          <a:prstGeom prst="can">
            <a:avLst>
              <a:gd name="adj" fmla="val 12010"/>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r>
              <a:rPr lang="en-US" altLang="ko-KR" sz="1500" kern="0" dirty="0" err="1">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Emolex</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(Emotion Dictionary)</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55" name="연결선: 꺾임 54">
            <a:extLst>
              <a:ext uri="{FF2B5EF4-FFF2-40B4-BE49-F238E27FC236}">
                <a16:creationId xmlns:a16="http://schemas.microsoft.com/office/drawing/2014/main" id="{80D7C5BF-3D65-486A-A955-9D15FF473C19}"/>
              </a:ext>
            </a:extLst>
          </p:cNvPr>
          <p:cNvCxnSpPr>
            <a:cxnSpLocks/>
            <a:stCxn id="54" idx="4"/>
            <a:endCxn id="46" idx="0"/>
          </p:cNvCxnSpPr>
          <p:nvPr/>
        </p:nvCxnSpPr>
        <p:spPr>
          <a:xfrm>
            <a:off x="5975887" y="4761587"/>
            <a:ext cx="490337" cy="903630"/>
          </a:xfrm>
          <a:prstGeom prst="bentConnector2">
            <a:avLst/>
          </a:prstGeom>
          <a:noFill/>
          <a:ln w="12700" cap="flat" cmpd="sng" algn="ctr">
            <a:solidFill>
              <a:srgbClr val="70AD47">
                <a:lumMod val="75000"/>
              </a:srgbClr>
            </a:solidFill>
            <a:prstDash val="solid"/>
            <a:miter lim="800000"/>
            <a:tailEnd type="triangle"/>
          </a:ln>
          <a:effectLst/>
        </p:spPr>
      </p:cxnSp>
      <p:sp>
        <p:nvSpPr>
          <p:cNvPr id="56" name="TextBox 55">
            <a:extLst>
              <a:ext uri="{FF2B5EF4-FFF2-40B4-BE49-F238E27FC236}">
                <a16:creationId xmlns:a16="http://schemas.microsoft.com/office/drawing/2014/main" id="{7D6E4D5A-F3DE-423A-9BEF-975D13E9E5F7}"/>
              </a:ext>
            </a:extLst>
          </p:cNvPr>
          <p:cNvSpPr txBox="1"/>
          <p:nvPr/>
        </p:nvSpPr>
        <p:spPr>
          <a:xfrm>
            <a:off x="-27858" y="5225868"/>
            <a:ext cx="2867073" cy="355738"/>
          </a:xfrm>
          <a:prstGeom prst="rect">
            <a:avLst/>
          </a:prstGeom>
          <a:noFill/>
        </p:spPr>
        <p:txBody>
          <a:bodyPr wrap="square" tIns="0" bIns="0" rtlCol="0">
            <a:spAutoFit/>
          </a:bodyPr>
          <a:lstStyle>
            <a:defPPr>
              <a:defRPr lang="en-US"/>
            </a:defPPr>
            <a:lvl1pPr algn="ctr">
              <a:defRPr sz="1400" b="1"/>
            </a:lvl1pPr>
          </a:lstStyle>
          <a:p>
            <a:pPr algn="r" defTabSz="457200" latinLnBrk="0">
              <a:lnSpc>
                <a:spcPct val="70000"/>
              </a:lnSpc>
            </a:pPr>
            <a:endParaRPr lang="en-US" altLang="ko-KR"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a:p>
            <a:pPr algn="r" defTabSz="457200" latinLnBrk="0">
              <a:lnSpc>
                <a:spcPct val="70000"/>
              </a:lnSpc>
            </a:pPr>
            <a:r>
              <a:rPr lang="en-US" altLang="ko-KR"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rPr>
              <a:t>Step 1: Lyrics Preprocessing</a:t>
            </a:r>
            <a:endParaRPr lang="ko-KR" altLang="en-US"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7" name="직사각형 56">
            <a:extLst>
              <a:ext uri="{FF2B5EF4-FFF2-40B4-BE49-F238E27FC236}">
                <a16:creationId xmlns:a16="http://schemas.microsoft.com/office/drawing/2014/main" id="{8E137D74-3D9D-46AD-82E0-50186F105A0E}"/>
              </a:ext>
            </a:extLst>
          </p:cNvPr>
          <p:cNvSpPr/>
          <p:nvPr/>
        </p:nvSpPr>
        <p:spPr>
          <a:xfrm>
            <a:off x="5737101" y="5614259"/>
            <a:ext cx="1447737" cy="791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8" name="직사각형 57">
            <a:extLst>
              <a:ext uri="{FF2B5EF4-FFF2-40B4-BE49-F238E27FC236}">
                <a16:creationId xmlns:a16="http://schemas.microsoft.com/office/drawing/2014/main" id="{57DD5F08-79AA-4D07-8B75-5679B492D975}"/>
              </a:ext>
            </a:extLst>
          </p:cNvPr>
          <p:cNvSpPr/>
          <p:nvPr/>
        </p:nvSpPr>
        <p:spPr>
          <a:xfrm>
            <a:off x="564207" y="5665217"/>
            <a:ext cx="1260000" cy="72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Sentence</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Divider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9" name="사각형: 둥근 모서리 58">
            <a:extLst>
              <a:ext uri="{FF2B5EF4-FFF2-40B4-BE49-F238E27FC236}">
                <a16:creationId xmlns:a16="http://schemas.microsoft.com/office/drawing/2014/main" id="{DB07C1F8-213A-4A70-A379-4EF3BC4F023D}"/>
              </a:ext>
            </a:extLst>
          </p:cNvPr>
          <p:cNvSpPr/>
          <p:nvPr/>
        </p:nvSpPr>
        <p:spPr>
          <a:xfrm>
            <a:off x="2044421" y="5665217"/>
            <a:ext cx="936000" cy="72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Sentences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60" name="직선 화살표 연결선 59">
            <a:extLst>
              <a:ext uri="{FF2B5EF4-FFF2-40B4-BE49-F238E27FC236}">
                <a16:creationId xmlns:a16="http://schemas.microsoft.com/office/drawing/2014/main" id="{87C0B3F5-9872-4253-8285-6556B49D871E}"/>
              </a:ext>
            </a:extLst>
          </p:cNvPr>
          <p:cNvCxnSpPr>
            <a:cxnSpLocks/>
            <a:stCxn id="58" idx="3"/>
            <a:endCxn id="59" idx="1"/>
          </p:cNvCxnSpPr>
          <p:nvPr/>
        </p:nvCxnSpPr>
        <p:spPr>
          <a:xfrm>
            <a:off x="1824207" y="6025217"/>
            <a:ext cx="220214" cy="0"/>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61" name="직선 화살표 연결선 60">
            <a:extLst>
              <a:ext uri="{FF2B5EF4-FFF2-40B4-BE49-F238E27FC236}">
                <a16:creationId xmlns:a16="http://schemas.microsoft.com/office/drawing/2014/main" id="{5A6E9375-AC11-4FFE-936F-58C9B01EAEE2}"/>
              </a:ext>
            </a:extLst>
          </p:cNvPr>
          <p:cNvCxnSpPr>
            <a:cxnSpLocks/>
            <a:stCxn id="59" idx="3"/>
            <a:endCxn id="44" idx="1"/>
          </p:cNvCxnSpPr>
          <p:nvPr/>
        </p:nvCxnSpPr>
        <p:spPr>
          <a:xfrm>
            <a:off x="2980421" y="6025217"/>
            <a:ext cx="220214" cy="0"/>
          </a:xfrm>
          <a:prstGeom prst="straightConnector1">
            <a:avLst/>
          </a:prstGeom>
          <a:noFill/>
          <a:ln w="12700" cap="flat" cmpd="sng" algn="ctr">
            <a:solidFill>
              <a:srgbClr val="70AD47">
                <a:lumMod val="75000"/>
              </a:srgbClr>
            </a:solidFill>
            <a:prstDash val="solid"/>
            <a:miter lim="800000"/>
            <a:tailEnd type="triangle"/>
          </a:ln>
          <a:effectLst/>
        </p:spPr>
      </p:cxnSp>
      <p:cxnSp>
        <p:nvCxnSpPr>
          <p:cNvPr id="62" name="연결선: 꺾임 61">
            <a:extLst>
              <a:ext uri="{FF2B5EF4-FFF2-40B4-BE49-F238E27FC236}">
                <a16:creationId xmlns:a16="http://schemas.microsoft.com/office/drawing/2014/main" id="{5C0F3DF2-3705-469F-8D93-EECD8771481B}"/>
              </a:ext>
            </a:extLst>
          </p:cNvPr>
          <p:cNvCxnSpPr>
            <a:cxnSpLocks/>
            <a:stCxn id="53" idx="1"/>
            <a:endCxn id="58" idx="1"/>
          </p:cNvCxnSpPr>
          <p:nvPr/>
        </p:nvCxnSpPr>
        <p:spPr>
          <a:xfrm rot="10800000" flipH="1" flipV="1">
            <a:off x="249191" y="4664241"/>
            <a:ext cx="315016" cy="1360976"/>
          </a:xfrm>
          <a:prstGeom prst="bentConnector3">
            <a:avLst>
              <a:gd name="adj1" fmla="val -36284"/>
            </a:avLst>
          </a:prstGeom>
          <a:noFill/>
          <a:ln w="12700" cap="flat" cmpd="sng" algn="ctr">
            <a:solidFill>
              <a:srgbClr val="70AD47">
                <a:lumMod val="75000"/>
              </a:srgbClr>
            </a:solidFill>
            <a:prstDash val="solid"/>
            <a:miter lim="800000"/>
            <a:tailEnd type="triangle"/>
          </a:ln>
          <a:effectLst/>
        </p:spPr>
      </p:cxnSp>
    </p:spTree>
    <p:extLst>
      <p:ext uri="{BB962C8B-B14F-4D97-AF65-F5344CB8AC3E}">
        <p14:creationId xmlns:p14="http://schemas.microsoft.com/office/powerpoint/2010/main" val="1916722637"/>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Box 126">
            <a:extLst>
              <a:ext uri="{FF2B5EF4-FFF2-40B4-BE49-F238E27FC236}">
                <a16:creationId xmlns:a16="http://schemas.microsoft.com/office/drawing/2014/main" id="{8F458B9A-A71A-416B-9A36-BC40B41BFCE4}"/>
              </a:ext>
            </a:extLst>
          </p:cNvPr>
          <p:cNvSpPr txBox="1"/>
          <p:nvPr/>
        </p:nvSpPr>
        <p:spPr>
          <a:xfrm>
            <a:off x="1977439" y="2487623"/>
            <a:ext cx="1861507" cy="1124390"/>
          </a:xfrm>
          <a:prstGeom prst="flowChartAlternateProcess">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defTabSz="457200" latinLnBrk="0">
              <a:lnSpc>
                <a:spcPts val="1200"/>
              </a:lnSpc>
              <a:defRPr sz="1500" kern="0">
                <a:solidFill>
                  <a:sysClr val="windowText" lastClr="000000"/>
                </a:solidFill>
                <a:latin typeface="Calibri" panose="020F0502020204030204" pitchFamily="34" charset="0"/>
                <a:cs typeface="Calibri" panose="020F0502020204030204" pitchFamily="34" charset="0"/>
              </a:defRPr>
            </a:lvl1pPr>
          </a:lstStyle>
          <a:p>
            <a:pPr>
              <a:lnSpc>
                <a:spcPts val="1400"/>
              </a:lnSpc>
            </a:pPr>
            <a:endParaRPr lang="ko-KR" altLang="en-US" dirty="0"/>
          </a:p>
        </p:txBody>
      </p:sp>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3. Image style transformation method (5/8)</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a:xfrm>
            <a:off x="457200" y="765180"/>
            <a:ext cx="8229600" cy="623669"/>
          </a:xfrm>
        </p:spPr>
        <p:txBody>
          <a:bodyPr/>
          <a:lstStyle/>
          <a:p>
            <a:pPr marL="0" indent="0">
              <a:spcBef>
                <a:spcPts val="0"/>
              </a:spcBef>
              <a:buNone/>
            </a:pPr>
            <a:r>
              <a:rPr kumimoji="1" lang="en-US" altLang="ko-Kore-KR" b="1" dirty="0"/>
              <a:t>3.3. Step 2</a:t>
            </a:r>
            <a:r>
              <a:rPr lang="en-US" altLang="ko-KR" b="1" dirty="0"/>
              <a:t>: Emotion image processing</a:t>
            </a:r>
            <a:endParaRPr kumimoji="1" lang="en-US" altLang="ko-Kore-KR" dirty="0"/>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7" name="사각형: 둥근 모서리 6">
            <a:extLst>
              <a:ext uri="{FF2B5EF4-FFF2-40B4-BE49-F238E27FC236}">
                <a16:creationId xmlns:a16="http://schemas.microsoft.com/office/drawing/2014/main" id="{D03D831F-BC3A-4357-8C51-FACC34B0DF1C}"/>
              </a:ext>
            </a:extLst>
          </p:cNvPr>
          <p:cNvSpPr/>
          <p:nvPr/>
        </p:nvSpPr>
        <p:spPr>
          <a:xfrm>
            <a:off x="6874267" y="5440358"/>
            <a:ext cx="1440000" cy="904030"/>
          </a:xfrm>
          <a:prstGeom prst="roundRect">
            <a:avLst/>
          </a:prstGeom>
          <a:solidFill>
            <a:srgbClr val="70AD47">
              <a:lumMod val="40000"/>
              <a:lumOff val="60000"/>
            </a:srgbClr>
          </a:solidFill>
          <a:ln w="12700" cap="flat" cmpd="sng" algn="ctr">
            <a:solidFill>
              <a:schemeClr val="tx1"/>
            </a:solid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8" name="사각형: 둥근 모서리 7">
            <a:extLst>
              <a:ext uri="{FF2B5EF4-FFF2-40B4-BE49-F238E27FC236}">
                <a16:creationId xmlns:a16="http://schemas.microsoft.com/office/drawing/2014/main" id="{CBA6E3E2-7974-4CE9-8B42-4C75C91C9395}"/>
              </a:ext>
            </a:extLst>
          </p:cNvPr>
          <p:cNvSpPr/>
          <p:nvPr/>
        </p:nvSpPr>
        <p:spPr>
          <a:xfrm>
            <a:off x="6793158" y="5344461"/>
            <a:ext cx="1440000" cy="904030"/>
          </a:xfrm>
          <a:prstGeom prst="roundRect">
            <a:avLst/>
          </a:prstGeom>
          <a:solidFill>
            <a:srgbClr val="70AD47">
              <a:lumMod val="40000"/>
              <a:lumOff val="60000"/>
            </a:srgbClr>
          </a:solidFill>
          <a:ln w="12700" cap="flat" cmpd="sng" algn="ctr">
            <a:solidFill>
              <a:schemeClr val="tx1"/>
            </a:solid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xmlns:a14="http://schemas.microsoft.com/office/drawing/2010/main">
        <mc:Choice Requires="a14">
          <p:sp>
            <p:nvSpPr>
              <p:cNvPr id="9" name="원통형 8">
                <a:extLst>
                  <a:ext uri="{FF2B5EF4-FFF2-40B4-BE49-F238E27FC236}">
                    <a16:creationId xmlns:a16="http://schemas.microsoft.com/office/drawing/2014/main" id="{E61112F4-4ED1-4B92-AB40-C2AA01280E4F}"/>
                  </a:ext>
                </a:extLst>
              </p:cNvPr>
              <p:cNvSpPr/>
              <p:nvPr/>
            </p:nvSpPr>
            <p:spPr>
              <a:xfrm>
                <a:off x="455040" y="1277533"/>
                <a:ext cx="1472229" cy="539776"/>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4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Emotion Images with Tags </a:t>
                </a:r>
                <a14:m>
                  <m:oMath xmlns:m="http://schemas.openxmlformats.org/officeDocument/2006/math">
                    <m:sSub>
                      <m:sSubPr>
                        <m:ctrlPr>
                          <a:rPr lang="en-US" altLang="ko-KR" sz="1500" i="1" kern="0" smtClean="0">
                            <a:solidFill>
                              <a:sysClr val="windowText" lastClr="000000"/>
                            </a:solidFill>
                            <a:latin typeface="Cambria Math" panose="02040503050406030204" pitchFamily="18" charset="0"/>
                            <a:ea typeface="맑은 고딕" panose="020B0503020000020004" pitchFamily="50" charset="-127"/>
                          </a:rPr>
                        </m:ctrlPr>
                      </m:sSubPr>
                      <m:e>
                        <m:r>
                          <a:rPr lang="en-US" altLang="ko-KR" sz="1500" b="0" i="1" kern="0" smtClean="0">
                            <a:solidFill>
                              <a:sysClr val="windowText" lastClr="000000"/>
                            </a:solidFill>
                            <a:latin typeface="Cambria Math" panose="02040503050406030204" pitchFamily="18" charset="0"/>
                            <a:ea typeface="맑은 고딕" panose="020B0503020000020004" pitchFamily="50" charset="-127"/>
                          </a:rPr>
                          <m:t>𝐼</m:t>
                        </m:r>
                      </m:e>
                      <m:sub>
                        <m:r>
                          <a:rPr lang="en-US" altLang="ko-KR" sz="1500" b="0" i="1" kern="0" smtClean="0">
                            <a:solidFill>
                              <a:sysClr val="windowText" lastClr="000000"/>
                            </a:solidFill>
                            <a:latin typeface="Cambria Math" panose="02040503050406030204" pitchFamily="18" charset="0"/>
                            <a:ea typeface="맑은 고딕" panose="020B0503020000020004" pitchFamily="50" charset="-127"/>
                          </a:rPr>
                          <m:t>𝑖</m:t>
                        </m:r>
                      </m:sub>
                    </m:sSub>
                  </m:oMath>
                </a14:m>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9" name="원통형 8">
                <a:extLst>
                  <a:ext uri="{FF2B5EF4-FFF2-40B4-BE49-F238E27FC236}">
                    <a16:creationId xmlns:a16="http://schemas.microsoft.com/office/drawing/2014/main" id="{E61112F4-4ED1-4B92-AB40-C2AA01280E4F}"/>
                  </a:ext>
                </a:extLst>
              </p:cNvPr>
              <p:cNvSpPr>
                <a:spLocks noRot="1" noChangeAspect="1" noMove="1" noResize="1" noEditPoints="1" noAdjustHandles="1" noChangeArrowheads="1" noChangeShapeType="1" noTextEdit="1"/>
              </p:cNvSpPr>
              <p:nvPr/>
            </p:nvSpPr>
            <p:spPr>
              <a:xfrm>
                <a:off x="455040" y="1277533"/>
                <a:ext cx="1472229" cy="539776"/>
              </a:xfrm>
              <a:prstGeom prst="can">
                <a:avLst>
                  <a:gd name="adj" fmla="val 18897"/>
                </a:avLst>
              </a:prstGeom>
              <a:blipFill>
                <a:blip r:embed="rId2"/>
                <a:stretch>
                  <a:fillRect r="-2469" b="-7778"/>
                </a:stretch>
              </a:blipFill>
              <a:ln w="12700" cap="flat" cmpd="sng" algn="ctr">
                <a:solidFill>
                  <a:sysClr val="windowText" lastClr="000000"/>
                </a:solidFill>
                <a:prstDash val="solid"/>
                <a:miter lim="800000"/>
              </a:ln>
              <a:effectLst/>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F210C6E5-1461-4458-B7CA-F8E0412E608D}"/>
              </a:ext>
            </a:extLst>
          </p:cNvPr>
          <p:cNvSpPr/>
          <p:nvPr/>
        </p:nvSpPr>
        <p:spPr>
          <a:xfrm>
            <a:off x="744719" y="1947752"/>
            <a:ext cx="7914976" cy="4490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1"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11" name="직사각형 10">
            <a:extLst>
              <a:ext uri="{FF2B5EF4-FFF2-40B4-BE49-F238E27FC236}">
                <a16:creationId xmlns:a16="http://schemas.microsoft.com/office/drawing/2014/main" id="{FA014ABB-58B8-46AD-9557-C55E28973368}"/>
              </a:ext>
            </a:extLst>
          </p:cNvPr>
          <p:cNvSpPr/>
          <p:nvPr/>
        </p:nvSpPr>
        <p:spPr>
          <a:xfrm>
            <a:off x="857840" y="2094083"/>
            <a:ext cx="5457226" cy="2059094"/>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grpSp>
        <p:nvGrpSpPr>
          <p:cNvPr id="12" name="그룹 11">
            <a:extLst>
              <a:ext uri="{FF2B5EF4-FFF2-40B4-BE49-F238E27FC236}">
                <a16:creationId xmlns:a16="http://schemas.microsoft.com/office/drawing/2014/main" id="{BBCC03FB-7A1C-4D33-81FB-265C257E372B}"/>
              </a:ext>
            </a:extLst>
          </p:cNvPr>
          <p:cNvGrpSpPr/>
          <p:nvPr/>
        </p:nvGrpSpPr>
        <p:grpSpPr>
          <a:xfrm>
            <a:off x="2154080" y="2484761"/>
            <a:ext cx="1679843" cy="359542"/>
            <a:chOff x="7805730" y="2482305"/>
            <a:chExt cx="1679843" cy="359542"/>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81DB1B-20B1-4E26-9C7D-8178A6AD5B8A}"/>
                    </a:ext>
                  </a:extLst>
                </p:cNvPr>
                <p:cNvSpPr txBox="1"/>
                <p:nvPr/>
              </p:nvSpPr>
              <p:spPr>
                <a:xfrm>
                  <a:off x="7805730" y="2534070"/>
                  <a:ext cx="534762" cy="307777"/>
                </a:xfrm>
                <a:prstGeom prst="rect">
                  <a:avLst/>
                </a:prstGeom>
                <a:noFill/>
              </p:spPr>
              <p:txBody>
                <a:bodyPr wrap="square" lIns="0" rtlCol="0">
                  <a:spAutoFit/>
                </a:bodyPr>
                <a:lstStyle/>
                <a:p>
                  <a:pPr/>
                  <a14:m>
                    <m:oMathPara xmlns:m="http://schemas.openxmlformats.org/officeDocument/2006/math">
                      <m:oMathParaPr>
                        <m:jc m:val="left"/>
                      </m:oMathParaPr>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𝑃</m:t>
                            </m:r>
                          </m:e>
                          <m:sup>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𝐼</m:t>
                                </m:r>
                              </m:e>
                              <m:sub>
                                <m:r>
                                  <a:rPr lang="en-US" altLang="ko-KR" b="0" i="1" smtClean="0">
                                    <a:latin typeface="Cambria Math" panose="02040503050406030204" pitchFamily="18" charset="0"/>
                                  </a:rPr>
                                  <m:t>1</m:t>
                                </m:r>
                              </m:sub>
                            </m:sSub>
                          </m:sup>
                        </m:sSup>
                      </m:oMath>
                    </m:oMathPara>
                  </a14:m>
                  <a:endParaRPr lang="ko-KR" altLang="en-US" sz="1400" i="1" dirty="0">
                    <a:latin typeface="Calibri" panose="020F0502020204030204" pitchFamily="34" charset="0"/>
                    <a:cs typeface="Calibri" panose="020F0502020204030204" pitchFamily="34" charset="0"/>
                  </a:endParaRPr>
                </a:p>
              </p:txBody>
            </p:sp>
          </mc:Choice>
          <mc:Fallback xmlns="">
            <p:sp>
              <p:nvSpPr>
                <p:cNvPr id="13" name="TextBox 12">
                  <a:extLst>
                    <a:ext uri="{FF2B5EF4-FFF2-40B4-BE49-F238E27FC236}">
                      <a16:creationId xmlns:a16="http://schemas.microsoft.com/office/drawing/2014/main" id="{8181DB1B-20B1-4E26-9C7D-8178A6AD5B8A}"/>
                    </a:ext>
                  </a:extLst>
                </p:cNvPr>
                <p:cNvSpPr txBox="1">
                  <a:spLocks noRot="1" noChangeAspect="1" noMove="1" noResize="1" noEditPoints="1" noAdjustHandles="1" noChangeArrowheads="1" noChangeShapeType="1" noTextEdit="1"/>
                </p:cNvSpPr>
                <p:nvPr/>
              </p:nvSpPr>
              <p:spPr>
                <a:xfrm>
                  <a:off x="7805730" y="2534070"/>
                  <a:ext cx="534762" cy="307777"/>
                </a:xfrm>
                <a:prstGeom prst="rect">
                  <a:avLst/>
                </a:prstGeom>
                <a:blipFill>
                  <a:blip r:embed="rId3"/>
                  <a:stretch>
                    <a:fillRect l="-11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6B91440-9E41-4B9E-BDD3-6E6772443DFE}"/>
                    </a:ext>
                  </a:extLst>
                </p:cNvPr>
                <p:cNvSpPr txBox="1"/>
                <p:nvPr/>
              </p:nvSpPr>
              <p:spPr>
                <a:xfrm>
                  <a:off x="8137988" y="2482305"/>
                  <a:ext cx="1347585" cy="350160"/>
                </a:xfrm>
                <a:prstGeom prst="rect">
                  <a:avLst/>
                </a:prstGeom>
                <a:noFill/>
              </p:spPr>
              <p:txBody>
                <a:bodyPr wrap="square">
                  <a:spAutoFit/>
                </a:bodyPr>
                <a:lstStyle/>
                <a:p>
                  <a14:m>
                    <m:oMath xmlns:m="http://schemas.openxmlformats.org/officeDocument/2006/math">
                      <m:r>
                        <a:rPr lang="en-US" altLang="ko-KR" sz="1400" i="1" dirty="0">
                          <a:latin typeface="Cambria Math" panose="02040503050406030204" pitchFamily="18" charset="0"/>
                        </a:rPr>
                        <m:t>[</m:t>
                      </m:r>
                      <m:sSubSup>
                        <m:sSubSupPr>
                          <m:ctrlPr>
                            <a:rPr lang="en-US" altLang="ko-KR" sz="1400" i="1" dirty="0">
                              <a:latin typeface="Cambria Math" panose="02040503050406030204" pitchFamily="18" charset="0"/>
                            </a:rPr>
                          </m:ctrlPr>
                        </m:sSubSupPr>
                        <m:e>
                          <m:r>
                            <a:rPr lang="en-US" altLang="ko-KR" sz="1400" i="1" dirty="0">
                              <a:latin typeface="Cambria Math" panose="02040503050406030204" pitchFamily="18" charset="0"/>
                            </a:rPr>
                            <m:t>𝑏</m:t>
                          </m:r>
                        </m:e>
                        <m:sub>
                          <m:r>
                            <a:rPr lang="en-US" altLang="ko-KR" sz="1400" i="1" dirty="0">
                              <a:latin typeface="Cambria Math" panose="02040503050406030204" pitchFamily="18" charset="0"/>
                            </a:rPr>
                            <m:t>1</m:t>
                          </m:r>
                        </m:sub>
                        <m:sup>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𝐼</m:t>
                              </m:r>
                            </m:e>
                            <m:sub>
                              <m:r>
                                <a:rPr lang="en-US" altLang="ko-KR" sz="1400" i="1" dirty="0">
                                  <a:latin typeface="Cambria Math" panose="02040503050406030204" pitchFamily="18" charset="0"/>
                                </a:rPr>
                                <m:t>1</m:t>
                              </m:r>
                            </m:sub>
                          </m:sSub>
                        </m:sup>
                      </m:sSubSup>
                    </m:oMath>
                  </a14:m>
                  <a:r>
                    <a:rPr lang="en-US" altLang="ko-KR" sz="1400" i="1" dirty="0">
                      <a:latin typeface="Calibri" panose="020F0502020204030204" pitchFamily="34" charset="0"/>
                      <a:cs typeface="Calibri" panose="020F0502020204030204" pitchFamily="34" charset="0"/>
                    </a:rPr>
                    <a:t>, </a:t>
                  </a:r>
                  <a14:m>
                    <m:oMath xmlns:m="http://schemas.openxmlformats.org/officeDocument/2006/math">
                      <m:sSubSup>
                        <m:sSubSupPr>
                          <m:ctrlPr>
                            <a:rPr lang="en-US" altLang="ko-KR" sz="1400" i="1" dirty="0">
                              <a:latin typeface="Cambria Math" panose="02040503050406030204" pitchFamily="18" charset="0"/>
                            </a:rPr>
                          </m:ctrlPr>
                        </m:sSubSupPr>
                        <m:e>
                          <m:r>
                            <a:rPr lang="en-US" altLang="ko-KR" sz="1400" i="1" dirty="0">
                              <a:latin typeface="Cambria Math" panose="02040503050406030204" pitchFamily="18" charset="0"/>
                            </a:rPr>
                            <m:t>𝑏</m:t>
                          </m:r>
                        </m:e>
                        <m:sub>
                          <m:r>
                            <a:rPr lang="en-US" altLang="ko-KR" sz="1400" i="1" dirty="0">
                              <a:latin typeface="Cambria Math" panose="02040503050406030204" pitchFamily="18" charset="0"/>
                            </a:rPr>
                            <m:t>2</m:t>
                          </m:r>
                        </m:sub>
                        <m:sup>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𝐼</m:t>
                              </m:r>
                            </m:e>
                            <m:sub>
                              <m:r>
                                <a:rPr lang="en-US" altLang="ko-KR" sz="1400" i="1" dirty="0">
                                  <a:latin typeface="Cambria Math" panose="02040503050406030204" pitchFamily="18" charset="0"/>
                                </a:rPr>
                                <m:t>1</m:t>
                              </m:r>
                            </m:sub>
                          </m:sSub>
                        </m:sup>
                      </m:sSubSup>
                      <m:r>
                        <a:rPr lang="en-US" altLang="ko-KR" sz="1400" i="1" dirty="0">
                          <a:latin typeface="Cambria Math" panose="02040503050406030204" pitchFamily="18" charset="0"/>
                        </a:rPr>
                        <m:t>,..,</m:t>
                      </m:r>
                      <m:sSubSup>
                        <m:sSubSupPr>
                          <m:ctrlPr>
                            <a:rPr lang="en-US" altLang="ko-KR" sz="1400" i="1" dirty="0">
                              <a:latin typeface="Cambria Math" panose="02040503050406030204" pitchFamily="18" charset="0"/>
                            </a:rPr>
                          </m:ctrlPr>
                        </m:sSubSupPr>
                        <m:e>
                          <m:r>
                            <a:rPr lang="en-US" altLang="ko-KR" sz="1400" i="1" dirty="0">
                              <a:latin typeface="Cambria Math" panose="02040503050406030204" pitchFamily="18" charset="0"/>
                            </a:rPr>
                            <m:t>𝑏</m:t>
                          </m:r>
                        </m:e>
                        <m:sub>
                          <m:r>
                            <a:rPr lang="en-US" altLang="ko-KR" sz="1400" i="1" dirty="0">
                              <a:latin typeface="Cambria Math" panose="02040503050406030204" pitchFamily="18" charset="0"/>
                            </a:rPr>
                            <m:t>8</m:t>
                          </m:r>
                        </m:sub>
                        <m:sup>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𝐼</m:t>
                              </m:r>
                            </m:e>
                            <m:sub>
                              <m:r>
                                <a:rPr lang="en-US" altLang="ko-KR" sz="1400" i="1" dirty="0">
                                  <a:latin typeface="Cambria Math" panose="02040503050406030204" pitchFamily="18" charset="0"/>
                                </a:rPr>
                                <m:t>1</m:t>
                              </m:r>
                            </m:sub>
                          </m:sSub>
                        </m:sup>
                      </m:sSubSup>
                      <m:r>
                        <a:rPr lang="en-US" altLang="ko-KR" sz="1400" i="1" dirty="0">
                          <a:latin typeface="Cambria Math" panose="02040503050406030204" pitchFamily="18" charset="0"/>
                        </a:rPr>
                        <m:t>]</m:t>
                      </m:r>
                    </m:oMath>
                  </a14:m>
                  <a:endParaRPr lang="ko-KR" altLang="en-US" sz="1400" i="1"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66B91440-9E41-4B9E-BDD3-6E6772443DFE}"/>
                    </a:ext>
                  </a:extLst>
                </p:cNvPr>
                <p:cNvSpPr txBox="1">
                  <a:spLocks noRot="1" noChangeAspect="1" noMove="1" noResize="1" noEditPoints="1" noAdjustHandles="1" noChangeArrowheads="1" noChangeShapeType="1" noTextEdit="1"/>
                </p:cNvSpPr>
                <p:nvPr/>
              </p:nvSpPr>
              <p:spPr>
                <a:xfrm>
                  <a:off x="8137988" y="2482305"/>
                  <a:ext cx="1347585" cy="350160"/>
                </a:xfrm>
                <a:prstGeom prst="rect">
                  <a:avLst/>
                </a:prstGeom>
                <a:blipFill>
                  <a:blip r:embed="rId4"/>
                  <a:stretch>
                    <a:fillRect b="-15789"/>
                  </a:stretch>
                </a:blipFill>
              </p:spPr>
              <p:txBody>
                <a:bodyPr/>
                <a:lstStyle/>
                <a:p>
                  <a:r>
                    <a:rPr lang="ko-KR" altLang="en-US">
                      <a:noFill/>
                    </a:rPr>
                    <a:t> </a:t>
                  </a:r>
                </a:p>
              </p:txBody>
            </p:sp>
          </mc:Fallback>
        </mc:AlternateContent>
      </p:grpSp>
      <p:grpSp>
        <p:nvGrpSpPr>
          <p:cNvPr id="15" name="그룹 14">
            <a:extLst>
              <a:ext uri="{FF2B5EF4-FFF2-40B4-BE49-F238E27FC236}">
                <a16:creationId xmlns:a16="http://schemas.microsoft.com/office/drawing/2014/main" id="{436F21D1-B260-424E-B409-890532C88EA4}"/>
              </a:ext>
            </a:extLst>
          </p:cNvPr>
          <p:cNvGrpSpPr/>
          <p:nvPr/>
        </p:nvGrpSpPr>
        <p:grpSpPr>
          <a:xfrm>
            <a:off x="2129587" y="2783124"/>
            <a:ext cx="1704337" cy="369589"/>
            <a:chOff x="7781237" y="2856869"/>
            <a:chExt cx="1704337" cy="36958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3033AFD-9972-44BE-8D45-0A3007A3BE3F}"/>
                    </a:ext>
                  </a:extLst>
                </p:cNvPr>
                <p:cNvSpPr txBox="1"/>
                <p:nvPr/>
              </p:nvSpPr>
              <p:spPr>
                <a:xfrm>
                  <a:off x="7781237" y="2918681"/>
                  <a:ext cx="365100" cy="307777"/>
                </a:xfrm>
                <a:prstGeom prst="rect">
                  <a:avLst/>
                </a:prstGeom>
                <a:noFill/>
              </p:spPr>
              <p:txBody>
                <a:bodyPr wrap="none" l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𝑃</m:t>
                            </m:r>
                          </m:e>
                          <m:sup>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𝐼</m:t>
                                </m:r>
                              </m:e>
                              <m:sub>
                                <m:r>
                                  <a:rPr lang="en-US" altLang="ko-KR" b="0" i="1" smtClean="0">
                                    <a:latin typeface="Cambria Math" panose="02040503050406030204" pitchFamily="18" charset="0"/>
                                  </a:rPr>
                                  <m:t>2</m:t>
                                </m:r>
                              </m:sub>
                            </m:sSub>
                          </m:sup>
                        </m:sSup>
                      </m:oMath>
                    </m:oMathPara>
                  </a14:m>
                  <a:endParaRPr lang="ko-KR" altLang="en-US" sz="1400" i="1" dirty="0">
                    <a:latin typeface="Calibri" panose="020F0502020204030204" pitchFamily="34" charset="0"/>
                    <a:cs typeface="Calibri" panose="020F0502020204030204" pitchFamily="34" charset="0"/>
                  </a:endParaRPr>
                </a:p>
              </p:txBody>
            </p:sp>
          </mc:Choice>
          <mc:Fallback xmlns="">
            <p:sp>
              <p:nvSpPr>
                <p:cNvPr id="16" name="TextBox 15">
                  <a:extLst>
                    <a:ext uri="{FF2B5EF4-FFF2-40B4-BE49-F238E27FC236}">
                      <a16:creationId xmlns:a16="http://schemas.microsoft.com/office/drawing/2014/main" id="{E3033AFD-9972-44BE-8D45-0A3007A3BE3F}"/>
                    </a:ext>
                  </a:extLst>
                </p:cNvPr>
                <p:cNvSpPr txBox="1">
                  <a:spLocks noRot="1" noChangeAspect="1" noMove="1" noResize="1" noEditPoints="1" noAdjustHandles="1" noChangeArrowheads="1" noChangeShapeType="1" noTextEdit="1"/>
                </p:cNvSpPr>
                <p:nvPr/>
              </p:nvSpPr>
              <p:spPr>
                <a:xfrm>
                  <a:off x="7781237" y="2918681"/>
                  <a:ext cx="365100" cy="307777"/>
                </a:xfrm>
                <a:prstGeom prst="rect">
                  <a:avLst/>
                </a:prstGeom>
                <a:blipFill>
                  <a:blip r:embed="rId5"/>
                  <a:stretch>
                    <a:fillRect l="-1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4BCB5C-C46F-4FF6-B1C4-C257A63A922D}"/>
                    </a:ext>
                  </a:extLst>
                </p:cNvPr>
                <p:cNvSpPr txBox="1"/>
                <p:nvPr/>
              </p:nvSpPr>
              <p:spPr>
                <a:xfrm>
                  <a:off x="8137988" y="2856869"/>
                  <a:ext cx="1347586" cy="350160"/>
                </a:xfrm>
                <a:prstGeom prst="rect">
                  <a:avLst/>
                </a:prstGeom>
                <a:noFill/>
              </p:spPr>
              <p:txBody>
                <a:bodyPr wrap="square">
                  <a:spAutoFit/>
                </a:bodyPr>
                <a:lstStyle/>
                <a:p>
                  <a14:m>
                    <m:oMath xmlns:m="http://schemas.openxmlformats.org/officeDocument/2006/math">
                      <m:r>
                        <a:rPr lang="en-US" altLang="ko-KR" sz="1400" i="1" dirty="0">
                          <a:latin typeface="Cambria Math" panose="02040503050406030204" pitchFamily="18" charset="0"/>
                        </a:rPr>
                        <m:t>[</m:t>
                      </m:r>
                      <m:sSubSup>
                        <m:sSubSupPr>
                          <m:ctrlPr>
                            <a:rPr lang="en-US" altLang="ko-KR" sz="1400" i="1" dirty="0">
                              <a:latin typeface="Cambria Math" panose="02040503050406030204" pitchFamily="18" charset="0"/>
                            </a:rPr>
                          </m:ctrlPr>
                        </m:sSubSupPr>
                        <m:e>
                          <m:r>
                            <a:rPr lang="en-US" altLang="ko-KR" sz="1400" i="1" dirty="0">
                              <a:latin typeface="Cambria Math" panose="02040503050406030204" pitchFamily="18" charset="0"/>
                            </a:rPr>
                            <m:t>𝑏</m:t>
                          </m:r>
                        </m:e>
                        <m:sub>
                          <m:r>
                            <a:rPr lang="en-US" altLang="ko-KR" sz="1400" i="1" dirty="0">
                              <a:latin typeface="Cambria Math" panose="02040503050406030204" pitchFamily="18" charset="0"/>
                            </a:rPr>
                            <m:t>1</m:t>
                          </m:r>
                        </m:sub>
                        <m:sup>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𝐼</m:t>
                              </m:r>
                            </m:e>
                            <m:sub>
                              <m:r>
                                <a:rPr lang="en-US" altLang="ko-KR" sz="1400" i="1" dirty="0">
                                  <a:latin typeface="Cambria Math" panose="02040503050406030204" pitchFamily="18" charset="0"/>
                                </a:rPr>
                                <m:t>2</m:t>
                              </m:r>
                            </m:sub>
                          </m:sSub>
                        </m:sup>
                      </m:sSubSup>
                    </m:oMath>
                  </a14:m>
                  <a:r>
                    <a:rPr lang="en-US" altLang="ko-KR" sz="1400" i="1" dirty="0">
                      <a:latin typeface="Calibri" panose="020F0502020204030204" pitchFamily="34" charset="0"/>
                      <a:cs typeface="Calibri" panose="020F0502020204030204" pitchFamily="34" charset="0"/>
                    </a:rPr>
                    <a:t>, </a:t>
                  </a:r>
                  <a14:m>
                    <m:oMath xmlns:m="http://schemas.openxmlformats.org/officeDocument/2006/math">
                      <m:sSubSup>
                        <m:sSubSupPr>
                          <m:ctrlPr>
                            <a:rPr lang="en-US" altLang="ko-KR" sz="1400" i="1" dirty="0">
                              <a:latin typeface="Cambria Math" panose="02040503050406030204" pitchFamily="18" charset="0"/>
                            </a:rPr>
                          </m:ctrlPr>
                        </m:sSubSupPr>
                        <m:e>
                          <m:r>
                            <a:rPr lang="en-US" altLang="ko-KR" sz="1400" i="1" dirty="0">
                              <a:latin typeface="Cambria Math" panose="02040503050406030204" pitchFamily="18" charset="0"/>
                            </a:rPr>
                            <m:t>𝑏</m:t>
                          </m:r>
                        </m:e>
                        <m:sub>
                          <m:r>
                            <a:rPr lang="en-US" altLang="ko-KR" sz="1400" i="1" dirty="0">
                              <a:latin typeface="Cambria Math" panose="02040503050406030204" pitchFamily="18" charset="0"/>
                            </a:rPr>
                            <m:t>2</m:t>
                          </m:r>
                        </m:sub>
                        <m:sup>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𝐼</m:t>
                              </m:r>
                            </m:e>
                            <m:sub>
                              <m:r>
                                <a:rPr lang="en-US" altLang="ko-KR" sz="1400" i="1" dirty="0">
                                  <a:latin typeface="Cambria Math" panose="02040503050406030204" pitchFamily="18" charset="0"/>
                                </a:rPr>
                                <m:t>2</m:t>
                              </m:r>
                            </m:sub>
                          </m:sSub>
                        </m:sup>
                      </m:sSubSup>
                      <m:r>
                        <a:rPr lang="en-US" altLang="ko-KR" sz="1400" i="1" dirty="0">
                          <a:latin typeface="Cambria Math" panose="02040503050406030204" pitchFamily="18" charset="0"/>
                        </a:rPr>
                        <m:t>,..,</m:t>
                      </m:r>
                      <m:sSubSup>
                        <m:sSubSupPr>
                          <m:ctrlPr>
                            <a:rPr lang="en-US" altLang="ko-KR" sz="1400" i="1" dirty="0">
                              <a:latin typeface="Cambria Math" panose="02040503050406030204" pitchFamily="18" charset="0"/>
                            </a:rPr>
                          </m:ctrlPr>
                        </m:sSubSupPr>
                        <m:e>
                          <m:r>
                            <a:rPr lang="en-US" altLang="ko-KR" sz="1400" i="1" dirty="0">
                              <a:latin typeface="Cambria Math" panose="02040503050406030204" pitchFamily="18" charset="0"/>
                            </a:rPr>
                            <m:t>𝑏</m:t>
                          </m:r>
                        </m:e>
                        <m:sub>
                          <m:r>
                            <a:rPr lang="en-US" altLang="ko-KR" sz="1400" i="1" dirty="0">
                              <a:latin typeface="Cambria Math" panose="02040503050406030204" pitchFamily="18" charset="0"/>
                            </a:rPr>
                            <m:t>8</m:t>
                          </m:r>
                        </m:sub>
                        <m:sup>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𝐼</m:t>
                              </m:r>
                            </m:e>
                            <m:sub>
                              <m:r>
                                <a:rPr lang="en-US" altLang="ko-KR" sz="1400" i="1" dirty="0">
                                  <a:latin typeface="Cambria Math" panose="02040503050406030204" pitchFamily="18" charset="0"/>
                                </a:rPr>
                                <m:t>2</m:t>
                              </m:r>
                            </m:sub>
                          </m:sSub>
                        </m:sup>
                      </m:sSubSup>
                      <m:r>
                        <a:rPr lang="en-US" altLang="ko-KR" sz="1400" i="1" dirty="0">
                          <a:latin typeface="Cambria Math" panose="02040503050406030204" pitchFamily="18" charset="0"/>
                        </a:rPr>
                        <m:t>]</m:t>
                      </m:r>
                    </m:oMath>
                  </a14:m>
                  <a:endParaRPr lang="ko-KR" altLang="en-US" sz="1400" i="1" dirty="0">
                    <a:latin typeface="Calibri" panose="020F0502020204030204" pitchFamily="34" charset="0"/>
                    <a:cs typeface="Calibri" panose="020F0502020204030204" pitchFamily="34" charset="0"/>
                  </a:endParaRPr>
                </a:p>
              </p:txBody>
            </p:sp>
          </mc:Choice>
          <mc:Fallback xmlns="">
            <p:sp>
              <p:nvSpPr>
                <p:cNvPr id="17" name="TextBox 16">
                  <a:extLst>
                    <a:ext uri="{FF2B5EF4-FFF2-40B4-BE49-F238E27FC236}">
                      <a16:creationId xmlns:a16="http://schemas.microsoft.com/office/drawing/2014/main" id="{FF4BCB5C-C46F-4FF6-B1C4-C257A63A922D}"/>
                    </a:ext>
                  </a:extLst>
                </p:cNvPr>
                <p:cNvSpPr txBox="1">
                  <a:spLocks noRot="1" noChangeAspect="1" noMove="1" noResize="1" noEditPoints="1" noAdjustHandles="1" noChangeArrowheads="1" noChangeShapeType="1" noTextEdit="1"/>
                </p:cNvSpPr>
                <p:nvPr/>
              </p:nvSpPr>
              <p:spPr>
                <a:xfrm>
                  <a:off x="8137988" y="2856869"/>
                  <a:ext cx="1347586" cy="350160"/>
                </a:xfrm>
                <a:prstGeom prst="rect">
                  <a:avLst/>
                </a:prstGeom>
                <a:blipFill>
                  <a:blip r:embed="rId6"/>
                  <a:stretch>
                    <a:fillRect b="-15789"/>
                  </a:stretch>
                </a:blipFill>
              </p:spPr>
              <p:txBody>
                <a:bodyPr/>
                <a:lstStyle/>
                <a:p>
                  <a:r>
                    <a:rPr lang="ko-KR" altLang="en-US">
                      <a:noFill/>
                    </a:rPr>
                    <a:t> </a:t>
                  </a:r>
                </a:p>
              </p:txBody>
            </p:sp>
          </mc:Fallback>
        </mc:AlternateContent>
      </p:grpSp>
      <p:grpSp>
        <p:nvGrpSpPr>
          <p:cNvPr id="18" name="그룹 17">
            <a:extLst>
              <a:ext uri="{FF2B5EF4-FFF2-40B4-BE49-F238E27FC236}">
                <a16:creationId xmlns:a16="http://schemas.microsoft.com/office/drawing/2014/main" id="{8C199B32-B03A-4FB5-A6C2-367B35F58724}"/>
              </a:ext>
            </a:extLst>
          </p:cNvPr>
          <p:cNvGrpSpPr/>
          <p:nvPr/>
        </p:nvGrpSpPr>
        <p:grpSpPr>
          <a:xfrm>
            <a:off x="2132316" y="3247830"/>
            <a:ext cx="1837846" cy="358725"/>
            <a:chOff x="7783966" y="3420227"/>
            <a:chExt cx="1837846" cy="35872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E5DBC76-68A7-4A2B-B907-71D74203D1B5}"/>
                    </a:ext>
                  </a:extLst>
                </p:cNvPr>
                <p:cNvSpPr txBox="1"/>
                <p:nvPr/>
              </p:nvSpPr>
              <p:spPr>
                <a:xfrm>
                  <a:off x="7783966" y="3471175"/>
                  <a:ext cx="348108" cy="307777"/>
                </a:xfrm>
                <a:prstGeom prst="rect">
                  <a:avLst/>
                </a:prstGeom>
                <a:noFill/>
              </p:spPr>
              <p:txBody>
                <a:bodyPr wrap="none" l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𝑃</m:t>
                            </m:r>
                          </m:e>
                          <m:sup>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𝐼</m:t>
                                </m:r>
                              </m:e>
                              <m:sub>
                                <m:r>
                                  <a:rPr lang="en-US" altLang="ko-KR" b="0" i="1" smtClean="0">
                                    <a:latin typeface="Cambria Math" panose="02040503050406030204" pitchFamily="18" charset="0"/>
                                  </a:rPr>
                                  <m:t>𝑖</m:t>
                                </m:r>
                              </m:sub>
                            </m:sSub>
                          </m:sup>
                        </m:sSup>
                      </m:oMath>
                    </m:oMathPara>
                  </a14:m>
                  <a:endParaRPr lang="ko-KR" altLang="en-US" sz="1400" i="1" dirty="0">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2E5DBC76-68A7-4A2B-B907-71D74203D1B5}"/>
                    </a:ext>
                  </a:extLst>
                </p:cNvPr>
                <p:cNvSpPr txBox="1">
                  <a:spLocks noRot="1" noChangeAspect="1" noMove="1" noResize="1" noEditPoints="1" noAdjustHandles="1" noChangeArrowheads="1" noChangeShapeType="1" noTextEdit="1"/>
                </p:cNvSpPr>
                <p:nvPr/>
              </p:nvSpPr>
              <p:spPr>
                <a:xfrm>
                  <a:off x="7783966" y="3471175"/>
                  <a:ext cx="348108" cy="307777"/>
                </a:xfrm>
                <a:prstGeom prst="rect">
                  <a:avLst/>
                </a:prstGeom>
                <a:blipFill>
                  <a:blip r:embed="rId7"/>
                  <a:stretch>
                    <a:fillRect l="-122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F6CCE12-5159-4262-AFCC-70B52B1F3F84}"/>
                    </a:ext>
                  </a:extLst>
                </p:cNvPr>
                <p:cNvSpPr txBox="1"/>
                <p:nvPr/>
              </p:nvSpPr>
              <p:spPr>
                <a:xfrm>
                  <a:off x="8118937" y="3420227"/>
                  <a:ext cx="1502875" cy="351828"/>
                </a:xfrm>
                <a:prstGeom prst="rect">
                  <a:avLst/>
                </a:prstGeom>
                <a:noFill/>
              </p:spPr>
              <p:txBody>
                <a:bodyPr wrap="square">
                  <a:spAutoFit/>
                </a:bodyPr>
                <a:lstStyle/>
                <a:p>
                  <a14:m>
                    <m:oMath xmlns:m="http://schemas.openxmlformats.org/officeDocument/2006/math">
                      <m:r>
                        <a:rPr lang="en-US" altLang="ko-KR" sz="1400" i="1" dirty="0" smtClean="0">
                          <a:latin typeface="Cambria Math" panose="02040503050406030204" pitchFamily="18" charset="0"/>
                        </a:rPr>
                        <m:t>[</m:t>
                      </m:r>
                      <m:sSubSup>
                        <m:sSubSupPr>
                          <m:ctrlPr>
                            <a:rPr lang="en-US" altLang="ko-KR" sz="1400" i="1" dirty="0">
                              <a:latin typeface="Cambria Math" panose="02040503050406030204" pitchFamily="18" charset="0"/>
                            </a:rPr>
                          </m:ctrlPr>
                        </m:sSubSupPr>
                        <m:e>
                          <m:r>
                            <a:rPr lang="en-US" altLang="ko-KR" sz="1400" i="1" dirty="0">
                              <a:latin typeface="Cambria Math" panose="02040503050406030204" pitchFamily="18" charset="0"/>
                            </a:rPr>
                            <m:t>𝑏</m:t>
                          </m:r>
                        </m:e>
                        <m:sub>
                          <m:r>
                            <a:rPr lang="en-US" altLang="ko-KR" sz="1400" i="1" dirty="0">
                              <a:latin typeface="Cambria Math" panose="02040503050406030204" pitchFamily="18" charset="0"/>
                            </a:rPr>
                            <m:t>1</m:t>
                          </m:r>
                        </m:sub>
                        <m:sup>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𝐼</m:t>
                              </m:r>
                            </m:e>
                            <m:sub>
                              <m:r>
                                <a:rPr lang="en-US" altLang="ko-KR" sz="1400" b="0" i="1" dirty="0" smtClean="0">
                                  <a:latin typeface="Cambria Math" panose="02040503050406030204" pitchFamily="18" charset="0"/>
                                </a:rPr>
                                <m:t>𝑛</m:t>
                              </m:r>
                            </m:sub>
                          </m:sSub>
                        </m:sup>
                      </m:sSubSup>
                    </m:oMath>
                  </a14:m>
                  <a:r>
                    <a:rPr lang="en-US" altLang="ko-KR" sz="1400" i="1" dirty="0">
                      <a:latin typeface="Calibri" panose="020F0502020204030204" pitchFamily="34" charset="0"/>
                      <a:cs typeface="Calibri" panose="020F0502020204030204" pitchFamily="34" charset="0"/>
                    </a:rPr>
                    <a:t>, </a:t>
                  </a:r>
                  <a14:m>
                    <m:oMath xmlns:m="http://schemas.openxmlformats.org/officeDocument/2006/math">
                      <m:sSubSup>
                        <m:sSubSupPr>
                          <m:ctrlPr>
                            <a:rPr lang="en-US" altLang="ko-KR" sz="1400" i="1" dirty="0">
                              <a:latin typeface="Cambria Math" panose="02040503050406030204" pitchFamily="18" charset="0"/>
                            </a:rPr>
                          </m:ctrlPr>
                        </m:sSubSupPr>
                        <m:e>
                          <m:r>
                            <a:rPr lang="en-US" altLang="ko-KR" sz="1400" i="1" dirty="0">
                              <a:latin typeface="Cambria Math" panose="02040503050406030204" pitchFamily="18" charset="0"/>
                            </a:rPr>
                            <m:t>𝑏</m:t>
                          </m:r>
                        </m:e>
                        <m:sub>
                          <m:r>
                            <a:rPr lang="en-US" altLang="ko-KR" sz="1400" i="1" dirty="0">
                              <a:latin typeface="Cambria Math" panose="02040503050406030204" pitchFamily="18" charset="0"/>
                            </a:rPr>
                            <m:t>2</m:t>
                          </m:r>
                        </m:sub>
                        <m:sup>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𝐼</m:t>
                              </m:r>
                            </m:e>
                            <m:sub>
                              <m:r>
                                <a:rPr lang="en-US" altLang="ko-KR" sz="1400" b="0" i="1" dirty="0" smtClean="0">
                                  <a:latin typeface="Cambria Math" panose="02040503050406030204" pitchFamily="18" charset="0"/>
                                </a:rPr>
                                <m:t>𝑛</m:t>
                              </m:r>
                            </m:sub>
                          </m:sSub>
                        </m:sup>
                      </m:sSubSup>
                      <m:r>
                        <a:rPr lang="en-US" altLang="ko-KR" sz="1400" i="1" dirty="0">
                          <a:latin typeface="Cambria Math" panose="02040503050406030204" pitchFamily="18" charset="0"/>
                        </a:rPr>
                        <m:t>,..,</m:t>
                      </m:r>
                      <m:sSubSup>
                        <m:sSubSupPr>
                          <m:ctrlPr>
                            <a:rPr lang="en-US" altLang="ko-KR" sz="1400" i="1" dirty="0">
                              <a:latin typeface="Cambria Math" panose="02040503050406030204" pitchFamily="18" charset="0"/>
                            </a:rPr>
                          </m:ctrlPr>
                        </m:sSubSupPr>
                        <m:e>
                          <m:r>
                            <a:rPr lang="en-US" altLang="ko-KR" sz="1400" i="1" dirty="0">
                              <a:latin typeface="Cambria Math" panose="02040503050406030204" pitchFamily="18" charset="0"/>
                            </a:rPr>
                            <m:t>𝑏</m:t>
                          </m:r>
                        </m:e>
                        <m:sub>
                          <m:r>
                            <a:rPr lang="en-US" altLang="ko-KR" sz="1400" i="1" dirty="0">
                              <a:latin typeface="Cambria Math" panose="02040503050406030204" pitchFamily="18" charset="0"/>
                            </a:rPr>
                            <m:t>8</m:t>
                          </m:r>
                        </m:sub>
                        <m:sup>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𝐼</m:t>
                              </m:r>
                            </m:e>
                            <m:sub>
                              <m:r>
                                <a:rPr lang="en-US" altLang="ko-KR" sz="1400" b="0" i="1" dirty="0" smtClean="0">
                                  <a:latin typeface="Cambria Math" panose="02040503050406030204" pitchFamily="18" charset="0"/>
                                </a:rPr>
                                <m:t>𝑛</m:t>
                              </m:r>
                            </m:sub>
                          </m:sSub>
                        </m:sup>
                      </m:sSubSup>
                      <m:r>
                        <a:rPr lang="en-US" altLang="ko-KR" sz="1400" i="1" dirty="0">
                          <a:latin typeface="Cambria Math" panose="02040503050406030204" pitchFamily="18" charset="0"/>
                        </a:rPr>
                        <m:t>]</m:t>
                      </m:r>
                    </m:oMath>
                  </a14:m>
                  <a:endParaRPr lang="ko-KR" altLang="en-US" sz="1400" i="1" dirty="0">
                    <a:latin typeface="Calibri" panose="020F0502020204030204" pitchFamily="34" charset="0"/>
                    <a:cs typeface="Calibri" panose="020F0502020204030204" pitchFamily="34" charset="0"/>
                  </a:endParaRPr>
                </a:p>
              </p:txBody>
            </p:sp>
          </mc:Choice>
          <mc:Fallback xmlns="">
            <p:sp>
              <p:nvSpPr>
                <p:cNvPr id="20" name="TextBox 19">
                  <a:extLst>
                    <a:ext uri="{FF2B5EF4-FFF2-40B4-BE49-F238E27FC236}">
                      <a16:creationId xmlns:a16="http://schemas.microsoft.com/office/drawing/2014/main" id="{AF6CCE12-5159-4262-AFCC-70B52B1F3F84}"/>
                    </a:ext>
                  </a:extLst>
                </p:cNvPr>
                <p:cNvSpPr txBox="1">
                  <a:spLocks noRot="1" noChangeAspect="1" noMove="1" noResize="1" noEditPoints="1" noAdjustHandles="1" noChangeArrowheads="1" noChangeShapeType="1" noTextEdit="1"/>
                </p:cNvSpPr>
                <p:nvPr/>
              </p:nvSpPr>
              <p:spPr>
                <a:xfrm>
                  <a:off x="8118937" y="3420227"/>
                  <a:ext cx="1502875" cy="351828"/>
                </a:xfrm>
                <a:prstGeom prst="rect">
                  <a:avLst/>
                </a:prstGeom>
                <a:blipFill>
                  <a:blip r:embed="rId8"/>
                  <a:stretch>
                    <a:fillRect b="-15789"/>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56A5F5-485A-4082-A6E8-DE3BDA38C77B}"/>
                  </a:ext>
                </a:extLst>
              </p:cNvPr>
              <p:cNvSpPr txBox="1"/>
              <p:nvPr/>
            </p:nvSpPr>
            <p:spPr>
              <a:xfrm>
                <a:off x="5119158" y="2475175"/>
                <a:ext cx="207044" cy="307777"/>
              </a:xfrm>
              <a:prstGeom prst="rect">
                <a:avLst/>
              </a:prstGeom>
              <a:noFill/>
            </p:spPr>
            <p:txBody>
              <a:bodyPr wrap="non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𝑉</m:t>
                          </m:r>
                        </m:e>
                        <m:sub>
                          <m:r>
                            <a:rPr lang="en-US" altLang="ko-KR" i="1">
                              <a:latin typeface="Cambria Math" panose="02040503050406030204" pitchFamily="18" charset="0"/>
                            </a:rPr>
                            <m:t>1</m:t>
                          </m:r>
                        </m:sub>
                      </m:sSub>
                    </m:oMath>
                  </m:oMathPara>
                </a14:m>
                <a:endParaRPr lang="ko-KR" altLang="en-US" i="1" dirty="0">
                  <a:latin typeface="Calibri" panose="020F0502020204030204" pitchFamily="34" charset="0"/>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9456A5F5-485A-4082-A6E8-DE3BDA38C77B}"/>
                  </a:ext>
                </a:extLst>
              </p:cNvPr>
              <p:cNvSpPr txBox="1">
                <a:spLocks noRot="1" noChangeAspect="1" noMove="1" noResize="1" noEditPoints="1" noAdjustHandles="1" noChangeArrowheads="1" noChangeShapeType="1" noTextEdit="1"/>
              </p:cNvSpPr>
              <p:nvPr/>
            </p:nvSpPr>
            <p:spPr>
              <a:xfrm>
                <a:off x="5119158" y="2475175"/>
                <a:ext cx="207044" cy="307777"/>
              </a:xfrm>
              <a:prstGeom prst="rect">
                <a:avLst/>
              </a:prstGeom>
              <a:blipFill>
                <a:blip r:embed="rId9"/>
                <a:stretch>
                  <a:fillRect l="-20588" r="-29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106276-BBF5-4654-9244-9E93418D3F74}"/>
                  </a:ext>
                </a:extLst>
              </p:cNvPr>
              <p:cNvSpPr txBox="1"/>
              <p:nvPr/>
            </p:nvSpPr>
            <p:spPr>
              <a:xfrm>
                <a:off x="5119158" y="2773538"/>
                <a:ext cx="211212" cy="307777"/>
              </a:xfrm>
              <a:prstGeom prst="rect">
                <a:avLst/>
              </a:prstGeom>
              <a:noFill/>
            </p:spPr>
            <p:txBody>
              <a:bodyPr wrap="non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𝑉</m:t>
                          </m:r>
                        </m:e>
                        <m:sub>
                          <m:r>
                            <a:rPr lang="en-US" altLang="ko-KR" i="1">
                              <a:latin typeface="Cambria Math" panose="02040503050406030204" pitchFamily="18" charset="0"/>
                            </a:rPr>
                            <m:t>2</m:t>
                          </m:r>
                        </m:sub>
                      </m:sSub>
                    </m:oMath>
                  </m:oMathPara>
                </a14:m>
                <a:endParaRPr lang="ko-KR" altLang="en-US" i="1" dirty="0">
                  <a:latin typeface="Calibri" panose="020F0502020204030204" pitchFamily="34" charset="0"/>
                  <a:cs typeface="Calibri" panose="020F0502020204030204" pitchFamily="34" charset="0"/>
                </a:endParaRPr>
              </a:p>
            </p:txBody>
          </p:sp>
        </mc:Choice>
        <mc:Fallback xmlns="">
          <p:sp>
            <p:nvSpPr>
              <p:cNvPr id="22" name="TextBox 21">
                <a:extLst>
                  <a:ext uri="{FF2B5EF4-FFF2-40B4-BE49-F238E27FC236}">
                    <a16:creationId xmlns:a16="http://schemas.microsoft.com/office/drawing/2014/main" id="{34106276-BBF5-4654-9244-9E93418D3F74}"/>
                  </a:ext>
                </a:extLst>
              </p:cNvPr>
              <p:cNvSpPr txBox="1">
                <a:spLocks noRot="1" noChangeAspect="1" noMove="1" noResize="1" noEditPoints="1" noAdjustHandles="1" noChangeArrowheads="1" noChangeShapeType="1" noTextEdit="1"/>
              </p:cNvSpPr>
              <p:nvPr/>
            </p:nvSpPr>
            <p:spPr>
              <a:xfrm>
                <a:off x="5119158" y="2773538"/>
                <a:ext cx="211212" cy="307777"/>
              </a:xfrm>
              <a:prstGeom prst="rect">
                <a:avLst/>
              </a:prstGeom>
              <a:blipFill>
                <a:blip r:embed="rId10"/>
                <a:stretch>
                  <a:fillRect l="-20588" r="-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8B43029-2C4B-46BE-8E7C-B113F5910668}"/>
                  </a:ext>
                </a:extLst>
              </p:cNvPr>
              <p:cNvSpPr txBox="1"/>
              <p:nvPr/>
            </p:nvSpPr>
            <p:spPr>
              <a:xfrm>
                <a:off x="5119158" y="3239078"/>
                <a:ext cx="204863" cy="307777"/>
              </a:xfrm>
              <a:prstGeom prst="rect">
                <a:avLst/>
              </a:prstGeom>
              <a:noFill/>
            </p:spPr>
            <p:txBody>
              <a:bodyPr wrap="none" lIns="0" r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𝑉</m:t>
                          </m:r>
                        </m:e>
                        <m:sub>
                          <m:r>
                            <a:rPr lang="en-US" altLang="ko-KR" i="1">
                              <a:latin typeface="Cambria Math" panose="02040503050406030204" pitchFamily="18" charset="0"/>
                            </a:rPr>
                            <m:t>𝑛</m:t>
                          </m:r>
                        </m:sub>
                      </m:sSub>
                    </m:oMath>
                  </m:oMathPara>
                </a14:m>
                <a:endParaRPr lang="ko-KR" altLang="en-US" i="1" dirty="0">
                  <a:latin typeface="Calibri" panose="020F0502020204030204" pitchFamily="34" charset="0"/>
                  <a:cs typeface="Calibri" panose="020F0502020204030204" pitchFamily="34" charset="0"/>
                </a:endParaRPr>
              </a:p>
            </p:txBody>
          </p:sp>
        </mc:Choice>
        <mc:Fallback xmlns="">
          <p:sp>
            <p:nvSpPr>
              <p:cNvPr id="23" name="TextBox 22">
                <a:extLst>
                  <a:ext uri="{FF2B5EF4-FFF2-40B4-BE49-F238E27FC236}">
                    <a16:creationId xmlns:a16="http://schemas.microsoft.com/office/drawing/2014/main" id="{88B43029-2C4B-46BE-8E7C-B113F5910668}"/>
                  </a:ext>
                </a:extLst>
              </p:cNvPr>
              <p:cNvSpPr txBox="1">
                <a:spLocks noRot="1" noChangeAspect="1" noMove="1" noResize="1" noEditPoints="1" noAdjustHandles="1" noChangeArrowheads="1" noChangeShapeType="1" noTextEdit="1"/>
              </p:cNvSpPr>
              <p:nvPr/>
            </p:nvSpPr>
            <p:spPr>
              <a:xfrm>
                <a:off x="5119158" y="3239078"/>
                <a:ext cx="204863" cy="307777"/>
              </a:xfrm>
              <a:prstGeom prst="rect">
                <a:avLst/>
              </a:prstGeom>
              <a:blipFill>
                <a:blip r:embed="rId11"/>
                <a:stretch>
                  <a:fillRect l="-2121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B158F66-1492-4157-BE69-0109D2B542C0}"/>
                  </a:ext>
                </a:extLst>
              </p:cNvPr>
              <p:cNvSpPr txBox="1"/>
              <p:nvPr/>
            </p:nvSpPr>
            <p:spPr>
              <a:xfrm>
                <a:off x="6491110" y="2429696"/>
                <a:ext cx="1551344" cy="1007037"/>
              </a:xfrm>
              <a:prstGeom prst="flowChartAlternateProcess">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defTabSz="457200" latinLnBrk="0">
                  <a:lnSpc>
                    <a:spcPts val="1200"/>
                  </a:lnSpc>
                  <a:defRPr sz="1500" kern="0">
                    <a:solidFill>
                      <a:sysClr val="windowText" lastClr="000000"/>
                    </a:solidFill>
                    <a:latin typeface="Calibri" panose="020F0502020204030204" pitchFamily="34" charset="0"/>
                    <a:cs typeface="Calibri" panose="020F0502020204030204" pitchFamily="34" charset="0"/>
                  </a:defRPr>
                </a:lvl1pPr>
              </a:lstStyle>
              <a:p>
                <a:pPr>
                  <a:lnSpc>
                    <a:spcPts val="1600"/>
                  </a:lnSpc>
                </a:pPr>
                <a:r>
                  <a:rPr lang="en-US" altLang="ko-KR" dirty="0"/>
                  <a:t>Probability Distributions of Emotion Words </a:t>
                </a:r>
                <a14:m>
                  <m:oMath xmlns:m="http://schemas.openxmlformats.org/officeDocument/2006/math">
                    <m:sSup>
                      <m:sSupPr>
                        <m:ctrlPr>
                          <a:rPr lang="en-US" altLang="ko-KR" i="1">
                            <a:latin typeface="Cambria Math" panose="02040503050406030204" pitchFamily="18" charset="0"/>
                          </a:rPr>
                        </m:ctrlPr>
                      </m:sSupPr>
                      <m:e>
                        <m:sSup>
                          <m:sSupPr>
                            <m:ctrlPr>
                              <a:rPr lang="en-US" altLang="ko-KR" i="1">
                                <a:latin typeface="Cambria Math" panose="02040503050406030204" pitchFamily="18" charset="0"/>
                              </a:rPr>
                            </m:ctrlPr>
                          </m:sSupPr>
                          <m:e>
                            <m:r>
                              <a:rPr lang="en-US" altLang="ko-KR">
                                <a:latin typeface="Cambria Math" panose="02040503050406030204" pitchFamily="18" charset="0"/>
                              </a:rPr>
                              <m:t>𝑈</m:t>
                            </m:r>
                          </m:e>
                          <m:sup>
                            <m:r>
                              <a:rPr lang="en-US" altLang="ko-KR">
                                <a:latin typeface="Cambria Math" panose="02040503050406030204" pitchFamily="18" charset="0"/>
                              </a:rPr>
                              <m:t>𝑉</m:t>
                            </m:r>
                          </m:sup>
                        </m:sSup>
                        <m:r>
                          <a:rPr lang="en-US" altLang="ko-KR">
                            <a:latin typeface="Cambria Math" panose="02040503050406030204" pitchFamily="18" charset="0"/>
                          </a:rPr>
                          <m:t>, </m:t>
                        </m:r>
                        <m:r>
                          <a:rPr lang="en-US" altLang="ko-KR">
                            <a:latin typeface="Cambria Math" panose="02040503050406030204" pitchFamily="18" charset="0"/>
                          </a:rPr>
                          <m:t>𝑈</m:t>
                        </m:r>
                      </m:e>
                      <m:sup>
                        <m:r>
                          <a:rPr lang="en-US" altLang="ko-KR">
                            <a:latin typeface="Cambria Math" panose="02040503050406030204" pitchFamily="18" charset="0"/>
                          </a:rPr>
                          <m:t>𝐶</m:t>
                        </m:r>
                      </m:sup>
                    </m:sSup>
                  </m:oMath>
                </a14:m>
                <a:endParaRPr lang="ko-KR" altLang="en-US" dirty="0"/>
              </a:p>
            </p:txBody>
          </p:sp>
        </mc:Choice>
        <mc:Fallback>
          <p:sp>
            <p:nvSpPr>
              <p:cNvPr id="24" name="TextBox 23">
                <a:extLst>
                  <a:ext uri="{FF2B5EF4-FFF2-40B4-BE49-F238E27FC236}">
                    <a16:creationId xmlns:a16="http://schemas.microsoft.com/office/drawing/2014/main" id="{DB158F66-1492-4157-BE69-0109D2B542C0}"/>
                  </a:ext>
                </a:extLst>
              </p:cNvPr>
              <p:cNvSpPr txBox="1">
                <a:spLocks noRot="1" noChangeAspect="1" noMove="1" noResize="1" noEditPoints="1" noAdjustHandles="1" noChangeArrowheads="1" noChangeShapeType="1" noTextEdit="1"/>
              </p:cNvSpPr>
              <p:nvPr/>
            </p:nvSpPr>
            <p:spPr>
              <a:xfrm>
                <a:off x="6491110" y="2429696"/>
                <a:ext cx="1551344" cy="1007037"/>
              </a:xfrm>
              <a:prstGeom prst="flowChartAlternateProcess">
                <a:avLst/>
              </a:prstGeom>
              <a:blipFill>
                <a:blip r:embed="rId12"/>
                <a:stretch>
                  <a:fillRect/>
                </a:stretch>
              </a:blipFill>
              <a:ln w="12700" cap="flat" cmpd="sng" algn="ctr">
                <a:noFill/>
                <a:prstDash val="solid"/>
                <a:miter lim="800000"/>
              </a:ln>
              <a:effectLst/>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id="{7B4B22C4-3DF5-4539-A9DD-04EEA9C346F7}"/>
              </a:ext>
            </a:extLst>
          </p:cNvPr>
          <p:cNvSpPr/>
          <p:nvPr/>
        </p:nvSpPr>
        <p:spPr>
          <a:xfrm>
            <a:off x="5578843" y="2654371"/>
            <a:ext cx="990350" cy="307777"/>
          </a:xfrm>
          <a:prstGeom prst="rect">
            <a:avLst/>
          </a:prstGeom>
        </p:spPr>
        <p:txBody>
          <a:bodyPr wrap="square" lIns="0" rIns="0">
            <a:spAutoFit/>
          </a:bodyPr>
          <a:lstStyle/>
          <a:p>
            <a:r>
              <a:rPr lang="en-US" altLang="ko-KR" sz="1400" dirty="0">
                <a:latin typeface="Calibri" panose="020F0502020204030204" pitchFamily="34" charset="0"/>
                <a:cs typeface="Calibri" panose="020F0502020204030204" pitchFamily="34" charset="0"/>
              </a:rPr>
              <a:t>Compare</a:t>
            </a:r>
            <a:endParaRPr lang="ko-KR" altLang="en-US" sz="1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A88B032-B4CE-4352-B25D-1147D552FA5C}"/>
                  </a:ext>
                </a:extLst>
              </p:cNvPr>
              <p:cNvSpPr txBox="1"/>
              <p:nvPr/>
            </p:nvSpPr>
            <p:spPr>
              <a:xfrm>
                <a:off x="5639266" y="3761404"/>
                <a:ext cx="255775" cy="238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i="1" dirty="0" smtClean="0">
                              <a:solidFill>
                                <a:schemeClr val="tx1"/>
                              </a:solidFill>
                              <a:latin typeface="Cambria Math" panose="02040503050406030204" pitchFamily="18" charset="0"/>
                            </a:rPr>
                          </m:ctrlPr>
                        </m:accPr>
                        <m:e>
                          <m:sSup>
                            <m:sSupPr>
                              <m:ctrlPr>
                                <a:rPr lang="en-US" altLang="ko-KR" i="1" dirty="0" smtClean="0">
                                  <a:solidFill>
                                    <a:schemeClr val="tx1"/>
                                  </a:solidFill>
                                  <a:latin typeface="Cambria Math" panose="02040503050406030204" pitchFamily="18" charset="0"/>
                                </a:rPr>
                              </m:ctrlPr>
                            </m:sSupPr>
                            <m:e>
                              <m:r>
                                <a:rPr lang="en-US" altLang="ko-KR" b="0" i="1" dirty="0" smtClean="0">
                                  <a:solidFill>
                                    <a:schemeClr val="tx1"/>
                                  </a:solidFill>
                                  <a:latin typeface="Cambria Math" panose="02040503050406030204" pitchFamily="18" charset="0"/>
                                </a:rPr>
                                <m:t>𝑃</m:t>
                              </m:r>
                            </m:e>
                            <m:sup>
                              <m:sSub>
                                <m:sSubPr>
                                  <m:ctrlPr>
                                    <a:rPr lang="en-US" altLang="ko-KR" i="1" dirty="0" smtClean="0">
                                      <a:solidFill>
                                        <a:schemeClr val="tx1"/>
                                      </a:solidFill>
                                      <a:latin typeface="Cambria Math" panose="02040503050406030204" pitchFamily="18" charset="0"/>
                                    </a:rPr>
                                  </m:ctrlPr>
                                </m:sSubPr>
                                <m:e>
                                  <m:r>
                                    <a:rPr lang="en-US" altLang="ko-KR" b="0" i="1" dirty="0" smtClean="0">
                                      <a:solidFill>
                                        <a:schemeClr val="tx1"/>
                                      </a:solidFill>
                                      <a:latin typeface="Cambria Math" panose="02040503050406030204" pitchFamily="18" charset="0"/>
                                    </a:rPr>
                                    <m:t>𝐼</m:t>
                                  </m:r>
                                </m:e>
                                <m:sub>
                                  <m:r>
                                    <a:rPr lang="en-US" altLang="ko-KR" b="0" i="1" dirty="0" smtClean="0">
                                      <a:solidFill>
                                        <a:schemeClr val="tx1"/>
                                      </a:solidFill>
                                      <a:latin typeface="Cambria Math" panose="02040503050406030204" pitchFamily="18" charset="0"/>
                                    </a:rPr>
                                    <m:t>𝑖</m:t>
                                  </m:r>
                                </m:sub>
                              </m:sSub>
                            </m:sup>
                          </m:sSup>
                        </m:e>
                      </m:acc>
                    </m:oMath>
                  </m:oMathPara>
                </a14:m>
                <a:endParaRPr lang="ko-KR" altLang="en-US" dirty="0">
                  <a:solidFill>
                    <a:schemeClr val="tx1"/>
                  </a:solidFill>
                  <a:latin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7A88B032-B4CE-4352-B25D-1147D552FA5C}"/>
                  </a:ext>
                </a:extLst>
              </p:cNvPr>
              <p:cNvSpPr txBox="1">
                <a:spLocks noRot="1" noChangeAspect="1" noMove="1" noResize="1" noEditPoints="1" noAdjustHandles="1" noChangeArrowheads="1" noChangeShapeType="1" noTextEdit="1"/>
              </p:cNvSpPr>
              <p:nvPr/>
            </p:nvSpPr>
            <p:spPr>
              <a:xfrm>
                <a:off x="5639266" y="3761404"/>
                <a:ext cx="255775" cy="238335"/>
              </a:xfrm>
              <a:prstGeom prst="rect">
                <a:avLst/>
              </a:prstGeom>
              <a:blipFill>
                <a:blip r:embed="rId13"/>
                <a:stretch>
                  <a:fillRect l="-16667" t="-23077" r="-42857" b="-5128"/>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C4869F9F-70B9-4AAD-913D-6E26698B1104}"/>
              </a:ext>
            </a:extLst>
          </p:cNvPr>
          <p:cNvSpPr/>
          <p:nvPr/>
        </p:nvSpPr>
        <p:spPr>
          <a:xfrm>
            <a:off x="3737956" y="3642070"/>
            <a:ext cx="1888610" cy="477054"/>
          </a:xfrm>
          <a:prstGeom prst="rect">
            <a:avLst/>
          </a:prstGeom>
        </p:spPr>
        <p:txBody>
          <a:bodyPr wrap="square" lIns="0" rIns="0">
            <a:spAutoFit/>
          </a:bodyPr>
          <a:lstStyle/>
          <a:p>
            <a:pPr algn="r">
              <a:lnSpc>
                <a:spcPts val="1500"/>
              </a:lnSpc>
            </a:pPr>
            <a:r>
              <a:rPr lang="en-US" altLang="ko-KR" sz="1400" dirty="0">
                <a:latin typeface="Calibri" panose="020F0502020204030204" pitchFamily="34" charset="0"/>
                <a:cs typeface="Calibri" panose="020F0502020204030204" pitchFamily="34" charset="0"/>
              </a:rPr>
              <a:t>Select Image of Similar Probability Distribution</a:t>
            </a:r>
            <a:endParaRPr lang="ko-KR" altLang="en-US" sz="1400" dirty="0">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2BD1F3F8-BF11-4CA7-BC4F-DF0CD66F9E0F}"/>
              </a:ext>
            </a:extLst>
          </p:cNvPr>
          <p:cNvSpPr/>
          <p:nvPr/>
        </p:nvSpPr>
        <p:spPr>
          <a:xfrm>
            <a:off x="4572000" y="5200476"/>
            <a:ext cx="1942173" cy="1013724"/>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endParaRPr lang="ko-KR" altLang="en-US"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xmlns:a14="http://schemas.microsoft.com/office/drawing/2010/main">
        <mc:Choice Requires="a14">
          <p:sp>
            <p:nvSpPr>
              <p:cNvPr id="30" name="원통형 29">
                <a:extLst>
                  <a:ext uri="{FF2B5EF4-FFF2-40B4-BE49-F238E27FC236}">
                    <a16:creationId xmlns:a16="http://schemas.microsoft.com/office/drawing/2014/main" id="{C3E2D9AB-A3AE-447B-8230-9B1A5E397B7F}"/>
                  </a:ext>
                </a:extLst>
              </p:cNvPr>
              <p:cNvSpPr/>
              <p:nvPr/>
            </p:nvSpPr>
            <p:spPr>
              <a:xfrm>
                <a:off x="2915188" y="4451811"/>
                <a:ext cx="1027976" cy="764208"/>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4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Stage Background </a:t>
                </a:r>
                <a:r>
                  <a:rPr lang="en-US" altLang="ko-KR" sz="1500" kern="0" dirty="0" err="1">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Image</a:t>
                </a: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 </a:t>
                </a:r>
                <a14:m>
                  <m:oMath xmlns:m="http://schemas.openxmlformats.org/officeDocument/2006/math">
                    <m:sSup>
                      <m:sSupPr>
                        <m:ctrlPr>
                          <a:rPr lang="en-US" altLang="ko-KR" sz="1500" b="0" i="1" kern="0" smtClean="0">
                            <a:solidFill>
                              <a:sysClr val="windowText" lastClr="000000"/>
                            </a:solidFill>
                            <a:latin typeface="Cambria Math" panose="02040503050406030204" pitchFamily="18" charset="0"/>
                            <a:ea typeface="맑은 고딕" panose="020B0503020000020004" pitchFamily="50" charset="-127"/>
                          </a:rPr>
                        </m:ctrlPr>
                      </m:sSupPr>
                      <m:e>
                        <m:r>
                          <a:rPr lang="en-US" altLang="ko-KR" sz="1500" b="0" i="1" kern="0" smtClean="0">
                            <a:solidFill>
                              <a:sysClr val="windowText" lastClr="000000"/>
                            </a:solidFill>
                            <a:latin typeface="Cambria Math" panose="02040503050406030204" pitchFamily="18" charset="0"/>
                            <a:ea typeface="맑은 고딕" panose="020B0503020000020004" pitchFamily="50" charset="-127"/>
                          </a:rPr>
                          <m:t>𝐼</m:t>
                        </m:r>
                      </m:e>
                      <m:sup>
                        <m:r>
                          <a:rPr lang="en-US" altLang="ko-KR" sz="1500" b="0" i="1" kern="0" smtClean="0">
                            <a:solidFill>
                              <a:sysClr val="windowText" lastClr="000000"/>
                            </a:solidFill>
                            <a:latin typeface="Cambria Math" panose="02040503050406030204" pitchFamily="18" charset="0"/>
                            <a:ea typeface="맑은 고딕" panose="020B0503020000020004" pitchFamily="50" charset="-127"/>
                          </a:rPr>
                          <m:t>𝐶</m:t>
                        </m:r>
                      </m:sup>
                    </m:sSup>
                  </m:oMath>
                </a14:m>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0" name="원통형 29">
                <a:extLst>
                  <a:ext uri="{FF2B5EF4-FFF2-40B4-BE49-F238E27FC236}">
                    <a16:creationId xmlns:a16="http://schemas.microsoft.com/office/drawing/2014/main" id="{C3E2D9AB-A3AE-447B-8230-9B1A5E397B7F}"/>
                  </a:ext>
                </a:extLst>
              </p:cNvPr>
              <p:cNvSpPr>
                <a:spLocks noRot="1" noChangeAspect="1" noMove="1" noResize="1" noEditPoints="1" noAdjustHandles="1" noChangeArrowheads="1" noChangeShapeType="1" noTextEdit="1"/>
              </p:cNvSpPr>
              <p:nvPr/>
            </p:nvSpPr>
            <p:spPr>
              <a:xfrm>
                <a:off x="2915188" y="4451811"/>
                <a:ext cx="1027976" cy="764208"/>
              </a:xfrm>
              <a:prstGeom prst="can">
                <a:avLst>
                  <a:gd name="adj" fmla="val 18897"/>
                </a:avLst>
              </a:prstGeom>
              <a:blipFill>
                <a:blip r:embed="rId14"/>
                <a:stretch>
                  <a:fillRect l="-5263" r="-9357" b="-3906"/>
                </a:stretch>
              </a:blipFill>
              <a:ln w="12700" cap="flat" cmpd="sng" algn="ctr">
                <a:solidFill>
                  <a:sysClr val="windowText" lastClr="000000"/>
                </a:solid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49429ED-D798-419F-912A-295E2DC35BDC}"/>
                  </a:ext>
                </a:extLst>
              </p:cNvPr>
              <p:cNvSpPr txBox="1"/>
              <p:nvPr/>
            </p:nvSpPr>
            <p:spPr>
              <a:xfrm>
                <a:off x="2846695" y="5370940"/>
                <a:ext cx="1187853" cy="690718"/>
              </a:xfrm>
              <a:prstGeom prst="flowChartAlternateProcess">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defPPr>
                  <a:defRPr lang="ko-KR"/>
                </a:defPPr>
                <a:lvl1pPr algn="ctr" defTabSz="457200" latinLnBrk="0">
                  <a:lnSpc>
                    <a:spcPts val="1200"/>
                  </a:lnSpc>
                  <a:defRPr sz="1500" kern="0">
                    <a:solidFill>
                      <a:sysClr val="windowText" lastClr="000000"/>
                    </a:solidFill>
                    <a:latin typeface="Calibri" panose="020F0502020204030204"/>
                    <a:ea typeface="맑은 고딕" panose="020B0503020000020004" pitchFamily="50" charset="-127"/>
                  </a:defRPr>
                </a:lvl1pPr>
              </a:lstStyle>
              <a:p>
                <a:pPr>
                  <a:lnSpc>
                    <a:spcPct val="100000"/>
                  </a:lnSpc>
                </a:pPr>
                <a:r>
                  <a:rPr lang="en-US" altLang="ko-KR" dirty="0">
                    <a:latin typeface="Calibri" panose="020F0502020204030204" pitchFamily="34" charset="0"/>
                    <a:cs typeface="Calibri" panose="020F0502020204030204" pitchFamily="34" charset="0"/>
                  </a:rPr>
                  <a:t>Noise </a:t>
                </a:r>
                <a:br>
                  <a:rPr lang="en-US" altLang="ko-KR" dirty="0">
                    <a:latin typeface="Calibri" panose="020F0502020204030204" pitchFamily="34" charset="0"/>
                    <a:cs typeface="Calibri" panose="020F0502020204030204" pitchFamily="34" charset="0"/>
                  </a:rPr>
                </a:br>
                <a:r>
                  <a:rPr lang="en-US" altLang="ko-KR" dirty="0">
                    <a:latin typeface="Calibri" panose="020F0502020204030204" pitchFamily="34" charset="0"/>
                    <a:cs typeface="Calibri" panose="020F0502020204030204" pitchFamily="34" charset="0"/>
                  </a:rPr>
                  <a:t>Image </a:t>
                </a:r>
                <a14:m>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𝐼</m:t>
                        </m:r>
                      </m:e>
                      <m:sup>
                        <m:r>
                          <a:rPr lang="en-US" altLang="ko-KR" b="0" i="1" smtClean="0">
                            <a:latin typeface="Cambria Math" panose="02040503050406030204" pitchFamily="18" charset="0"/>
                          </a:rPr>
                          <m:t>𝑁</m:t>
                        </m:r>
                      </m:sup>
                    </m:sSup>
                  </m:oMath>
                </a14:m>
                <a:endParaRPr lang="ko-KR" altLang="en-US" dirty="0">
                  <a:latin typeface="Calibri" panose="020F0502020204030204" pitchFamily="34" charset="0"/>
                  <a:cs typeface="Calibri" panose="020F0502020204030204" pitchFamily="34" charset="0"/>
                </a:endParaRPr>
              </a:p>
            </p:txBody>
          </p:sp>
        </mc:Choice>
        <mc:Fallback xmlns="">
          <p:sp>
            <p:nvSpPr>
              <p:cNvPr id="31" name="TextBox 30">
                <a:extLst>
                  <a:ext uri="{FF2B5EF4-FFF2-40B4-BE49-F238E27FC236}">
                    <a16:creationId xmlns:a16="http://schemas.microsoft.com/office/drawing/2014/main" id="{649429ED-D798-419F-912A-295E2DC35BDC}"/>
                  </a:ext>
                </a:extLst>
              </p:cNvPr>
              <p:cNvSpPr txBox="1">
                <a:spLocks noRot="1" noChangeAspect="1" noMove="1" noResize="1" noEditPoints="1" noAdjustHandles="1" noChangeArrowheads="1" noChangeShapeType="1" noTextEdit="1"/>
              </p:cNvSpPr>
              <p:nvPr/>
            </p:nvSpPr>
            <p:spPr>
              <a:xfrm>
                <a:off x="2846695" y="5370940"/>
                <a:ext cx="1187853" cy="690718"/>
              </a:xfrm>
              <a:prstGeom prst="flowChartAlternateProcess">
                <a:avLst/>
              </a:prstGeom>
              <a:blipFill>
                <a:blip r:embed="rId15"/>
                <a:stretch>
                  <a:fillRect/>
                </a:stretch>
              </a:blipFill>
              <a:ln w="12700" cap="flat" cmpd="sng" algn="ctr">
                <a:noFill/>
                <a:prstDash val="solid"/>
                <a:miter lim="800000"/>
              </a:ln>
              <a:effectLst/>
            </p:spPr>
            <p:txBody>
              <a:bodyPr/>
              <a:lstStyle/>
              <a:p>
                <a:r>
                  <a:rPr lang="ko-KR" altLang="en-US">
                    <a:noFill/>
                  </a:rPr>
                  <a:t> </a:t>
                </a:r>
              </a:p>
            </p:txBody>
          </p:sp>
        </mc:Fallback>
      </mc:AlternateContent>
      <p:sp>
        <p:nvSpPr>
          <p:cNvPr id="32" name="사각형: 둥근 모서리 31">
            <a:extLst>
              <a:ext uri="{FF2B5EF4-FFF2-40B4-BE49-F238E27FC236}">
                <a16:creationId xmlns:a16="http://schemas.microsoft.com/office/drawing/2014/main" id="{E5CEBAD6-B61D-4C76-989E-FF2824E48E4F}"/>
              </a:ext>
            </a:extLst>
          </p:cNvPr>
          <p:cNvSpPr/>
          <p:nvPr/>
        </p:nvSpPr>
        <p:spPr>
          <a:xfrm>
            <a:off x="6709139" y="5255323"/>
            <a:ext cx="1440000" cy="904030"/>
          </a:xfrm>
          <a:prstGeom prst="roundRect">
            <a:avLst/>
          </a:prstGeom>
          <a:solidFill>
            <a:srgbClr val="70AD47">
              <a:lumMod val="40000"/>
              <a:lumOff val="60000"/>
            </a:srgbClr>
          </a:solidFill>
          <a:ln w="12700" cap="flat" cmpd="sng" algn="ctr">
            <a:solidFill>
              <a:schemeClr val="tx1"/>
            </a:solid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400"/>
              </a:lnSpc>
              <a:defRPr/>
            </a:pPr>
            <a:r>
              <a:rPr lang="en-US" altLang="ko-KR" sz="1500" kern="0" dirty="0">
                <a:solidFill>
                  <a:sysClr val="windowText" lastClr="000000"/>
                </a:solidFill>
                <a:latin typeface="Calibri" panose="020F0502020204030204" pitchFamily="34" charset="0"/>
                <a:cs typeface="Calibri" panose="020F0502020204030204" pitchFamily="34" charset="0"/>
              </a:rPr>
              <a:t>Images with Representative Emotion Images Style Transferred</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E31334C-6F46-49F9-820C-88368B35BBD5}"/>
                  </a:ext>
                </a:extLst>
              </p:cNvPr>
              <p:cNvSpPr txBox="1"/>
              <p:nvPr/>
            </p:nvSpPr>
            <p:spPr>
              <a:xfrm rot="2393085">
                <a:off x="8061906" y="5141462"/>
                <a:ext cx="58714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latin typeface="Cambria Math" panose="02040503050406030204" pitchFamily="18" charset="0"/>
                        </a:rPr>
                        <m:t>𝑛</m:t>
                      </m:r>
                      <m:r>
                        <a:rPr lang="en-US" altLang="ko-KR" sz="1600" b="0" i="0" smtClean="0">
                          <a:latin typeface="Cambria Math" panose="02040503050406030204" pitchFamily="18" charset="0"/>
                        </a:rPr>
                        <m:t>+</m:t>
                      </m:r>
                      <m:r>
                        <a:rPr lang="ko-KR" altLang="en-US" sz="1600" i="1">
                          <a:latin typeface="Cambria Math" panose="02040503050406030204" pitchFamily="18" charset="0"/>
                        </a:rPr>
                        <m:t>𝑚</m:t>
                      </m:r>
                    </m:oMath>
                  </m:oMathPara>
                </a14:m>
                <a:endParaRPr lang="ko-KR" altLang="en-US" sz="1600" dirty="0">
                  <a:latin typeface="Calibri" panose="020F0502020204030204" pitchFamily="34" charset="0"/>
                  <a:cs typeface="Calibri" panose="020F0502020204030204" pitchFamily="34" charset="0"/>
                </a:endParaRPr>
              </a:p>
            </p:txBody>
          </p:sp>
        </mc:Choice>
        <mc:Fallback xmlns="">
          <p:sp>
            <p:nvSpPr>
              <p:cNvPr id="33" name="TextBox 32">
                <a:extLst>
                  <a:ext uri="{FF2B5EF4-FFF2-40B4-BE49-F238E27FC236}">
                    <a16:creationId xmlns:a16="http://schemas.microsoft.com/office/drawing/2014/main" id="{EE31334C-6F46-49F9-820C-88368B35BBD5}"/>
                  </a:ext>
                </a:extLst>
              </p:cNvPr>
              <p:cNvSpPr txBox="1">
                <a:spLocks noRot="1" noChangeAspect="1" noMove="1" noResize="1" noEditPoints="1" noAdjustHandles="1" noChangeArrowheads="1" noChangeShapeType="1" noTextEdit="1"/>
              </p:cNvSpPr>
              <p:nvPr/>
            </p:nvSpPr>
            <p:spPr>
              <a:xfrm rot="2393085">
                <a:off x="8061906" y="5141462"/>
                <a:ext cx="587147" cy="246221"/>
              </a:xfrm>
              <a:prstGeom prst="rect">
                <a:avLst/>
              </a:prstGeom>
              <a:blipFill>
                <a:blip r:embed="rId16"/>
                <a:stretch>
                  <a:fillRect l="-1980" b="-2151"/>
                </a:stretch>
              </a:blipFill>
            </p:spPr>
            <p:txBody>
              <a:bodyPr/>
              <a:lstStyle/>
              <a:p>
                <a:r>
                  <a:rPr lang="ko-KR" altLang="en-US">
                    <a:noFill/>
                  </a:rPr>
                  <a:t> </a:t>
                </a:r>
              </a:p>
            </p:txBody>
          </p:sp>
        </mc:Fallback>
      </mc:AlternateContent>
      <p:cxnSp>
        <p:nvCxnSpPr>
          <p:cNvPr id="38" name="연결선: 꺾임 37">
            <a:extLst>
              <a:ext uri="{FF2B5EF4-FFF2-40B4-BE49-F238E27FC236}">
                <a16:creationId xmlns:a16="http://schemas.microsoft.com/office/drawing/2014/main" id="{0CEEB6C0-1460-4179-85D2-724517BFE78F}"/>
              </a:ext>
            </a:extLst>
          </p:cNvPr>
          <p:cNvCxnSpPr>
            <a:cxnSpLocks/>
            <a:stCxn id="39" idx="3"/>
            <a:endCxn id="85" idx="1"/>
          </p:cNvCxnSpPr>
          <p:nvPr/>
        </p:nvCxnSpPr>
        <p:spPr>
          <a:xfrm>
            <a:off x="3715147" y="2681452"/>
            <a:ext cx="333280" cy="294081"/>
          </a:xfrm>
          <a:prstGeom prst="bentConnector3">
            <a:avLst>
              <a:gd name="adj1" fmla="val 50000"/>
            </a:avLst>
          </a:prstGeom>
          <a:noFill/>
          <a:ln w="12700" cap="flat" cmpd="sng" algn="ctr">
            <a:solidFill>
              <a:srgbClr val="548235"/>
            </a:solidFill>
            <a:prstDash val="solid"/>
            <a:miter lim="800000"/>
            <a:tailEnd type="triangle"/>
          </a:ln>
          <a:effectLst/>
        </p:spPr>
      </p:cxnSp>
      <p:sp>
        <p:nvSpPr>
          <p:cNvPr id="39" name="직사각형 38">
            <a:extLst>
              <a:ext uri="{FF2B5EF4-FFF2-40B4-BE49-F238E27FC236}">
                <a16:creationId xmlns:a16="http://schemas.microsoft.com/office/drawing/2014/main" id="{14128FD8-0D46-4F51-9738-E5EE65778732}"/>
              </a:ext>
            </a:extLst>
          </p:cNvPr>
          <p:cNvSpPr/>
          <p:nvPr/>
        </p:nvSpPr>
        <p:spPr>
          <a:xfrm>
            <a:off x="3350022" y="2551418"/>
            <a:ext cx="365125" cy="260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40" name="직사각형 39">
            <a:extLst>
              <a:ext uri="{FF2B5EF4-FFF2-40B4-BE49-F238E27FC236}">
                <a16:creationId xmlns:a16="http://schemas.microsoft.com/office/drawing/2014/main" id="{DAD64723-06CB-4097-B612-1DD3941A6F5A}"/>
              </a:ext>
            </a:extLst>
          </p:cNvPr>
          <p:cNvSpPr/>
          <p:nvPr/>
        </p:nvSpPr>
        <p:spPr>
          <a:xfrm>
            <a:off x="3350022" y="2853685"/>
            <a:ext cx="365125" cy="260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41" name="직사각형 40">
            <a:extLst>
              <a:ext uri="{FF2B5EF4-FFF2-40B4-BE49-F238E27FC236}">
                <a16:creationId xmlns:a16="http://schemas.microsoft.com/office/drawing/2014/main" id="{6879B86A-2946-42EE-A096-FB1B6494B8DD}"/>
              </a:ext>
            </a:extLst>
          </p:cNvPr>
          <p:cNvSpPr/>
          <p:nvPr/>
        </p:nvSpPr>
        <p:spPr>
          <a:xfrm>
            <a:off x="3350022" y="3330041"/>
            <a:ext cx="365125" cy="260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cxnSp>
        <p:nvCxnSpPr>
          <p:cNvPr id="43" name="연결선: 꺾임 42">
            <a:extLst>
              <a:ext uri="{FF2B5EF4-FFF2-40B4-BE49-F238E27FC236}">
                <a16:creationId xmlns:a16="http://schemas.microsoft.com/office/drawing/2014/main" id="{0F3C52EC-D5DC-4CA2-A3D3-8168D8707B79}"/>
              </a:ext>
            </a:extLst>
          </p:cNvPr>
          <p:cNvCxnSpPr>
            <a:cxnSpLocks/>
            <a:stCxn id="41" idx="3"/>
            <a:endCxn id="85" idx="1"/>
          </p:cNvCxnSpPr>
          <p:nvPr/>
        </p:nvCxnSpPr>
        <p:spPr>
          <a:xfrm flipV="1">
            <a:off x="3715147" y="2975533"/>
            <a:ext cx="333280" cy="484542"/>
          </a:xfrm>
          <a:prstGeom prst="bentConnector3">
            <a:avLst>
              <a:gd name="adj1" fmla="val 50000"/>
            </a:avLst>
          </a:prstGeom>
          <a:noFill/>
          <a:ln w="12700" cap="flat" cmpd="sng" algn="ctr">
            <a:solidFill>
              <a:srgbClr val="548235"/>
            </a:solidFill>
            <a:prstDash val="solid"/>
            <a:miter lim="800000"/>
            <a:tailEnd type="triangle"/>
          </a:ln>
          <a:effectLst/>
        </p:spPr>
      </p:cxnSp>
      <p:cxnSp>
        <p:nvCxnSpPr>
          <p:cNvPr id="44" name="연결선: 꺾임 43">
            <a:extLst>
              <a:ext uri="{FF2B5EF4-FFF2-40B4-BE49-F238E27FC236}">
                <a16:creationId xmlns:a16="http://schemas.microsoft.com/office/drawing/2014/main" id="{5875B6B9-ECED-45CA-A029-0ADE5A7C478E}"/>
              </a:ext>
            </a:extLst>
          </p:cNvPr>
          <p:cNvCxnSpPr>
            <a:cxnSpLocks/>
            <a:stCxn id="85" idx="3"/>
            <a:endCxn id="21" idx="1"/>
          </p:cNvCxnSpPr>
          <p:nvPr/>
        </p:nvCxnSpPr>
        <p:spPr>
          <a:xfrm flipV="1">
            <a:off x="4890296" y="2629064"/>
            <a:ext cx="228862" cy="346469"/>
          </a:xfrm>
          <a:prstGeom prst="bentConnector3">
            <a:avLst>
              <a:gd name="adj1" fmla="val 50000"/>
            </a:avLst>
          </a:prstGeom>
          <a:noFill/>
          <a:ln w="12700" cap="flat" cmpd="sng" algn="ctr">
            <a:solidFill>
              <a:srgbClr val="FFC000">
                <a:lumMod val="75000"/>
              </a:srgbClr>
            </a:solidFill>
            <a:prstDash val="solid"/>
            <a:miter lim="800000"/>
            <a:tailEnd type="triangle"/>
          </a:ln>
          <a:effectLst/>
        </p:spPr>
      </p:cxnSp>
      <p:cxnSp>
        <p:nvCxnSpPr>
          <p:cNvPr id="45" name="연결선: 꺾임 44">
            <a:extLst>
              <a:ext uri="{FF2B5EF4-FFF2-40B4-BE49-F238E27FC236}">
                <a16:creationId xmlns:a16="http://schemas.microsoft.com/office/drawing/2014/main" id="{0C42FAAF-4A3B-49C1-8AD0-06EAE4146A49}"/>
              </a:ext>
            </a:extLst>
          </p:cNvPr>
          <p:cNvCxnSpPr>
            <a:cxnSpLocks/>
            <a:stCxn id="85" idx="3"/>
            <a:endCxn id="23" idx="1"/>
          </p:cNvCxnSpPr>
          <p:nvPr/>
        </p:nvCxnSpPr>
        <p:spPr>
          <a:xfrm>
            <a:off x="4890296" y="2975533"/>
            <a:ext cx="228862" cy="417434"/>
          </a:xfrm>
          <a:prstGeom prst="bentConnector3">
            <a:avLst>
              <a:gd name="adj1" fmla="val 50000"/>
            </a:avLst>
          </a:prstGeom>
          <a:noFill/>
          <a:ln w="12700" cap="flat" cmpd="sng" algn="ctr">
            <a:solidFill>
              <a:srgbClr val="FFC000">
                <a:lumMod val="75000"/>
              </a:srgbClr>
            </a:solidFill>
            <a:prstDash val="solid"/>
            <a:miter lim="800000"/>
            <a:tailEnd type="triangle"/>
          </a:ln>
          <a:effectLst/>
        </p:spPr>
      </p:cxnSp>
      <p:cxnSp>
        <p:nvCxnSpPr>
          <p:cNvPr id="46" name="연결선: 꺾임 45">
            <a:extLst>
              <a:ext uri="{FF2B5EF4-FFF2-40B4-BE49-F238E27FC236}">
                <a16:creationId xmlns:a16="http://schemas.microsoft.com/office/drawing/2014/main" id="{FEA6EE48-0144-407F-AD41-9946EAA8D13D}"/>
              </a:ext>
            </a:extLst>
          </p:cNvPr>
          <p:cNvCxnSpPr>
            <a:stCxn id="21" idx="3"/>
            <a:endCxn id="23" idx="3"/>
          </p:cNvCxnSpPr>
          <p:nvPr/>
        </p:nvCxnSpPr>
        <p:spPr>
          <a:xfrm flipH="1">
            <a:off x="5324021" y="2629064"/>
            <a:ext cx="2181" cy="763903"/>
          </a:xfrm>
          <a:prstGeom prst="bentConnector3">
            <a:avLst>
              <a:gd name="adj1" fmla="val -443026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3A61EE0D-BD7B-4731-8076-AF303C6D7222}"/>
              </a:ext>
            </a:extLst>
          </p:cNvPr>
          <p:cNvCxnSpPr>
            <a:stCxn id="22" idx="3"/>
            <a:endCxn id="24" idx="1"/>
          </p:cNvCxnSpPr>
          <p:nvPr/>
        </p:nvCxnSpPr>
        <p:spPr>
          <a:xfrm>
            <a:off x="5330370" y="2927427"/>
            <a:ext cx="1160740" cy="57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47AC33CD-84B6-4477-9670-75E111160E36}"/>
              </a:ext>
            </a:extLst>
          </p:cNvPr>
          <p:cNvCxnSpPr>
            <a:cxnSpLocks/>
            <a:stCxn id="85" idx="3"/>
            <a:endCxn id="22" idx="1"/>
          </p:cNvCxnSpPr>
          <p:nvPr/>
        </p:nvCxnSpPr>
        <p:spPr>
          <a:xfrm flipV="1">
            <a:off x="4890296" y="2927427"/>
            <a:ext cx="228862" cy="48106"/>
          </a:xfrm>
          <a:prstGeom prst="bentConnector3">
            <a:avLst>
              <a:gd name="adj1" fmla="val 50000"/>
            </a:avLst>
          </a:prstGeom>
          <a:noFill/>
          <a:ln w="12700" cap="flat" cmpd="sng" algn="ctr">
            <a:solidFill>
              <a:srgbClr val="FFC000">
                <a:lumMod val="75000"/>
              </a:srgbClr>
            </a:solidFill>
            <a:prstDash val="solid"/>
            <a:miter lim="800000"/>
            <a:tailEnd type="triangle"/>
          </a:ln>
          <a:effectLst/>
        </p:spPr>
      </p:cxnSp>
      <p:cxnSp>
        <p:nvCxnSpPr>
          <p:cNvPr id="49" name="직선 화살표 연결선 48">
            <a:extLst>
              <a:ext uri="{FF2B5EF4-FFF2-40B4-BE49-F238E27FC236}">
                <a16:creationId xmlns:a16="http://schemas.microsoft.com/office/drawing/2014/main" id="{F76BD580-C7EA-4EEF-92B9-833F1982A1F6}"/>
              </a:ext>
            </a:extLst>
          </p:cNvPr>
          <p:cNvCxnSpPr>
            <a:cxnSpLocks/>
            <a:endCxn id="27" idx="0"/>
          </p:cNvCxnSpPr>
          <p:nvPr/>
        </p:nvCxnSpPr>
        <p:spPr>
          <a:xfrm>
            <a:off x="5767153" y="2927426"/>
            <a:ext cx="1" cy="833978"/>
          </a:xfrm>
          <a:prstGeom prst="straightConnector1">
            <a:avLst/>
          </a:prstGeom>
          <a:noFill/>
          <a:ln w="12700" cap="flat" cmpd="sng" algn="ctr">
            <a:solidFill>
              <a:schemeClr val="tx1"/>
            </a:solidFill>
            <a:prstDash val="solid"/>
            <a:miter lim="800000"/>
            <a:tailEnd type="triangle"/>
          </a:ln>
          <a:effectLst/>
        </p:spPr>
      </p:cxnSp>
      <p:cxnSp>
        <p:nvCxnSpPr>
          <p:cNvPr id="50" name="직선 화살표 연결선 49">
            <a:extLst>
              <a:ext uri="{FF2B5EF4-FFF2-40B4-BE49-F238E27FC236}">
                <a16:creationId xmlns:a16="http://schemas.microsoft.com/office/drawing/2014/main" id="{995CEBD9-CCDF-448C-B28B-6D1EC4B72937}"/>
              </a:ext>
            </a:extLst>
          </p:cNvPr>
          <p:cNvCxnSpPr>
            <a:cxnSpLocks/>
            <a:stCxn id="27" idx="2"/>
            <a:endCxn id="163" idx="0"/>
          </p:cNvCxnSpPr>
          <p:nvPr/>
        </p:nvCxnSpPr>
        <p:spPr>
          <a:xfrm>
            <a:off x="5767154" y="3999739"/>
            <a:ext cx="0" cy="345359"/>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51" name="직선 화살표 연결선 50">
            <a:extLst>
              <a:ext uri="{FF2B5EF4-FFF2-40B4-BE49-F238E27FC236}">
                <a16:creationId xmlns:a16="http://schemas.microsoft.com/office/drawing/2014/main" id="{60C7C202-31AA-424D-B724-2D5E35482393}"/>
              </a:ext>
            </a:extLst>
          </p:cNvPr>
          <p:cNvCxnSpPr>
            <a:cxnSpLocks/>
            <a:stCxn id="29" idx="3"/>
            <a:endCxn id="32" idx="1"/>
          </p:cNvCxnSpPr>
          <p:nvPr/>
        </p:nvCxnSpPr>
        <p:spPr>
          <a:xfrm>
            <a:off x="6514173" y="5707338"/>
            <a:ext cx="194966" cy="0"/>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52" name="직선 화살표 연결선 51">
            <a:extLst>
              <a:ext uri="{FF2B5EF4-FFF2-40B4-BE49-F238E27FC236}">
                <a16:creationId xmlns:a16="http://schemas.microsoft.com/office/drawing/2014/main" id="{2B284C18-1B7D-4358-A6FC-EA5C7E30EB51}"/>
              </a:ext>
            </a:extLst>
          </p:cNvPr>
          <p:cNvCxnSpPr>
            <a:cxnSpLocks/>
            <a:stCxn id="31" idx="3"/>
            <a:endCxn id="29" idx="1"/>
          </p:cNvCxnSpPr>
          <p:nvPr/>
        </p:nvCxnSpPr>
        <p:spPr>
          <a:xfrm flipV="1">
            <a:off x="4034548" y="5707338"/>
            <a:ext cx="537452" cy="8961"/>
          </a:xfrm>
          <a:prstGeom prst="straightConnector1">
            <a:avLst/>
          </a:prstGeom>
          <a:noFill/>
          <a:ln w="12700" cap="flat" cmpd="sng" algn="ctr">
            <a:solidFill>
              <a:srgbClr val="548235"/>
            </a:solidFill>
            <a:prstDash val="solid"/>
            <a:miter lim="800000"/>
            <a:tailEnd type="triangle"/>
          </a:ln>
          <a:effectLst/>
        </p:spPr>
      </p:cxnSp>
      <p:cxnSp>
        <p:nvCxnSpPr>
          <p:cNvPr id="53" name="연결선: 꺾임 52">
            <a:extLst>
              <a:ext uri="{FF2B5EF4-FFF2-40B4-BE49-F238E27FC236}">
                <a16:creationId xmlns:a16="http://schemas.microsoft.com/office/drawing/2014/main" id="{E482F54A-0826-4645-BEDB-31A6A65CBFE9}"/>
              </a:ext>
            </a:extLst>
          </p:cNvPr>
          <p:cNvCxnSpPr>
            <a:cxnSpLocks/>
            <a:stCxn id="30" idx="4"/>
            <a:endCxn id="29" idx="1"/>
          </p:cNvCxnSpPr>
          <p:nvPr/>
        </p:nvCxnSpPr>
        <p:spPr>
          <a:xfrm>
            <a:off x="3943164" y="4833915"/>
            <a:ext cx="628836" cy="873423"/>
          </a:xfrm>
          <a:prstGeom prst="bentConnector3">
            <a:avLst>
              <a:gd name="adj1" fmla="val 50000"/>
            </a:avLst>
          </a:prstGeom>
          <a:noFill/>
          <a:ln w="12700" cap="flat" cmpd="sng" algn="ctr">
            <a:solidFill>
              <a:srgbClr val="548235"/>
            </a:solidFill>
            <a:prstDash val="solid"/>
            <a:miter lim="800000"/>
            <a:tailEnd type="triangle"/>
          </a:ln>
          <a:effectLst/>
        </p:spPr>
      </p:cxnSp>
      <p:sp>
        <p:nvSpPr>
          <p:cNvPr id="54" name="TextBox 53">
            <a:extLst>
              <a:ext uri="{FF2B5EF4-FFF2-40B4-BE49-F238E27FC236}">
                <a16:creationId xmlns:a16="http://schemas.microsoft.com/office/drawing/2014/main" id="{D5A12B26-B1C4-48D6-86BF-2F2F5AAAC521}"/>
              </a:ext>
            </a:extLst>
          </p:cNvPr>
          <p:cNvSpPr txBox="1"/>
          <p:nvPr/>
        </p:nvSpPr>
        <p:spPr>
          <a:xfrm>
            <a:off x="5564474" y="1551244"/>
            <a:ext cx="3143114" cy="355738"/>
          </a:xfrm>
          <a:prstGeom prst="rect">
            <a:avLst/>
          </a:prstGeom>
          <a:noFill/>
        </p:spPr>
        <p:txBody>
          <a:bodyPr wrap="square" tIns="0" bIns="0" rtlCol="0">
            <a:spAutoFit/>
          </a:bodyPr>
          <a:lstStyle>
            <a:defPPr>
              <a:defRPr lang="en-US"/>
            </a:defPPr>
            <a:lvl1pPr algn="ctr">
              <a:defRPr sz="1400" b="1"/>
            </a:lvl1pPr>
          </a:lstStyle>
          <a:p>
            <a:pPr marL="0" marR="0" lvl="0" indent="0" algn="r" defTabSz="457200" rtl="0" eaLnBrk="1" fontAlgn="auto" latinLnBrk="0" hangingPunct="1">
              <a:lnSpc>
                <a:spcPct val="70000"/>
              </a:lnSpc>
              <a:spcBef>
                <a:spcPts val="0"/>
              </a:spcBef>
              <a:spcAft>
                <a:spcPts val="0"/>
              </a:spcAft>
              <a:buClrTx/>
              <a:buSzTx/>
              <a:buFontTx/>
              <a:buNone/>
              <a:tabLst/>
              <a:defRPr/>
            </a:pPr>
            <a:endParaRPr kumimoji="0" lang="en-US" altLang="ko-KR" sz="160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60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Step 2: Emotion Image Processing</a:t>
            </a:r>
            <a:endParaRPr kumimoji="0" lang="ko-KR" altLang="en-US" sz="160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55" name="TextBox 54">
            <a:extLst>
              <a:ext uri="{FF2B5EF4-FFF2-40B4-BE49-F238E27FC236}">
                <a16:creationId xmlns:a16="http://schemas.microsoft.com/office/drawing/2014/main" id="{47F6CE58-FEB0-4723-9875-1605692CFC08}"/>
              </a:ext>
            </a:extLst>
          </p:cNvPr>
          <p:cNvSpPr txBox="1"/>
          <p:nvPr/>
        </p:nvSpPr>
        <p:spPr>
          <a:xfrm rot="2459216">
            <a:off x="8149466" y="5142623"/>
            <a:ext cx="308098" cy="307777"/>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a:t>
            </a:r>
            <a:endParaRPr lang="ko-KR" altLang="en-US" dirty="0">
              <a:latin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3C281A46-7120-419B-A078-83CD9EBDC751}"/>
              </a:ext>
            </a:extLst>
          </p:cNvPr>
          <p:cNvSpPr txBox="1"/>
          <p:nvPr/>
        </p:nvSpPr>
        <p:spPr>
          <a:xfrm rot="5400000">
            <a:off x="2139560" y="3036668"/>
            <a:ext cx="308098" cy="307777"/>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a:t>
            </a:r>
            <a:endParaRPr lang="ko-KR" altLang="en-US" dirty="0">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1783FB2D-11D9-4F1E-8E0E-6F749E05FCEC}"/>
              </a:ext>
            </a:extLst>
          </p:cNvPr>
          <p:cNvSpPr txBox="1"/>
          <p:nvPr/>
        </p:nvSpPr>
        <p:spPr>
          <a:xfrm rot="5400000">
            <a:off x="3176840" y="3084346"/>
            <a:ext cx="308098" cy="307777"/>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a:t>
            </a:r>
            <a:endParaRPr lang="ko-KR" altLang="en-US" dirty="0">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E099146D-E2E0-4004-BEB0-DB6B78EEC79F}"/>
              </a:ext>
            </a:extLst>
          </p:cNvPr>
          <p:cNvSpPr txBox="1"/>
          <p:nvPr/>
        </p:nvSpPr>
        <p:spPr>
          <a:xfrm rot="5400000">
            <a:off x="5139599" y="3064804"/>
            <a:ext cx="308098" cy="307777"/>
          </a:xfrm>
          <a:prstGeom prst="rect">
            <a:avLst/>
          </a:prstGeom>
          <a:noFill/>
        </p:spPr>
        <p:txBody>
          <a:bodyPr wrap="none" rtlCol="0">
            <a:spAutoFit/>
          </a:bodyPr>
          <a:lstStyle/>
          <a:p>
            <a:r>
              <a:rPr lang="en-US" altLang="ko-KR" dirty="0">
                <a:latin typeface="Calibri" panose="020F0502020204030204" pitchFamily="34" charset="0"/>
                <a:cs typeface="Calibri" panose="020F0502020204030204" pitchFamily="34" charset="0"/>
              </a:rPr>
              <a:t>…</a:t>
            </a:r>
            <a:endParaRPr lang="ko-KR" altLang="en-US" dirty="0">
              <a:latin typeface="Calibri" panose="020F0502020204030204" pitchFamily="34" charset="0"/>
              <a:cs typeface="Calibri" panose="020F0502020204030204" pitchFamily="34" charset="0"/>
            </a:endParaRPr>
          </a:p>
        </p:txBody>
      </p:sp>
      <p:sp>
        <p:nvSpPr>
          <p:cNvPr id="1034" name="직사각형 1033">
            <a:extLst>
              <a:ext uri="{FF2B5EF4-FFF2-40B4-BE49-F238E27FC236}">
                <a16:creationId xmlns:a16="http://schemas.microsoft.com/office/drawing/2014/main" id="{5D75C546-B67E-430D-97C5-E24295D14AFF}"/>
              </a:ext>
            </a:extLst>
          </p:cNvPr>
          <p:cNvSpPr/>
          <p:nvPr/>
        </p:nvSpPr>
        <p:spPr>
          <a:xfrm>
            <a:off x="2090603" y="2122322"/>
            <a:ext cx="3130986" cy="255134"/>
          </a:xfrm>
          <a:prstGeom prst="rect">
            <a:avLst/>
          </a:prstGeom>
        </p:spPr>
        <p:txBody>
          <a:bodyPr wrap="none">
            <a:spAutoFit/>
          </a:bodyPr>
          <a:lstStyle/>
          <a:p>
            <a:pPr algn="ctr" defTabSz="457200" latinLnBrk="0">
              <a:lnSpc>
                <a:spcPts val="1200"/>
              </a:lnSpc>
            </a:pPr>
            <a:r>
              <a:rPr lang="en-US" altLang="ko-KR"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Representative Emotion Image Selector</a:t>
            </a:r>
            <a:endParaRPr lang="ko-KR" altLang="en-US"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85" name="사각형: 둥근 모서리 84">
            <a:extLst>
              <a:ext uri="{FF2B5EF4-FFF2-40B4-BE49-F238E27FC236}">
                <a16:creationId xmlns:a16="http://schemas.microsoft.com/office/drawing/2014/main" id="{B9F1DA3B-92E9-4FE9-A484-44CB11619E82}"/>
              </a:ext>
            </a:extLst>
          </p:cNvPr>
          <p:cNvSpPr/>
          <p:nvPr/>
        </p:nvSpPr>
        <p:spPr>
          <a:xfrm>
            <a:off x="4048427" y="2813138"/>
            <a:ext cx="841869" cy="324790"/>
          </a:xfrm>
          <a:prstGeom prst="roundRect">
            <a:avLst/>
          </a:prstGeom>
          <a:noFill/>
          <a:ln w="12700" cap="flat" cmpd="sng" algn="ctr">
            <a:solidFill>
              <a:schemeClr val="bg1">
                <a:lumMod val="65000"/>
              </a:schemeClr>
            </a:solidFill>
            <a:prstDash val="solid"/>
            <a:miter lim="800000"/>
          </a:ln>
          <a:effectLst/>
        </p:spPr>
        <p:txBody>
          <a:bodyPr lIns="0" rIns="0" rtlCol="0" anchor="ctr"/>
          <a:lstStyle/>
          <a:p>
            <a:pPr algn="ctr" defTabSz="457200" latinLnBrk="0">
              <a:lnSpc>
                <a:spcPts val="1200"/>
              </a:lnSpc>
            </a:pPr>
            <a:r>
              <a:rPr lang="en-US" altLang="ko-KR" sz="1500" kern="0" dirty="0" err="1">
                <a:solidFill>
                  <a:sysClr val="windowText" lastClr="000000"/>
                </a:solidFill>
                <a:latin typeface="Calibri" panose="020F0502020204030204" pitchFamily="34" charset="0"/>
                <a:cs typeface="Calibri" panose="020F0502020204030204" pitchFamily="34" charset="0"/>
              </a:rPr>
              <a:t>softmax</a:t>
            </a:r>
            <a:endParaRPr lang="ko-KR" altLang="en-US" sz="1500" kern="0" dirty="0">
              <a:solidFill>
                <a:sysClr val="windowText" lastClr="000000"/>
              </a:solidFill>
              <a:latin typeface="Calibri" panose="020F0502020204030204" pitchFamily="34" charset="0"/>
              <a:cs typeface="Calibri" panose="020F0502020204030204" pitchFamily="34" charset="0"/>
            </a:endParaRPr>
          </a:p>
        </p:txBody>
      </p:sp>
      <p:cxnSp>
        <p:nvCxnSpPr>
          <p:cNvPr id="105" name="연결선: 꺾임 104">
            <a:extLst>
              <a:ext uri="{FF2B5EF4-FFF2-40B4-BE49-F238E27FC236}">
                <a16:creationId xmlns:a16="http://schemas.microsoft.com/office/drawing/2014/main" id="{299D2981-8782-4171-B12A-3166411058D6}"/>
              </a:ext>
            </a:extLst>
          </p:cNvPr>
          <p:cNvCxnSpPr>
            <a:cxnSpLocks/>
            <a:stCxn id="40" idx="3"/>
            <a:endCxn id="85" idx="1"/>
          </p:cNvCxnSpPr>
          <p:nvPr/>
        </p:nvCxnSpPr>
        <p:spPr>
          <a:xfrm flipV="1">
            <a:off x="3715147" y="2975533"/>
            <a:ext cx="333280" cy="8186"/>
          </a:xfrm>
          <a:prstGeom prst="bentConnector3">
            <a:avLst>
              <a:gd name="adj1" fmla="val 50000"/>
            </a:avLst>
          </a:prstGeom>
          <a:noFill/>
          <a:ln w="12700" cap="flat" cmpd="sng" algn="ctr">
            <a:solidFill>
              <a:srgbClr val="548235"/>
            </a:solidFill>
            <a:prstDash val="solid"/>
            <a:miter lim="800000"/>
            <a:tailEnd type="triangle"/>
          </a:ln>
          <a:effectLst/>
        </p:spPr>
      </p:cxnSp>
      <p:cxnSp>
        <p:nvCxnSpPr>
          <p:cNvPr id="128" name="연결선: 꺾임 127">
            <a:extLst>
              <a:ext uri="{FF2B5EF4-FFF2-40B4-BE49-F238E27FC236}">
                <a16:creationId xmlns:a16="http://schemas.microsoft.com/office/drawing/2014/main" id="{B0758641-F0EB-4076-944D-676EBCC5902A}"/>
              </a:ext>
            </a:extLst>
          </p:cNvPr>
          <p:cNvCxnSpPr>
            <a:cxnSpLocks/>
            <a:stCxn id="9" idx="3"/>
            <a:endCxn id="127" idx="1"/>
          </p:cNvCxnSpPr>
          <p:nvPr/>
        </p:nvCxnSpPr>
        <p:spPr>
          <a:xfrm rot="16200000" flipH="1">
            <a:off x="968043" y="2040421"/>
            <a:ext cx="1232509" cy="786284"/>
          </a:xfrm>
          <a:prstGeom prst="bentConnector2">
            <a:avLst/>
          </a:prstGeom>
          <a:noFill/>
          <a:ln w="12700" cap="flat" cmpd="sng" algn="ctr">
            <a:solidFill>
              <a:srgbClr val="548235"/>
            </a:solidFill>
            <a:prstDash val="solid"/>
            <a:miter lim="800000"/>
            <a:tailEnd type="triangle"/>
          </a:ln>
          <a:effectLst/>
        </p:spPr>
      </p:cxn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BB7A081B-2047-426D-9840-3ADA3B786B05}"/>
                  </a:ext>
                </a:extLst>
              </p:cNvPr>
              <p:cNvSpPr txBox="1"/>
              <p:nvPr/>
            </p:nvSpPr>
            <p:spPr>
              <a:xfrm>
                <a:off x="5020134" y="4345098"/>
                <a:ext cx="1494039" cy="690718"/>
              </a:xfrm>
              <a:prstGeom prst="flowChartAlternateProcess">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RPr/>
                </a:defPPr>
                <a:lvl1pPr algn="ctr" defTabSz="457200" latinLnBrk="0">
                  <a:lnSpc>
                    <a:spcPts val="1400"/>
                  </a:lnSpc>
                  <a:defRPr sz="1500" kern="0">
                    <a:solidFill>
                      <a:sysClr val="windowText" lastClr="000000"/>
                    </a:solidFill>
                    <a:latin typeface="Calibri" panose="020F0502020204030204" pitchFamily="34" charset="0"/>
                    <a:cs typeface="Calibri" panose="020F0502020204030204" pitchFamily="34" charset="0"/>
                  </a:defRPr>
                </a:lvl1pPr>
              </a:lstStyle>
              <a:p>
                <a:pPr>
                  <a:lnSpc>
                    <a:spcPts val="1600"/>
                  </a:lnSpc>
                </a:pPr>
                <a:r>
                  <a:rPr lang="en-US" altLang="ko-KR" dirty="0"/>
                  <a:t>Representative Emotion Images with tags </a:t>
                </a:r>
                <a14:m>
                  <m:oMath xmlns:m="http://schemas.openxmlformats.org/officeDocument/2006/math">
                    <m:sSup>
                      <m:sSupPr>
                        <m:ctrlPr>
                          <a:rPr lang="en-US" altLang="ko-KR" i="1" smtClean="0">
                            <a:latin typeface="Cambria Math" panose="02040503050406030204" pitchFamily="18" charset="0"/>
                            <a:ea typeface="맑은 고딕" panose="020B0503020000020004" pitchFamily="50" charset="-127"/>
                          </a:rPr>
                        </m:ctrlPr>
                      </m:sSupPr>
                      <m:e>
                        <m:r>
                          <a:rPr lang="en-US" altLang="ko-KR" i="1" smtClean="0">
                            <a:latin typeface="Cambria Math" panose="02040503050406030204" pitchFamily="18" charset="0"/>
                            <a:ea typeface="맑은 고딕" panose="020B0503020000020004" pitchFamily="50" charset="-127"/>
                          </a:rPr>
                          <m:t>𝐼</m:t>
                        </m:r>
                      </m:e>
                      <m:sup>
                        <m:r>
                          <a:rPr lang="en-US" altLang="ko-KR" b="0" i="1" smtClean="0">
                            <a:latin typeface="Cambria Math" panose="02040503050406030204" pitchFamily="18" charset="0"/>
                            <a:ea typeface="맑은 고딕" panose="020B0503020000020004" pitchFamily="50" charset="-127"/>
                          </a:rPr>
                          <m:t>𝑆</m:t>
                        </m:r>
                      </m:sup>
                    </m:sSup>
                  </m:oMath>
                </a14:m>
                <a:endParaRPr lang="ko-KR" altLang="en-US" dirty="0"/>
              </a:p>
            </p:txBody>
          </p:sp>
        </mc:Choice>
        <mc:Fallback xmlns="">
          <p:sp>
            <p:nvSpPr>
              <p:cNvPr id="163" name="TextBox 162">
                <a:extLst>
                  <a:ext uri="{FF2B5EF4-FFF2-40B4-BE49-F238E27FC236}">
                    <a16:creationId xmlns:a16="http://schemas.microsoft.com/office/drawing/2014/main" id="{BB7A081B-2047-426D-9840-3ADA3B786B05}"/>
                  </a:ext>
                </a:extLst>
              </p:cNvPr>
              <p:cNvSpPr txBox="1">
                <a:spLocks noRot="1" noChangeAspect="1" noMove="1" noResize="1" noEditPoints="1" noAdjustHandles="1" noChangeArrowheads="1" noChangeShapeType="1" noTextEdit="1"/>
              </p:cNvSpPr>
              <p:nvPr/>
            </p:nvSpPr>
            <p:spPr>
              <a:xfrm>
                <a:off x="5020134" y="4345098"/>
                <a:ext cx="1494039" cy="690718"/>
              </a:xfrm>
              <a:prstGeom prst="flowChartAlternateProcess">
                <a:avLst/>
              </a:prstGeom>
              <a:blipFill>
                <a:blip r:embed="rId17"/>
                <a:stretch>
                  <a:fillRect t="-6195" r="-2041" b="-10619"/>
                </a:stretch>
              </a:blipFill>
              <a:ln w="12700" cap="flat" cmpd="sng" algn="ctr">
                <a:noFill/>
                <a:prstDash val="solid"/>
                <a:miter lim="800000"/>
              </a:ln>
              <a:effectLst/>
            </p:spPr>
            <p:txBody>
              <a:bodyPr/>
              <a:lstStyle/>
              <a:p>
                <a:r>
                  <a:rPr lang="ko-KR" altLang="en-US">
                    <a:noFill/>
                  </a:rPr>
                  <a:t> </a:t>
                </a:r>
              </a:p>
            </p:txBody>
          </p:sp>
        </mc:Fallback>
      </mc:AlternateContent>
      <p:cxnSp>
        <p:nvCxnSpPr>
          <p:cNvPr id="164" name="직선 화살표 연결선 163">
            <a:extLst>
              <a:ext uri="{FF2B5EF4-FFF2-40B4-BE49-F238E27FC236}">
                <a16:creationId xmlns:a16="http://schemas.microsoft.com/office/drawing/2014/main" id="{A3F0CA67-8388-4B56-B633-9B67B63D1D5A}"/>
              </a:ext>
            </a:extLst>
          </p:cNvPr>
          <p:cNvCxnSpPr>
            <a:cxnSpLocks/>
            <a:stCxn id="163" idx="2"/>
          </p:cNvCxnSpPr>
          <p:nvPr/>
        </p:nvCxnSpPr>
        <p:spPr>
          <a:xfrm>
            <a:off x="5767154" y="5035816"/>
            <a:ext cx="0" cy="164660"/>
          </a:xfrm>
          <a:prstGeom prst="straightConnector1">
            <a:avLst/>
          </a:prstGeom>
          <a:noFill/>
          <a:ln w="12700" cap="flat" cmpd="sng" algn="ctr">
            <a:solidFill>
              <a:srgbClr val="548235"/>
            </a:solidFill>
            <a:prstDash val="solid"/>
            <a:miter lim="800000"/>
            <a:tailEnd type="triangle"/>
          </a:ln>
          <a:effectLst/>
        </p:spPr>
      </p:cxnSp>
      <p:grpSp>
        <p:nvGrpSpPr>
          <p:cNvPr id="198" name="그룹 197">
            <a:extLst>
              <a:ext uri="{FF2B5EF4-FFF2-40B4-BE49-F238E27FC236}">
                <a16:creationId xmlns:a16="http://schemas.microsoft.com/office/drawing/2014/main" id="{9E83D4A2-E308-4C19-8A6E-02960D2A09B8}"/>
              </a:ext>
            </a:extLst>
          </p:cNvPr>
          <p:cNvGrpSpPr/>
          <p:nvPr/>
        </p:nvGrpSpPr>
        <p:grpSpPr>
          <a:xfrm>
            <a:off x="4776011" y="5659497"/>
            <a:ext cx="1582165" cy="447412"/>
            <a:chOff x="4857575" y="5513943"/>
            <a:chExt cx="4606516" cy="1627553"/>
          </a:xfrm>
        </p:grpSpPr>
        <p:sp>
          <p:nvSpPr>
            <p:cNvPr id="199" name="立方体 226">
              <a:extLst>
                <a:ext uri="{FF2B5EF4-FFF2-40B4-BE49-F238E27FC236}">
                  <a16:creationId xmlns:a16="http://schemas.microsoft.com/office/drawing/2014/main" id="{9759BE42-E1E2-439A-9E09-AB3B196C88B6}"/>
                </a:ext>
              </a:extLst>
            </p:cNvPr>
            <p:cNvSpPr/>
            <p:nvPr/>
          </p:nvSpPr>
          <p:spPr>
            <a:xfrm>
              <a:off x="4857575" y="5513943"/>
              <a:ext cx="814983" cy="1627553"/>
            </a:xfrm>
            <a:prstGeom prst="cube">
              <a:avLst>
                <a:gd name="adj" fmla="val 8993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0" name="立方体 226">
              <a:extLst>
                <a:ext uri="{FF2B5EF4-FFF2-40B4-BE49-F238E27FC236}">
                  <a16:creationId xmlns:a16="http://schemas.microsoft.com/office/drawing/2014/main" id="{109CD548-A74D-47FD-ADF1-88125B9A4728}"/>
                </a:ext>
              </a:extLst>
            </p:cNvPr>
            <p:cNvSpPr/>
            <p:nvPr/>
          </p:nvSpPr>
          <p:spPr>
            <a:xfrm>
              <a:off x="5025281" y="5513943"/>
              <a:ext cx="814983" cy="1627553"/>
            </a:xfrm>
            <a:prstGeom prst="cube">
              <a:avLst>
                <a:gd name="adj" fmla="val 8993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1" name="立方体 226">
              <a:extLst>
                <a:ext uri="{FF2B5EF4-FFF2-40B4-BE49-F238E27FC236}">
                  <a16:creationId xmlns:a16="http://schemas.microsoft.com/office/drawing/2014/main" id="{2498E43D-8DFA-454D-ACCE-AB770E6CAA07}"/>
                </a:ext>
              </a:extLst>
            </p:cNvPr>
            <p:cNvSpPr/>
            <p:nvPr/>
          </p:nvSpPr>
          <p:spPr>
            <a:xfrm>
              <a:off x="5334359" y="5720571"/>
              <a:ext cx="671623" cy="1341256"/>
            </a:xfrm>
            <a:prstGeom prst="cube">
              <a:avLst>
                <a:gd name="adj" fmla="val 79327"/>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2" name="立方体 226">
              <a:extLst>
                <a:ext uri="{FF2B5EF4-FFF2-40B4-BE49-F238E27FC236}">
                  <a16:creationId xmlns:a16="http://schemas.microsoft.com/office/drawing/2014/main" id="{FBF6C87D-9EFE-4AF9-860F-B4D993A0B989}"/>
                </a:ext>
              </a:extLst>
            </p:cNvPr>
            <p:cNvSpPr/>
            <p:nvPr/>
          </p:nvSpPr>
          <p:spPr>
            <a:xfrm>
              <a:off x="5566192" y="5720571"/>
              <a:ext cx="671623" cy="1341256"/>
            </a:xfrm>
            <a:prstGeom prst="cube">
              <a:avLst>
                <a:gd name="adj" fmla="val 79327"/>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3" name="立方体 226">
              <a:extLst>
                <a:ext uri="{FF2B5EF4-FFF2-40B4-BE49-F238E27FC236}">
                  <a16:creationId xmlns:a16="http://schemas.microsoft.com/office/drawing/2014/main" id="{5702F606-DF46-4651-80D6-4E79FDADDE37}"/>
                </a:ext>
              </a:extLst>
            </p:cNvPr>
            <p:cNvSpPr/>
            <p:nvPr/>
          </p:nvSpPr>
          <p:spPr>
            <a:xfrm>
              <a:off x="5798025" y="5720571"/>
              <a:ext cx="671623" cy="1341256"/>
            </a:xfrm>
            <a:prstGeom prst="cube">
              <a:avLst>
                <a:gd name="adj" fmla="val 79327"/>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4" name="立方体 226">
              <a:extLst>
                <a:ext uri="{FF2B5EF4-FFF2-40B4-BE49-F238E27FC236}">
                  <a16:creationId xmlns:a16="http://schemas.microsoft.com/office/drawing/2014/main" id="{B4F831F6-DBC1-44A6-A122-AE95299D9B1D}"/>
                </a:ext>
              </a:extLst>
            </p:cNvPr>
            <p:cNvSpPr/>
            <p:nvPr/>
          </p:nvSpPr>
          <p:spPr>
            <a:xfrm>
              <a:off x="6029859" y="5924349"/>
              <a:ext cx="472869" cy="1012698"/>
            </a:xfrm>
            <a:prstGeom prst="cube">
              <a:avLst>
                <a:gd name="adj" fmla="val 61251"/>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5" name="立方体 226">
              <a:extLst>
                <a:ext uri="{FF2B5EF4-FFF2-40B4-BE49-F238E27FC236}">
                  <a16:creationId xmlns:a16="http://schemas.microsoft.com/office/drawing/2014/main" id="{C27CACF4-08A1-4931-AC40-C2BD176AD27C}"/>
                </a:ext>
              </a:extLst>
            </p:cNvPr>
            <p:cNvSpPr/>
            <p:nvPr/>
          </p:nvSpPr>
          <p:spPr>
            <a:xfrm>
              <a:off x="6257451" y="5924349"/>
              <a:ext cx="472869" cy="1012698"/>
            </a:xfrm>
            <a:prstGeom prst="cube">
              <a:avLst>
                <a:gd name="adj" fmla="val 61251"/>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6" name="立方体 226">
              <a:extLst>
                <a:ext uri="{FF2B5EF4-FFF2-40B4-BE49-F238E27FC236}">
                  <a16:creationId xmlns:a16="http://schemas.microsoft.com/office/drawing/2014/main" id="{D79E2874-3DDA-4912-BAE9-3F4A4B3DAFF1}"/>
                </a:ext>
              </a:extLst>
            </p:cNvPr>
            <p:cNvSpPr/>
            <p:nvPr/>
          </p:nvSpPr>
          <p:spPr>
            <a:xfrm>
              <a:off x="6485043" y="5924349"/>
              <a:ext cx="472869" cy="1012698"/>
            </a:xfrm>
            <a:prstGeom prst="cube">
              <a:avLst>
                <a:gd name="adj" fmla="val 61251"/>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7" name="立方体 226">
              <a:extLst>
                <a:ext uri="{FF2B5EF4-FFF2-40B4-BE49-F238E27FC236}">
                  <a16:creationId xmlns:a16="http://schemas.microsoft.com/office/drawing/2014/main" id="{7691255E-03B8-43D2-845E-10AAC6D8102F}"/>
                </a:ext>
              </a:extLst>
            </p:cNvPr>
            <p:cNvSpPr/>
            <p:nvPr/>
          </p:nvSpPr>
          <p:spPr>
            <a:xfrm>
              <a:off x="6728399" y="6055034"/>
              <a:ext cx="472869" cy="696068"/>
            </a:xfrm>
            <a:prstGeom prst="cube">
              <a:avLst>
                <a:gd name="adj" fmla="val 43525"/>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8" name="立方体 226">
              <a:extLst>
                <a:ext uri="{FF2B5EF4-FFF2-40B4-BE49-F238E27FC236}">
                  <a16:creationId xmlns:a16="http://schemas.microsoft.com/office/drawing/2014/main" id="{ADF13BCF-120F-4BC1-B292-6B24B2D20A23}"/>
                </a:ext>
              </a:extLst>
            </p:cNvPr>
            <p:cNvSpPr/>
            <p:nvPr/>
          </p:nvSpPr>
          <p:spPr>
            <a:xfrm>
              <a:off x="7042493" y="6055034"/>
              <a:ext cx="472869" cy="696068"/>
            </a:xfrm>
            <a:prstGeom prst="cube">
              <a:avLst>
                <a:gd name="adj" fmla="val 43525"/>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09" name="立方体 226">
              <a:extLst>
                <a:ext uri="{FF2B5EF4-FFF2-40B4-BE49-F238E27FC236}">
                  <a16:creationId xmlns:a16="http://schemas.microsoft.com/office/drawing/2014/main" id="{9A4CAA5E-784D-4C57-9BAE-3C466B55A8B1}"/>
                </a:ext>
              </a:extLst>
            </p:cNvPr>
            <p:cNvSpPr/>
            <p:nvPr/>
          </p:nvSpPr>
          <p:spPr>
            <a:xfrm>
              <a:off x="7356587" y="6055034"/>
              <a:ext cx="472869" cy="696068"/>
            </a:xfrm>
            <a:prstGeom prst="cube">
              <a:avLst>
                <a:gd name="adj" fmla="val 43525"/>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10" name="立方体 226">
              <a:extLst>
                <a:ext uri="{FF2B5EF4-FFF2-40B4-BE49-F238E27FC236}">
                  <a16:creationId xmlns:a16="http://schemas.microsoft.com/office/drawing/2014/main" id="{0B01CF0B-68C9-427D-87A0-C710520ECBDF}"/>
                </a:ext>
              </a:extLst>
            </p:cNvPr>
            <p:cNvSpPr/>
            <p:nvPr/>
          </p:nvSpPr>
          <p:spPr>
            <a:xfrm>
              <a:off x="7670680" y="6137065"/>
              <a:ext cx="507100" cy="508267"/>
            </a:xfrm>
            <a:prstGeom prst="cube">
              <a:avLst>
                <a:gd name="adj" fmla="val 36274"/>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11" name="立方体 226">
              <a:extLst>
                <a:ext uri="{FF2B5EF4-FFF2-40B4-BE49-F238E27FC236}">
                  <a16:creationId xmlns:a16="http://schemas.microsoft.com/office/drawing/2014/main" id="{F5A18081-029A-4735-B1E0-74D66690E328}"/>
                </a:ext>
              </a:extLst>
            </p:cNvPr>
            <p:cNvSpPr/>
            <p:nvPr/>
          </p:nvSpPr>
          <p:spPr>
            <a:xfrm>
              <a:off x="8051207" y="6137065"/>
              <a:ext cx="507100" cy="508267"/>
            </a:xfrm>
            <a:prstGeom prst="cube">
              <a:avLst>
                <a:gd name="adj" fmla="val 3627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12" name="立方体 226">
              <a:extLst>
                <a:ext uri="{FF2B5EF4-FFF2-40B4-BE49-F238E27FC236}">
                  <a16:creationId xmlns:a16="http://schemas.microsoft.com/office/drawing/2014/main" id="{3E0E0F05-9BF4-4EE4-8975-1A7340967B59}"/>
                </a:ext>
              </a:extLst>
            </p:cNvPr>
            <p:cNvSpPr/>
            <p:nvPr/>
          </p:nvSpPr>
          <p:spPr>
            <a:xfrm>
              <a:off x="8431733" y="6137065"/>
              <a:ext cx="507100" cy="508267"/>
            </a:xfrm>
            <a:prstGeom prst="cube">
              <a:avLst>
                <a:gd name="adj" fmla="val 3627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sp>
          <p:nvSpPr>
            <p:cNvPr id="213" name="立方体 226">
              <a:extLst>
                <a:ext uri="{FF2B5EF4-FFF2-40B4-BE49-F238E27FC236}">
                  <a16:creationId xmlns:a16="http://schemas.microsoft.com/office/drawing/2014/main" id="{15C872D7-A446-4BDF-8645-CA0F01F70FEC}"/>
                </a:ext>
              </a:extLst>
            </p:cNvPr>
            <p:cNvSpPr/>
            <p:nvPr/>
          </p:nvSpPr>
          <p:spPr>
            <a:xfrm>
              <a:off x="8812260" y="6233103"/>
              <a:ext cx="651831" cy="317612"/>
            </a:xfrm>
            <a:prstGeom prst="cube">
              <a:avLst>
                <a:gd name="adj" fmla="val 36274"/>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lt"/>
                <a:ea typeface="等线" panose="02010600030101010101" pitchFamily="2" charset="-122"/>
                <a:cs typeface="+mn-cs"/>
              </a:endParaRPr>
            </a:p>
          </p:txBody>
        </p:sp>
      </p:grpSp>
      <p:sp>
        <p:nvSpPr>
          <p:cNvPr id="132" name="직사각형 131">
            <a:extLst>
              <a:ext uri="{FF2B5EF4-FFF2-40B4-BE49-F238E27FC236}">
                <a16:creationId xmlns:a16="http://schemas.microsoft.com/office/drawing/2014/main" id="{6CCE98F1-8FDF-49B9-834B-5BAEFE42FEE2}"/>
              </a:ext>
            </a:extLst>
          </p:cNvPr>
          <p:cNvSpPr/>
          <p:nvPr/>
        </p:nvSpPr>
        <p:spPr>
          <a:xfrm>
            <a:off x="4572000" y="5212482"/>
            <a:ext cx="1942173" cy="409023"/>
          </a:xfrm>
          <a:prstGeom prst="rect">
            <a:avLst/>
          </a:prstGeom>
        </p:spPr>
        <p:txBody>
          <a:bodyPr wrap="square" lIns="0" rIns="0">
            <a:spAutoFit/>
          </a:bodyPr>
          <a:lstStyle/>
          <a:p>
            <a:pPr algn="ctr" defTabSz="457200" latinLnBrk="0">
              <a:lnSpc>
                <a:spcPts val="1200"/>
              </a:lnSpc>
            </a:pPr>
            <a:r>
              <a:rPr lang="en-US" altLang="ko-KR"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Representative Emotion Image Style Transfer</a:t>
            </a:r>
            <a:endParaRPr lang="ko-KR" altLang="en-US"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6" name="직사각형 55">
            <a:extLst>
              <a:ext uri="{FF2B5EF4-FFF2-40B4-BE49-F238E27FC236}">
                <a16:creationId xmlns:a16="http://schemas.microsoft.com/office/drawing/2014/main" id="{7F52AED7-961D-42CC-8BB0-87298BD64DF6}"/>
              </a:ext>
            </a:extLst>
          </p:cNvPr>
          <p:cNvSpPr/>
          <p:nvPr/>
        </p:nvSpPr>
        <p:spPr>
          <a:xfrm>
            <a:off x="872804" y="2162537"/>
            <a:ext cx="973419" cy="764889"/>
          </a:xfrm>
          <a:prstGeom prst="rect">
            <a:avLst/>
          </a:prstGeom>
          <a:solidFill>
            <a:schemeClr val="bg1"/>
          </a:solidFill>
        </p:spPr>
        <p:txBody>
          <a:bodyPr wrap="square" lIns="0" rIns="0">
            <a:spAutoFit/>
          </a:bodyPr>
          <a:lstStyle/>
          <a:p>
            <a:pPr algn="ctr">
              <a:lnSpc>
                <a:spcPts val="1300"/>
              </a:lnSpc>
            </a:pPr>
            <a:r>
              <a:rPr lang="en-US" altLang="ko-KR" sz="1400" dirty="0">
                <a:latin typeface="Calibri" panose="020F0502020204030204" pitchFamily="34" charset="0"/>
                <a:cs typeface="Calibri" panose="020F0502020204030204" pitchFamily="34" charset="0"/>
              </a:rPr>
              <a:t>Count </a:t>
            </a:r>
            <a:r>
              <a:rPr lang="en-US" altLang="ko-KR" dirty="0">
                <a:latin typeface="Calibri" panose="020F0502020204030204" pitchFamily="34" charset="0"/>
                <a:cs typeface="Calibri" panose="020F0502020204030204" pitchFamily="34" charset="0"/>
              </a:rPr>
              <a:t>the number of e</a:t>
            </a:r>
            <a:r>
              <a:rPr lang="en-US" altLang="ko-KR" sz="1400" dirty="0">
                <a:latin typeface="Calibri" panose="020F0502020204030204" pitchFamily="34" charset="0"/>
                <a:cs typeface="Calibri" panose="020F0502020204030204" pitchFamily="34" charset="0"/>
              </a:rPr>
              <a:t>motion</a:t>
            </a:r>
            <a:r>
              <a:rPr lang="en-US" altLang="ko-KR" dirty="0">
                <a:latin typeface="Calibri" panose="020F0502020204030204" pitchFamily="34" charset="0"/>
                <a:cs typeface="Calibri" panose="020F0502020204030204" pitchFamily="34" charset="0"/>
              </a:rPr>
              <a:t> </a:t>
            </a:r>
            <a:r>
              <a:rPr lang="en-US" altLang="ko-KR" sz="1400" dirty="0">
                <a:latin typeface="Calibri" panose="020F0502020204030204" pitchFamily="34" charset="0"/>
                <a:cs typeface="Calibri" panose="020F0502020204030204" pitchFamily="34" charset="0"/>
              </a:rPr>
              <a:t>words in tags</a:t>
            </a:r>
            <a:endParaRPr lang="ko-KR"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1268395"/>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3. Image style transformation method (6/8)</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a:xfrm>
            <a:off x="457200" y="765179"/>
            <a:ext cx="8641976" cy="5760169"/>
          </a:xfrm>
        </p:spPr>
        <p:txBody>
          <a:bodyPr/>
          <a:lstStyle/>
          <a:p>
            <a:pPr marL="0" indent="0">
              <a:spcBef>
                <a:spcPts val="0"/>
              </a:spcBef>
              <a:buNone/>
            </a:pPr>
            <a:r>
              <a:rPr kumimoji="1" lang="en-US" altLang="ko-Kore-KR" b="1" dirty="0">
                <a:latin typeface="Arial" panose="020B0604020202020204" pitchFamily="34" charset="0"/>
                <a:cs typeface="Arial" panose="020B0604020202020204" pitchFamily="34" charset="0"/>
              </a:rPr>
              <a:t>3.3. Step 2</a:t>
            </a:r>
            <a:r>
              <a:rPr lang="en-US" altLang="ko-KR" b="1" dirty="0">
                <a:latin typeface="Arial" panose="020B0604020202020204" pitchFamily="34" charset="0"/>
                <a:cs typeface="Arial" panose="020B0604020202020204" pitchFamily="34" charset="0"/>
              </a:rPr>
              <a:t>: Emotion image processing</a:t>
            </a:r>
            <a:endParaRPr kumimoji="1" lang="en-US" altLang="ko-Kore-KR" dirty="0">
              <a:latin typeface="Arial" panose="020B0604020202020204" pitchFamily="34" charset="0"/>
              <a:cs typeface="Arial" panose="020B0604020202020204" pitchFamily="34" charset="0"/>
            </a:endParaRPr>
          </a:p>
          <a:p>
            <a:pPr fontAlgn="base" latinLnBrk="1"/>
            <a:r>
              <a:rPr lang="en-US" altLang="ko-KR" dirty="0">
                <a:latin typeface="Arial" panose="020B0604020202020204" pitchFamily="34" charset="0"/>
                <a:cs typeface="Arial" panose="020B0604020202020204" pitchFamily="34" charset="0"/>
              </a:rPr>
              <a:t>Representative emotion image selector</a:t>
            </a:r>
          </a:p>
          <a:p>
            <a:pPr lvl="1" fontAlgn="base" latinLnBrk="1"/>
            <a:r>
              <a:rPr lang="en-US" altLang="ko-KR" dirty="0">
                <a:latin typeface="Arial" panose="020B0604020202020204" pitchFamily="34" charset="0"/>
                <a:cs typeface="Arial" panose="020B0604020202020204" pitchFamily="34" charset="0"/>
              </a:rPr>
              <a:t>The Representative Emotion Images Selector selects emotion images with tag similar to probability distributions  contained in each verse and chorus in the lyrics preprocessing step.</a:t>
            </a:r>
          </a:p>
          <a:p>
            <a:pPr lvl="1" fontAlgn="base" latinLnBrk="1"/>
            <a:r>
              <a:rPr lang="en-US" altLang="ko-KR" dirty="0">
                <a:latin typeface="Arial" panose="020B0604020202020204" pitchFamily="34" charset="0"/>
                <a:cs typeface="Arial" panose="020B0604020202020204" pitchFamily="34" charset="0"/>
              </a:rPr>
              <a:t>First, 1,000 images downloaded from Flickr and tagged eight basic emotion words through peer evaluation.</a:t>
            </a:r>
          </a:p>
          <a:p>
            <a:pPr lvl="1" fontAlgn="base" latinLnBrk="1"/>
            <a:r>
              <a:rPr lang="en-US" altLang="ko-KR" dirty="0">
                <a:latin typeface="Arial" panose="020B0604020202020204" pitchFamily="34" charset="0"/>
                <a:cs typeface="Arial" panose="020B0604020202020204" pitchFamily="34" charset="0"/>
              </a:rPr>
              <a:t>Second, the probability distribution of each image's emotion words is calculated.</a:t>
            </a:r>
          </a:p>
          <a:p>
            <a:pPr lvl="1" fontAlgn="base" latinLnBrk="1"/>
            <a:r>
              <a:rPr lang="en-US" altLang="ko-KR" dirty="0">
                <a:latin typeface="Arial" panose="020B0604020202020204" pitchFamily="34" charset="0"/>
                <a:cs typeface="Arial" panose="020B0604020202020204" pitchFamily="34" charset="0"/>
              </a:rPr>
              <a:t>Finally, images which have most similar probability distributions contained in the lyrics preprocessing step are selected.</a:t>
            </a:r>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5" name="TextBox 4">
            <a:extLst>
              <a:ext uri="{FF2B5EF4-FFF2-40B4-BE49-F238E27FC236}">
                <a16:creationId xmlns:a16="http://schemas.microsoft.com/office/drawing/2014/main" id="{A9316206-B675-48E4-85AA-AE30568089B7}"/>
              </a:ext>
            </a:extLst>
          </p:cNvPr>
          <p:cNvSpPr txBox="1"/>
          <p:nvPr/>
        </p:nvSpPr>
        <p:spPr>
          <a:xfrm>
            <a:off x="1135926" y="5105794"/>
            <a:ext cx="376044" cy="307777"/>
          </a:xfrm>
          <a:prstGeom prst="rect">
            <a:avLst/>
          </a:prstGeom>
          <a:noFill/>
        </p:spPr>
        <p:txBody>
          <a:bodyPr wrap="square" rtlCol="0">
            <a:spAutoFit/>
          </a:bodyPr>
          <a:lstStyle/>
          <a:p>
            <a:pPr defTabSz="457200" latinLnBrk="0"/>
            <a:r>
              <a:rPr lang="en-US" altLang="ko-KR" sz="1400" dirty="0">
                <a:solidFill>
                  <a:prstClr val="black"/>
                </a:solidFill>
                <a:latin typeface="Calibri" panose="020F0502020204030204" pitchFamily="34" charset="0"/>
                <a:ea typeface="맑은 고딕" panose="020B0503020000020004" pitchFamily="50" charset="-127"/>
                <a:cs typeface="Calibri" panose="020F0502020204030204" pitchFamily="34" charset="0"/>
              </a:rPr>
              <a:t>  </a:t>
            </a:r>
            <a:endParaRPr lang="ko-KR" altLang="en-US" sz="14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6" name="직사각형 5">
            <a:extLst>
              <a:ext uri="{FF2B5EF4-FFF2-40B4-BE49-F238E27FC236}">
                <a16:creationId xmlns:a16="http://schemas.microsoft.com/office/drawing/2014/main" id="{18ACAEA7-A8E7-44F4-9E85-1B22E334B201}"/>
              </a:ext>
            </a:extLst>
          </p:cNvPr>
          <p:cNvSpPr/>
          <p:nvPr/>
        </p:nvSpPr>
        <p:spPr>
          <a:xfrm>
            <a:off x="2439430" y="4983554"/>
            <a:ext cx="4635508" cy="842400"/>
          </a:xfrm>
          <a:prstGeom prst="rect">
            <a:avLst/>
          </a:prstGeom>
          <a:noFill/>
          <a:ln w="12700" cap="flat" cmpd="sng" algn="ctr">
            <a:solidFill>
              <a:sysClr val="windowText" lastClr="000000">
                <a:lumMod val="95000"/>
                <a:lumOff val="5000"/>
              </a:sysClr>
            </a:solidFill>
            <a:prstDash val="dash"/>
            <a:miter lim="800000"/>
          </a:ln>
          <a:effectLst/>
        </p:spPr>
        <p:txBody>
          <a:bodyPr rtlCol="0" anchor="ctr"/>
          <a:lstStyle/>
          <a:p>
            <a:pPr algn="ctr" defTabSz="457200" latinLnBrk="0">
              <a:defRPr/>
            </a:pPr>
            <a:endParaRPr lang="ko-KR" altLang="en-US" sz="2000" kern="0">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7" name="TextBox 6">
            <a:extLst>
              <a:ext uri="{FF2B5EF4-FFF2-40B4-BE49-F238E27FC236}">
                <a16:creationId xmlns:a16="http://schemas.microsoft.com/office/drawing/2014/main" id="{FBCD32B6-A056-44FC-BD4C-723C12A44CF2}"/>
              </a:ext>
            </a:extLst>
          </p:cNvPr>
          <p:cNvSpPr txBox="1"/>
          <p:nvPr/>
        </p:nvSpPr>
        <p:spPr>
          <a:xfrm>
            <a:off x="1966226" y="4747550"/>
            <a:ext cx="3363603" cy="275717"/>
          </a:xfrm>
          <a:prstGeom prst="rect">
            <a:avLst/>
          </a:prstGeom>
          <a:noFill/>
        </p:spPr>
        <p:txBody>
          <a:bodyPr wrap="square" rtlCol="0">
            <a:spAutoFit/>
          </a:bodyPr>
          <a:lstStyle>
            <a:defPPr>
              <a:defRPr lang="en-US"/>
            </a:defPPr>
            <a:lvl1pPr algn="ctr">
              <a:defRPr sz="1400" b="1"/>
            </a:lvl1pPr>
          </a:lstStyle>
          <a:p>
            <a:pPr algn="r" defTabSz="457200" latinLnBrk="0">
              <a:lnSpc>
                <a:spcPct val="70000"/>
              </a:lnSpc>
            </a:pPr>
            <a:r>
              <a:rPr lang="en-US" altLang="ko-KR"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rPr>
              <a:t>Step 2: Emotion Image Processing</a:t>
            </a:r>
            <a:endParaRPr lang="ko-KR" altLang="en-US"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5" name="사각형: 둥근 모서리 14">
            <a:extLst>
              <a:ext uri="{FF2B5EF4-FFF2-40B4-BE49-F238E27FC236}">
                <a16:creationId xmlns:a16="http://schemas.microsoft.com/office/drawing/2014/main" id="{F74069D1-BA17-4AC8-A31B-21E800139FB4}"/>
              </a:ext>
            </a:extLst>
          </p:cNvPr>
          <p:cNvSpPr/>
          <p:nvPr/>
        </p:nvSpPr>
        <p:spPr>
          <a:xfrm>
            <a:off x="4050168" y="5088833"/>
            <a:ext cx="1404000" cy="666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cs typeface="Calibri" panose="020F0502020204030204" pitchFamily="34" charset="0"/>
              </a:rPr>
              <a:t>Representative Emotion Images </a:t>
            </a:r>
            <a:br>
              <a:rPr lang="en-US" altLang="ko-KR" sz="1500" kern="0" dirty="0">
                <a:solidFill>
                  <a:sysClr val="windowText" lastClr="000000"/>
                </a:solidFill>
                <a:latin typeface="Calibri" panose="020F0502020204030204" pitchFamily="34" charset="0"/>
                <a:cs typeface="Calibri" panose="020F0502020204030204" pitchFamily="34" charset="0"/>
              </a:rPr>
            </a:br>
            <a:r>
              <a:rPr lang="en-US" altLang="ko-KR" sz="1500" kern="0" dirty="0">
                <a:solidFill>
                  <a:sysClr val="windowText" lastClr="000000"/>
                </a:solidFill>
                <a:latin typeface="Calibri" panose="020F0502020204030204" pitchFamily="34" charset="0"/>
                <a:cs typeface="Calibri" panose="020F0502020204030204" pitchFamily="34" charset="0"/>
              </a:rPr>
              <a:t>with </a:t>
            </a:r>
            <a:r>
              <a:rPr lang="en-US" altLang="ko-KR" sz="1500" dirty="0">
                <a:solidFill>
                  <a:sysClr val="windowText" lastClr="000000"/>
                </a:solidFill>
                <a:latin typeface="Calibri" panose="020F0502020204030204" pitchFamily="34" charset="0"/>
                <a:cs typeface="Calibri" panose="020F0502020204030204" pitchFamily="34" charset="0"/>
              </a:rPr>
              <a:t>T</a:t>
            </a:r>
            <a:r>
              <a:rPr lang="en-US" altLang="ko-KR" sz="1500" kern="0" dirty="0">
                <a:solidFill>
                  <a:sysClr val="windowText" lastClr="000000"/>
                </a:solidFill>
                <a:latin typeface="Calibri" panose="020F0502020204030204" pitchFamily="34" charset="0"/>
                <a:cs typeface="Calibri" panose="020F0502020204030204" pitchFamily="34" charset="0"/>
              </a:rPr>
              <a:t>ags</a:t>
            </a:r>
            <a:endParaRPr lang="ko-KR" altLang="en-US" sz="1500" kern="0" dirty="0">
              <a:solidFill>
                <a:sysClr val="windowText" lastClr="000000"/>
              </a:solidFill>
              <a:latin typeface="Calibri" panose="020F0502020204030204" pitchFamily="34" charset="0"/>
              <a:cs typeface="Calibri" panose="020F0502020204030204" pitchFamily="34" charset="0"/>
            </a:endParaRPr>
          </a:p>
        </p:txBody>
      </p:sp>
      <p:sp>
        <p:nvSpPr>
          <p:cNvPr id="17" name="원통형 16">
            <a:extLst>
              <a:ext uri="{FF2B5EF4-FFF2-40B4-BE49-F238E27FC236}">
                <a16:creationId xmlns:a16="http://schemas.microsoft.com/office/drawing/2014/main" id="{C49A8B6C-C22B-4315-AD79-6DCD47C0F37A}"/>
              </a:ext>
            </a:extLst>
          </p:cNvPr>
          <p:cNvSpPr/>
          <p:nvPr/>
        </p:nvSpPr>
        <p:spPr>
          <a:xfrm>
            <a:off x="1128823" y="3782541"/>
            <a:ext cx="972000" cy="764208"/>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Emotion Images </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with Tags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8" name="직사각형 17">
            <a:extLst>
              <a:ext uri="{FF2B5EF4-FFF2-40B4-BE49-F238E27FC236}">
                <a16:creationId xmlns:a16="http://schemas.microsoft.com/office/drawing/2014/main" id="{8CB76F3E-1C9D-452B-B01C-609C1C9A9308}"/>
              </a:ext>
            </a:extLst>
          </p:cNvPr>
          <p:cNvSpPr/>
          <p:nvPr/>
        </p:nvSpPr>
        <p:spPr>
          <a:xfrm>
            <a:off x="2576966" y="5088898"/>
            <a:ext cx="1296000" cy="66624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Representative Emotion Image Selector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21" name="직선 화살표 연결선 20">
            <a:extLst>
              <a:ext uri="{FF2B5EF4-FFF2-40B4-BE49-F238E27FC236}">
                <a16:creationId xmlns:a16="http://schemas.microsoft.com/office/drawing/2014/main" id="{7919B2D9-2486-4E86-B149-AF93708A9D6B}"/>
              </a:ext>
            </a:extLst>
          </p:cNvPr>
          <p:cNvCxnSpPr>
            <a:cxnSpLocks/>
            <a:endCxn id="18" idx="1"/>
          </p:cNvCxnSpPr>
          <p:nvPr/>
        </p:nvCxnSpPr>
        <p:spPr>
          <a:xfrm flipV="1">
            <a:off x="2267624" y="5422018"/>
            <a:ext cx="309342" cy="6170"/>
          </a:xfrm>
          <a:prstGeom prst="straightConnector1">
            <a:avLst/>
          </a:prstGeom>
          <a:noFill/>
          <a:ln w="12700" cap="flat" cmpd="sng" algn="ctr">
            <a:solidFill>
              <a:srgbClr val="70AD47">
                <a:lumMod val="75000"/>
              </a:srgbClr>
            </a:solidFill>
            <a:prstDash val="solid"/>
            <a:miter lim="800000"/>
            <a:tailEnd type="triangle"/>
          </a:ln>
          <a:effectLst/>
        </p:spPr>
      </p:cxnSp>
      <p:sp>
        <p:nvSpPr>
          <p:cNvPr id="22" name="직사각형 21">
            <a:extLst>
              <a:ext uri="{FF2B5EF4-FFF2-40B4-BE49-F238E27FC236}">
                <a16:creationId xmlns:a16="http://schemas.microsoft.com/office/drawing/2014/main" id="{750C1541-EBF0-4824-B2EB-A4440F93F78A}"/>
              </a:ext>
            </a:extLst>
          </p:cNvPr>
          <p:cNvSpPr/>
          <p:nvPr/>
        </p:nvSpPr>
        <p:spPr>
          <a:xfrm>
            <a:off x="685800" y="4639766"/>
            <a:ext cx="6474393" cy="1359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400" b="1">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23" name="TextBox 22">
            <a:extLst>
              <a:ext uri="{FF2B5EF4-FFF2-40B4-BE49-F238E27FC236}">
                <a16:creationId xmlns:a16="http://schemas.microsoft.com/office/drawing/2014/main" id="{F5B5C59F-1607-48AA-9ED2-9178616638A6}"/>
              </a:ext>
            </a:extLst>
          </p:cNvPr>
          <p:cNvSpPr txBox="1"/>
          <p:nvPr/>
        </p:nvSpPr>
        <p:spPr>
          <a:xfrm>
            <a:off x="4409070" y="4250278"/>
            <a:ext cx="2867073" cy="403637"/>
          </a:xfrm>
          <a:prstGeom prst="rect">
            <a:avLst/>
          </a:prstGeom>
          <a:noFill/>
        </p:spPr>
        <p:txBody>
          <a:bodyPr wrap="square" rtlCol="0">
            <a:spAutoFit/>
          </a:bodyPr>
          <a:lstStyle>
            <a:defPPr>
              <a:defRPr lang="en-US"/>
            </a:defPPr>
            <a:lvl1pPr algn="ctr">
              <a:defRPr sz="1400" b="1"/>
            </a:lvl1pPr>
          </a:lstStyle>
          <a:p>
            <a:pPr algn="r" defTabSz="457200" latinLnBrk="0">
              <a:lnSpc>
                <a:spcPct val="70000"/>
              </a:lnSpc>
            </a:pPr>
            <a:endParaRPr lang="en-US" altLang="ko-KR"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a:p>
            <a:pPr algn="r" defTabSz="457200" latinLnBrk="0">
              <a:lnSpc>
                <a:spcPct val="70000"/>
              </a:lnSpc>
            </a:pPr>
            <a:r>
              <a:rPr lang="en-US" altLang="ko-KR" dirty="0">
                <a:solidFill>
                  <a:prstClr val="black"/>
                </a:solidFill>
                <a:latin typeface="Calibri" panose="020F0502020204030204" pitchFamily="34" charset="0"/>
                <a:ea typeface="맑은 고딕" panose="020B0503020000020004" pitchFamily="50" charset="-127"/>
                <a:cs typeface="Calibri" panose="020F0502020204030204" pitchFamily="34" charset="0"/>
              </a:rPr>
              <a:t>The Proposed Method</a:t>
            </a:r>
            <a:endParaRPr lang="ko-KR" altLang="en-US"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44" name="직사각형 43">
            <a:extLst>
              <a:ext uri="{FF2B5EF4-FFF2-40B4-BE49-F238E27FC236}">
                <a16:creationId xmlns:a16="http://schemas.microsoft.com/office/drawing/2014/main" id="{342ECC4A-A0A0-4E03-B62F-C43023F291C8}"/>
              </a:ext>
            </a:extLst>
          </p:cNvPr>
          <p:cNvSpPr/>
          <p:nvPr/>
        </p:nvSpPr>
        <p:spPr>
          <a:xfrm>
            <a:off x="5617462" y="5088898"/>
            <a:ext cx="1404000" cy="66624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Representative Emotion Image Style Transfer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45" name="사각형: 둥근 모서리 44">
            <a:extLst>
              <a:ext uri="{FF2B5EF4-FFF2-40B4-BE49-F238E27FC236}">
                <a16:creationId xmlns:a16="http://schemas.microsoft.com/office/drawing/2014/main" id="{6D3C53B9-7890-425A-B193-8EE1F04317DD}"/>
              </a:ext>
            </a:extLst>
          </p:cNvPr>
          <p:cNvSpPr/>
          <p:nvPr/>
        </p:nvSpPr>
        <p:spPr>
          <a:xfrm>
            <a:off x="7282799" y="4963359"/>
            <a:ext cx="1420979" cy="90403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dirty="0">
                <a:solidFill>
                  <a:sysClr val="windowText" lastClr="000000"/>
                </a:solidFill>
                <a:latin typeface="Calibri" panose="020F0502020204030204" pitchFamily="34" charset="0"/>
                <a:cs typeface="Calibri" panose="020F0502020204030204" pitchFamily="34" charset="0"/>
              </a:rPr>
              <a:t>Images with Representative Emotion Images Style Transferred</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46" name="직선 화살표 연결선 45">
            <a:extLst>
              <a:ext uri="{FF2B5EF4-FFF2-40B4-BE49-F238E27FC236}">
                <a16:creationId xmlns:a16="http://schemas.microsoft.com/office/drawing/2014/main" id="{C2663923-AF15-4B05-8FF1-F7245AD1183A}"/>
              </a:ext>
            </a:extLst>
          </p:cNvPr>
          <p:cNvCxnSpPr>
            <a:cxnSpLocks/>
            <a:stCxn id="44" idx="3"/>
            <a:endCxn id="45" idx="1"/>
          </p:cNvCxnSpPr>
          <p:nvPr/>
        </p:nvCxnSpPr>
        <p:spPr>
          <a:xfrm flipV="1">
            <a:off x="7021462" y="5415374"/>
            <a:ext cx="261337" cy="6644"/>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47" name="직선 화살표 연결선 46">
            <a:extLst>
              <a:ext uri="{FF2B5EF4-FFF2-40B4-BE49-F238E27FC236}">
                <a16:creationId xmlns:a16="http://schemas.microsoft.com/office/drawing/2014/main" id="{DEA225A3-D889-4885-A2ED-8D9B2BDB0C0C}"/>
              </a:ext>
            </a:extLst>
          </p:cNvPr>
          <p:cNvCxnSpPr>
            <a:cxnSpLocks/>
            <a:stCxn id="18" idx="3"/>
            <a:endCxn id="15" idx="1"/>
          </p:cNvCxnSpPr>
          <p:nvPr/>
        </p:nvCxnSpPr>
        <p:spPr>
          <a:xfrm flipV="1">
            <a:off x="3872966" y="5421833"/>
            <a:ext cx="177202" cy="185"/>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48" name="연결선: 꺾임 47">
            <a:extLst>
              <a:ext uri="{FF2B5EF4-FFF2-40B4-BE49-F238E27FC236}">
                <a16:creationId xmlns:a16="http://schemas.microsoft.com/office/drawing/2014/main" id="{93383F4C-CB8B-47E0-B393-DBFEE1690424}"/>
              </a:ext>
            </a:extLst>
          </p:cNvPr>
          <p:cNvCxnSpPr>
            <a:cxnSpLocks/>
            <a:stCxn id="17" idx="4"/>
            <a:endCxn id="99" idx="1"/>
          </p:cNvCxnSpPr>
          <p:nvPr/>
        </p:nvCxnSpPr>
        <p:spPr>
          <a:xfrm>
            <a:off x="2100823" y="4164645"/>
            <a:ext cx="476142" cy="1136945"/>
          </a:xfrm>
          <a:prstGeom prst="bentConnector3">
            <a:avLst>
              <a:gd name="adj1" fmla="val 50000"/>
            </a:avLst>
          </a:prstGeom>
          <a:noFill/>
          <a:ln w="12700" cap="flat" cmpd="sng" algn="ctr">
            <a:solidFill>
              <a:srgbClr val="70AD47">
                <a:lumMod val="75000"/>
              </a:srgbClr>
            </a:solidFill>
            <a:prstDash val="solid"/>
            <a:miter lim="800000"/>
            <a:tailEnd type="triangle"/>
          </a:ln>
          <a:effectLst/>
        </p:spPr>
      </p:cxnSp>
      <p:sp>
        <p:nvSpPr>
          <p:cNvPr id="49" name="사각형: 둥근 모서리 48">
            <a:extLst>
              <a:ext uri="{FF2B5EF4-FFF2-40B4-BE49-F238E27FC236}">
                <a16:creationId xmlns:a16="http://schemas.microsoft.com/office/drawing/2014/main" id="{98688AE4-3A6B-4011-A0A1-0B247BDED8CD}"/>
              </a:ext>
            </a:extLst>
          </p:cNvPr>
          <p:cNvSpPr/>
          <p:nvPr/>
        </p:nvSpPr>
        <p:spPr>
          <a:xfrm>
            <a:off x="4050168" y="6044089"/>
            <a:ext cx="1404000" cy="648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cs typeface="Calibri" panose="020F0502020204030204" pitchFamily="34" charset="0"/>
              </a:rPr>
              <a:t>Noise Images</a:t>
            </a:r>
            <a:endParaRPr lang="ko-KR" altLang="en-US" sz="1500" kern="0" dirty="0">
              <a:solidFill>
                <a:sysClr val="windowText" lastClr="000000"/>
              </a:solidFill>
              <a:latin typeface="Calibri" panose="020F0502020204030204" pitchFamily="34" charset="0"/>
              <a:cs typeface="Calibri" panose="020F0502020204030204" pitchFamily="34" charset="0"/>
            </a:endParaRPr>
          </a:p>
        </p:txBody>
      </p:sp>
      <p:cxnSp>
        <p:nvCxnSpPr>
          <p:cNvPr id="50" name="연결선: 꺾임 49">
            <a:extLst>
              <a:ext uri="{FF2B5EF4-FFF2-40B4-BE49-F238E27FC236}">
                <a16:creationId xmlns:a16="http://schemas.microsoft.com/office/drawing/2014/main" id="{6D790AD8-61B8-44FB-961F-9F0CEA87C60B}"/>
              </a:ext>
            </a:extLst>
          </p:cNvPr>
          <p:cNvCxnSpPr>
            <a:cxnSpLocks/>
            <a:stCxn id="49" idx="3"/>
            <a:endCxn id="52" idx="1"/>
          </p:cNvCxnSpPr>
          <p:nvPr/>
        </p:nvCxnSpPr>
        <p:spPr>
          <a:xfrm flipV="1">
            <a:off x="5454168" y="5598622"/>
            <a:ext cx="163293" cy="769467"/>
          </a:xfrm>
          <a:prstGeom prst="bentConnector3">
            <a:avLst>
              <a:gd name="adj1" fmla="val 31334"/>
            </a:avLst>
          </a:prstGeom>
          <a:noFill/>
          <a:ln w="12700" cap="flat" cmpd="sng" algn="ctr">
            <a:solidFill>
              <a:srgbClr val="70AD47">
                <a:lumMod val="75000"/>
              </a:srgbClr>
            </a:solidFill>
            <a:prstDash val="solid"/>
            <a:miter lim="800000"/>
            <a:tailEnd type="triangle"/>
          </a:ln>
          <a:effectLst/>
        </p:spPr>
      </p:cxnSp>
      <p:sp>
        <p:nvSpPr>
          <p:cNvPr id="51" name="원통형 50">
            <a:extLst>
              <a:ext uri="{FF2B5EF4-FFF2-40B4-BE49-F238E27FC236}">
                <a16:creationId xmlns:a16="http://schemas.microsoft.com/office/drawing/2014/main" id="{F1B05314-61C3-47BA-B5E8-DCB266A825E1}"/>
              </a:ext>
            </a:extLst>
          </p:cNvPr>
          <p:cNvSpPr/>
          <p:nvPr/>
        </p:nvSpPr>
        <p:spPr>
          <a:xfrm>
            <a:off x="4220589" y="3769855"/>
            <a:ext cx="972000" cy="764208"/>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Stage background image</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2" name="직사각형 51">
            <a:extLst>
              <a:ext uri="{FF2B5EF4-FFF2-40B4-BE49-F238E27FC236}">
                <a16:creationId xmlns:a16="http://schemas.microsoft.com/office/drawing/2014/main" id="{55192F0E-D679-475D-8F03-DA310A3AE063}"/>
              </a:ext>
            </a:extLst>
          </p:cNvPr>
          <p:cNvSpPr/>
          <p:nvPr/>
        </p:nvSpPr>
        <p:spPr>
          <a:xfrm>
            <a:off x="5617461" y="5385865"/>
            <a:ext cx="294950" cy="42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68" name="직사각형 67">
            <a:extLst>
              <a:ext uri="{FF2B5EF4-FFF2-40B4-BE49-F238E27FC236}">
                <a16:creationId xmlns:a16="http://schemas.microsoft.com/office/drawing/2014/main" id="{9040D664-8C11-4AE8-B92D-1EA343354FFF}"/>
              </a:ext>
            </a:extLst>
          </p:cNvPr>
          <p:cNvSpPr/>
          <p:nvPr/>
        </p:nvSpPr>
        <p:spPr>
          <a:xfrm>
            <a:off x="5617462" y="5092778"/>
            <a:ext cx="294950" cy="42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cxnSp>
        <p:nvCxnSpPr>
          <p:cNvPr id="71" name="직선 화살표 연결선 70">
            <a:extLst>
              <a:ext uri="{FF2B5EF4-FFF2-40B4-BE49-F238E27FC236}">
                <a16:creationId xmlns:a16="http://schemas.microsoft.com/office/drawing/2014/main" id="{5D9DBFD5-F86C-431A-99F9-620817040ADB}"/>
              </a:ext>
            </a:extLst>
          </p:cNvPr>
          <p:cNvCxnSpPr>
            <a:cxnSpLocks/>
            <a:stCxn id="15" idx="3"/>
            <a:endCxn id="44" idx="1"/>
          </p:cNvCxnSpPr>
          <p:nvPr/>
        </p:nvCxnSpPr>
        <p:spPr>
          <a:xfrm>
            <a:off x="5454168" y="5421833"/>
            <a:ext cx="163294" cy="185"/>
          </a:xfrm>
          <a:prstGeom prst="straightConnector1">
            <a:avLst/>
          </a:prstGeom>
          <a:noFill/>
          <a:ln w="12700" cap="flat" cmpd="sng" algn="ctr">
            <a:solidFill>
              <a:srgbClr val="70AD47">
                <a:lumMod val="75000"/>
              </a:srgbClr>
            </a:solidFill>
            <a:prstDash val="solid"/>
            <a:miter lim="800000"/>
            <a:tailEnd type="triangle"/>
          </a:ln>
          <a:effectLst/>
        </p:spPr>
      </p:cxnSp>
      <p:cxnSp>
        <p:nvCxnSpPr>
          <p:cNvPr id="73" name="연결선: 꺾임 72">
            <a:extLst>
              <a:ext uri="{FF2B5EF4-FFF2-40B4-BE49-F238E27FC236}">
                <a16:creationId xmlns:a16="http://schemas.microsoft.com/office/drawing/2014/main" id="{83602690-BA77-4E95-92DA-9BD000BCFCD2}"/>
              </a:ext>
            </a:extLst>
          </p:cNvPr>
          <p:cNvCxnSpPr>
            <a:cxnSpLocks/>
            <a:stCxn id="51" idx="4"/>
            <a:endCxn id="68" idx="1"/>
          </p:cNvCxnSpPr>
          <p:nvPr/>
        </p:nvCxnSpPr>
        <p:spPr>
          <a:xfrm>
            <a:off x="5192589" y="4151959"/>
            <a:ext cx="424873" cy="1153576"/>
          </a:xfrm>
          <a:prstGeom prst="bentConnector3">
            <a:avLst>
              <a:gd name="adj1" fmla="val 69178"/>
            </a:avLst>
          </a:prstGeom>
          <a:noFill/>
          <a:ln w="12700" cap="flat" cmpd="sng" algn="ctr">
            <a:solidFill>
              <a:srgbClr val="70AD47">
                <a:lumMod val="75000"/>
              </a:srgbClr>
            </a:solidFill>
            <a:prstDash val="solid"/>
            <a:miter lim="800000"/>
            <a:tailEnd type="triangle"/>
          </a:ln>
          <a:effectLst/>
        </p:spPr>
      </p:cxnSp>
      <p:sp>
        <p:nvSpPr>
          <p:cNvPr id="99" name="직사각형 98">
            <a:extLst>
              <a:ext uri="{FF2B5EF4-FFF2-40B4-BE49-F238E27FC236}">
                <a16:creationId xmlns:a16="http://schemas.microsoft.com/office/drawing/2014/main" id="{4CC2A6D4-46C4-4DEA-BF9F-062445AAC442}"/>
              </a:ext>
            </a:extLst>
          </p:cNvPr>
          <p:cNvSpPr/>
          <p:nvPr/>
        </p:nvSpPr>
        <p:spPr>
          <a:xfrm>
            <a:off x="2576965" y="5088833"/>
            <a:ext cx="294950" cy="42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04" name="직사각형 103">
            <a:extLst>
              <a:ext uri="{FF2B5EF4-FFF2-40B4-BE49-F238E27FC236}">
                <a16:creationId xmlns:a16="http://schemas.microsoft.com/office/drawing/2014/main" id="{B5306AB3-0ACF-47D0-9431-6E6E0D9BDAD4}"/>
              </a:ext>
            </a:extLst>
          </p:cNvPr>
          <p:cNvSpPr/>
          <p:nvPr/>
        </p:nvSpPr>
        <p:spPr>
          <a:xfrm>
            <a:off x="2507436" y="4999078"/>
            <a:ext cx="1427975" cy="791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08" name="사각형: 둥근 모서리 107">
            <a:extLst>
              <a:ext uri="{FF2B5EF4-FFF2-40B4-BE49-F238E27FC236}">
                <a16:creationId xmlns:a16="http://schemas.microsoft.com/office/drawing/2014/main" id="{FF0A41C3-9D64-452E-AC24-B3871632CE56}"/>
              </a:ext>
            </a:extLst>
          </p:cNvPr>
          <p:cNvSpPr/>
          <p:nvPr/>
        </p:nvSpPr>
        <p:spPr>
          <a:xfrm>
            <a:off x="791403" y="5012259"/>
            <a:ext cx="1509771" cy="792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dirty="0">
                <a:solidFill>
                  <a:sysClr val="windowText" lastClr="000000"/>
                </a:solidFill>
                <a:latin typeface="Calibri" panose="020F0502020204030204" pitchFamily="34" charset="0"/>
                <a:cs typeface="Calibri" panose="020F0502020204030204" pitchFamily="34" charset="0"/>
              </a:rPr>
              <a:t>Probability Distributions</a:t>
            </a:r>
            <a:br>
              <a:rPr lang="en-US" altLang="ko-KR" sz="1500" dirty="0">
                <a:solidFill>
                  <a:sysClr val="windowText" lastClr="000000"/>
                </a:solidFill>
                <a:latin typeface="Calibri" panose="020F0502020204030204" pitchFamily="34" charset="0"/>
                <a:cs typeface="Calibri" panose="020F0502020204030204" pitchFamily="34" charset="0"/>
              </a:rPr>
            </a:br>
            <a:r>
              <a:rPr lang="en-US" altLang="ko-KR" sz="1500" kern="0" dirty="0">
                <a:solidFill>
                  <a:sysClr val="windowText" lastClr="000000"/>
                </a:solidFill>
                <a:latin typeface="Calibri" panose="020F0502020204030204" pitchFamily="34" charset="0"/>
                <a:cs typeface="Calibri" panose="020F0502020204030204" pitchFamily="34" charset="0"/>
              </a:rPr>
              <a:t>of Emotion Words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798965510"/>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3. Image style transformation method (7/8)</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a:xfrm>
            <a:off x="457200" y="765179"/>
            <a:ext cx="8641976" cy="5760169"/>
          </a:xfrm>
        </p:spPr>
        <p:txBody>
          <a:bodyPr/>
          <a:lstStyle/>
          <a:p>
            <a:pPr marL="0" indent="0">
              <a:spcBef>
                <a:spcPts val="0"/>
              </a:spcBef>
              <a:buNone/>
            </a:pPr>
            <a:r>
              <a:rPr kumimoji="1" lang="en-US" altLang="ko-Kore-KR" b="1" dirty="0">
                <a:latin typeface="Arial" panose="020B0604020202020204" pitchFamily="34" charset="0"/>
                <a:cs typeface="Arial" panose="020B0604020202020204" pitchFamily="34" charset="0"/>
              </a:rPr>
              <a:t>3.3. Step 2</a:t>
            </a:r>
            <a:r>
              <a:rPr lang="en-US" altLang="ko-KR" b="1" dirty="0">
                <a:latin typeface="Arial" panose="020B0604020202020204" pitchFamily="34" charset="0"/>
                <a:cs typeface="Arial" panose="020B0604020202020204" pitchFamily="34" charset="0"/>
              </a:rPr>
              <a:t>: Emotion image processing</a:t>
            </a:r>
            <a:endParaRPr kumimoji="1" lang="en-US" altLang="ko-Kore-KR" dirty="0">
              <a:latin typeface="Arial" panose="020B0604020202020204" pitchFamily="34" charset="0"/>
              <a:cs typeface="Arial" panose="020B0604020202020204" pitchFamily="34" charset="0"/>
            </a:endParaRPr>
          </a:p>
          <a:p>
            <a:pPr fontAlgn="base" latinLnBrk="1"/>
            <a:r>
              <a:rPr lang="en-US" altLang="ko-KR" dirty="0">
                <a:latin typeface="Arial" panose="020B0604020202020204" pitchFamily="34" charset="0"/>
                <a:cs typeface="Arial" panose="020B0604020202020204" pitchFamily="34" charset="0"/>
              </a:rPr>
              <a:t>Representative emotion image style transfer</a:t>
            </a:r>
          </a:p>
          <a:p>
            <a:pPr lvl="1" fontAlgn="base" latinLnBrk="1"/>
            <a:r>
              <a:rPr lang="en-US" altLang="ko-KR" dirty="0">
                <a:latin typeface="Arial" panose="020B0604020202020204" pitchFamily="34" charset="0"/>
                <a:cs typeface="Arial" panose="020B0604020202020204" pitchFamily="34" charset="0"/>
              </a:rPr>
              <a:t>The Representative Emotion Images Style Transfer </a:t>
            </a:r>
            <a:r>
              <a:rPr lang="en-US" altLang="ko-KR" dirty="0" err="1">
                <a:latin typeface="Arial" panose="020B0604020202020204" pitchFamily="34" charset="0"/>
                <a:cs typeface="Arial" panose="020B0604020202020204" pitchFamily="34" charset="0"/>
              </a:rPr>
              <a:t>transfer</a:t>
            </a:r>
            <a:r>
              <a:rPr lang="en-US" altLang="ko-KR" dirty="0">
                <a:latin typeface="Arial" panose="020B0604020202020204" pitchFamily="34" charset="0"/>
                <a:cs typeface="Arial" panose="020B0604020202020204" pitchFamily="34" charset="0"/>
              </a:rPr>
              <a:t> the styles of  emotion images with tags derived from the Representative Emotion Images Selector through a CNN model-based style transfer algorithm to the stage background image.</a:t>
            </a:r>
          </a:p>
          <a:p>
            <a:pPr lvl="1" fontAlgn="base" latinLnBrk="1"/>
            <a:r>
              <a:rPr lang="en-US" altLang="ko-KR" dirty="0">
                <a:latin typeface="Arial" panose="020B0604020202020204" pitchFamily="34" charset="0"/>
                <a:cs typeface="Arial" panose="020B0604020202020204" pitchFamily="34" charset="0"/>
              </a:rPr>
              <a:t>Content features should have location information of objects included in content image and edge information of the object, and the style feature is the correlation of feature maps. The content features and the style features jointly minimize the distance from the features of noise image</a:t>
            </a:r>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 name="TextBox 4">
            <a:extLst>
              <a:ext uri="{FF2B5EF4-FFF2-40B4-BE49-F238E27FC236}">
                <a16:creationId xmlns:a16="http://schemas.microsoft.com/office/drawing/2014/main" id="{A9316206-B675-48E4-85AA-AE30568089B7}"/>
              </a:ext>
            </a:extLst>
          </p:cNvPr>
          <p:cNvSpPr txBox="1"/>
          <p:nvPr/>
        </p:nvSpPr>
        <p:spPr>
          <a:xfrm>
            <a:off x="1135926" y="5105794"/>
            <a:ext cx="376044" cy="307777"/>
          </a:xfrm>
          <a:prstGeom prst="rect">
            <a:avLst/>
          </a:prstGeom>
          <a:noFill/>
        </p:spPr>
        <p:txBody>
          <a:bodyPr wrap="square" rtlCol="0">
            <a:spAutoFit/>
          </a:bodyPr>
          <a:lstStyle/>
          <a:p>
            <a:pPr defTabSz="457200" latinLnBrk="0"/>
            <a:r>
              <a:rPr lang="en-US" altLang="ko-KR" sz="1400" dirty="0">
                <a:solidFill>
                  <a:prstClr val="black"/>
                </a:solidFill>
                <a:latin typeface="Calibri" panose="020F0502020204030204" pitchFamily="34" charset="0"/>
                <a:ea typeface="맑은 고딕" panose="020B0503020000020004" pitchFamily="50" charset="-127"/>
                <a:cs typeface="Calibri" panose="020F0502020204030204" pitchFamily="34" charset="0"/>
              </a:rPr>
              <a:t>  </a:t>
            </a:r>
            <a:endParaRPr lang="ko-KR" altLang="en-US" sz="14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6" name="직사각형 5">
            <a:extLst>
              <a:ext uri="{FF2B5EF4-FFF2-40B4-BE49-F238E27FC236}">
                <a16:creationId xmlns:a16="http://schemas.microsoft.com/office/drawing/2014/main" id="{18ACAEA7-A8E7-44F4-9E85-1B22E334B201}"/>
              </a:ext>
            </a:extLst>
          </p:cNvPr>
          <p:cNvSpPr/>
          <p:nvPr/>
        </p:nvSpPr>
        <p:spPr>
          <a:xfrm>
            <a:off x="2439430" y="4983554"/>
            <a:ext cx="4635508" cy="842400"/>
          </a:xfrm>
          <a:prstGeom prst="rect">
            <a:avLst/>
          </a:prstGeom>
          <a:noFill/>
          <a:ln w="12700" cap="flat" cmpd="sng" algn="ctr">
            <a:solidFill>
              <a:sysClr val="windowText" lastClr="000000">
                <a:lumMod val="95000"/>
                <a:lumOff val="5000"/>
              </a:sysClr>
            </a:solidFill>
            <a:prstDash val="dash"/>
            <a:miter lim="800000"/>
          </a:ln>
          <a:effectLst/>
        </p:spPr>
        <p:txBody>
          <a:bodyPr rtlCol="0" anchor="ctr"/>
          <a:lstStyle/>
          <a:p>
            <a:pPr algn="ctr" defTabSz="457200" latinLnBrk="0">
              <a:defRPr/>
            </a:pPr>
            <a:endParaRPr lang="ko-KR" altLang="en-US" sz="2000" kern="0">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7" name="TextBox 6">
            <a:extLst>
              <a:ext uri="{FF2B5EF4-FFF2-40B4-BE49-F238E27FC236}">
                <a16:creationId xmlns:a16="http://schemas.microsoft.com/office/drawing/2014/main" id="{FBCD32B6-A056-44FC-BD4C-723C12A44CF2}"/>
              </a:ext>
            </a:extLst>
          </p:cNvPr>
          <p:cNvSpPr txBox="1"/>
          <p:nvPr/>
        </p:nvSpPr>
        <p:spPr>
          <a:xfrm>
            <a:off x="1966226" y="4747550"/>
            <a:ext cx="3363603" cy="275717"/>
          </a:xfrm>
          <a:prstGeom prst="rect">
            <a:avLst/>
          </a:prstGeom>
          <a:noFill/>
        </p:spPr>
        <p:txBody>
          <a:bodyPr wrap="square" rtlCol="0">
            <a:spAutoFit/>
          </a:bodyPr>
          <a:lstStyle>
            <a:defPPr>
              <a:defRPr lang="en-US"/>
            </a:defPPr>
            <a:lvl1pPr algn="ctr">
              <a:defRPr sz="1400" b="1"/>
            </a:lvl1pPr>
          </a:lstStyle>
          <a:p>
            <a:pPr algn="r" defTabSz="457200" latinLnBrk="0">
              <a:lnSpc>
                <a:spcPct val="70000"/>
              </a:lnSpc>
            </a:pPr>
            <a:r>
              <a:rPr lang="en-US" altLang="ko-KR"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rPr>
              <a:t>Step 2: Emotion Image Processing</a:t>
            </a:r>
            <a:endParaRPr lang="ko-KR" altLang="en-US" sz="1600" b="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5" name="사각형: 둥근 모서리 14">
            <a:extLst>
              <a:ext uri="{FF2B5EF4-FFF2-40B4-BE49-F238E27FC236}">
                <a16:creationId xmlns:a16="http://schemas.microsoft.com/office/drawing/2014/main" id="{F74069D1-BA17-4AC8-A31B-21E800139FB4}"/>
              </a:ext>
            </a:extLst>
          </p:cNvPr>
          <p:cNvSpPr/>
          <p:nvPr/>
        </p:nvSpPr>
        <p:spPr>
          <a:xfrm>
            <a:off x="4050168" y="5088833"/>
            <a:ext cx="1404000" cy="666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cs typeface="Calibri" panose="020F0502020204030204" pitchFamily="34" charset="0"/>
              </a:rPr>
              <a:t>Representative Emotion Images </a:t>
            </a:r>
            <a:br>
              <a:rPr lang="en-US" altLang="ko-KR" sz="1500" kern="0" dirty="0">
                <a:solidFill>
                  <a:sysClr val="windowText" lastClr="000000"/>
                </a:solidFill>
                <a:latin typeface="Calibri" panose="020F0502020204030204" pitchFamily="34" charset="0"/>
                <a:cs typeface="Calibri" panose="020F0502020204030204" pitchFamily="34" charset="0"/>
              </a:rPr>
            </a:br>
            <a:r>
              <a:rPr lang="en-US" altLang="ko-KR" sz="1500" kern="0" dirty="0">
                <a:solidFill>
                  <a:sysClr val="windowText" lastClr="000000"/>
                </a:solidFill>
                <a:latin typeface="Calibri" panose="020F0502020204030204" pitchFamily="34" charset="0"/>
                <a:cs typeface="Calibri" panose="020F0502020204030204" pitchFamily="34" charset="0"/>
              </a:rPr>
              <a:t>with </a:t>
            </a:r>
            <a:r>
              <a:rPr lang="en-US" altLang="ko-KR" sz="1500" dirty="0">
                <a:solidFill>
                  <a:sysClr val="windowText" lastClr="000000"/>
                </a:solidFill>
                <a:latin typeface="Calibri" panose="020F0502020204030204" pitchFamily="34" charset="0"/>
                <a:cs typeface="Calibri" panose="020F0502020204030204" pitchFamily="34" charset="0"/>
              </a:rPr>
              <a:t>T</a:t>
            </a:r>
            <a:r>
              <a:rPr lang="en-US" altLang="ko-KR" sz="1500" kern="0" dirty="0">
                <a:solidFill>
                  <a:sysClr val="windowText" lastClr="000000"/>
                </a:solidFill>
                <a:latin typeface="Calibri" panose="020F0502020204030204" pitchFamily="34" charset="0"/>
                <a:cs typeface="Calibri" panose="020F0502020204030204" pitchFamily="34" charset="0"/>
              </a:rPr>
              <a:t>ags</a:t>
            </a:r>
            <a:endParaRPr lang="ko-KR" altLang="en-US" sz="1500" kern="0" dirty="0">
              <a:solidFill>
                <a:sysClr val="windowText" lastClr="000000"/>
              </a:solidFill>
              <a:latin typeface="Calibri" panose="020F0502020204030204" pitchFamily="34" charset="0"/>
              <a:cs typeface="Calibri" panose="020F0502020204030204" pitchFamily="34" charset="0"/>
            </a:endParaRPr>
          </a:p>
        </p:txBody>
      </p:sp>
      <p:sp>
        <p:nvSpPr>
          <p:cNvPr id="17" name="원통형 16">
            <a:extLst>
              <a:ext uri="{FF2B5EF4-FFF2-40B4-BE49-F238E27FC236}">
                <a16:creationId xmlns:a16="http://schemas.microsoft.com/office/drawing/2014/main" id="{C49A8B6C-C22B-4315-AD79-6DCD47C0F37A}"/>
              </a:ext>
            </a:extLst>
          </p:cNvPr>
          <p:cNvSpPr/>
          <p:nvPr/>
        </p:nvSpPr>
        <p:spPr>
          <a:xfrm>
            <a:off x="1128823" y="3782541"/>
            <a:ext cx="972000" cy="764208"/>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Emotion Images </a:t>
            </a:r>
            <a:b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b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with Tags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18" name="직사각형 17">
            <a:extLst>
              <a:ext uri="{FF2B5EF4-FFF2-40B4-BE49-F238E27FC236}">
                <a16:creationId xmlns:a16="http://schemas.microsoft.com/office/drawing/2014/main" id="{8CB76F3E-1C9D-452B-B01C-609C1C9A9308}"/>
              </a:ext>
            </a:extLst>
          </p:cNvPr>
          <p:cNvSpPr/>
          <p:nvPr/>
        </p:nvSpPr>
        <p:spPr>
          <a:xfrm>
            <a:off x="2576966" y="5088898"/>
            <a:ext cx="1296000" cy="66624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Representative Emotion Image Selector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21" name="직선 화살표 연결선 20">
            <a:extLst>
              <a:ext uri="{FF2B5EF4-FFF2-40B4-BE49-F238E27FC236}">
                <a16:creationId xmlns:a16="http://schemas.microsoft.com/office/drawing/2014/main" id="{7919B2D9-2486-4E86-B149-AF93708A9D6B}"/>
              </a:ext>
            </a:extLst>
          </p:cNvPr>
          <p:cNvCxnSpPr>
            <a:cxnSpLocks/>
            <a:endCxn id="18" idx="1"/>
          </p:cNvCxnSpPr>
          <p:nvPr/>
        </p:nvCxnSpPr>
        <p:spPr>
          <a:xfrm flipV="1">
            <a:off x="2267624" y="5422018"/>
            <a:ext cx="309342" cy="6170"/>
          </a:xfrm>
          <a:prstGeom prst="straightConnector1">
            <a:avLst/>
          </a:prstGeom>
          <a:noFill/>
          <a:ln w="12700" cap="flat" cmpd="sng" algn="ctr">
            <a:solidFill>
              <a:srgbClr val="70AD47">
                <a:lumMod val="75000"/>
              </a:srgbClr>
            </a:solidFill>
            <a:prstDash val="solid"/>
            <a:miter lim="800000"/>
            <a:tailEnd type="triangle"/>
          </a:ln>
          <a:effectLst/>
        </p:spPr>
      </p:cxnSp>
      <p:sp>
        <p:nvSpPr>
          <p:cNvPr id="22" name="직사각형 21">
            <a:extLst>
              <a:ext uri="{FF2B5EF4-FFF2-40B4-BE49-F238E27FC236}">
                <a16:creationId xmlns:a16="http://schemas.microsoft.com/office/drawing/2014/main" id="{750C1541-EBF0-4824-B2EB-A4440F93F78A}"/>
              </a:ext>
            </a:extLst>
          </p:cNvPr>
          <p:cNvSpPr/>
          <p:nvPr/>
        </p:nvSpPr>
        <p:spPr>
          <a:xfrm>
            <a:off x="685800" y="4639766"/>
            <a:ext cx="6474393" cy="1359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400" b="1">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23" name="TextBox 22">
            <a:extLst>
              <a:ext uri="{FF2B5EF4-FFF2-40B4-BE49-F238E27FC236}">
                <a16:creationId xmlns:a16="http://schemas.microsoft.com/office/drawing/2014/main" id="{F5B5C59F-1607-48AA-9ED2-9178616638A6}"/>
              </a:ext>
            </a:extLst>
          </p:cNvPr>
          <p:cNvSpPr txBox="1"/>
          <p:nvPr/>
        </p:nvSpPr>
        <p:spPr>
          <a:xfrm>
            <a:off x="4409070" y="4250278"/>
            <a:ext cx="2867073" cy="403637"/>
          </a:xfrm>
          <a:prstGeom prst="rect">
            <a:avLst/>
          </a:prstGeom>
          <a:noFill/>
        </p:spPr>
        <p:txBody>
          <a:bodyPr wrap="square" rtlCol="0">
            <a:spAutoFit/>
          </a:bodyPr>
          <a:lstStyle>
            <a:defPPr>
              <a:defRPr lang="en-US"/>
            </a:defPPr>
            <a:lvl1pPr algn="ctr">
              <a:defRPr sz="1400" b="1"/>
            </a:lvl1pPr>
          </a:lstStyle>
          <a:p>
            <a:pPr algn="r" defTabSz="457200" latinLnBrk="0">
              <a:lnSpc>
                <a:spcPct val="70000"/>
              </a:lnSpc>
            </a:pPr>
            <a:endParaRPr lang="en-US" altLang="ko-KR"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a:p>
            <a:pPr algn="r" defTabSz="457200" latinLnBrk="0">
              <a:lnSpc>
                <a:spcPct val="70000"/>
              </a:lnSpc>
            </a:pPr>
            <a:r>
              <a:rPr lang="en-US" altLang="ko-KR" dirty="0">
                <a:solidFill>
                  <a:prstClr val="black"/>
                </a:solidFill>
                <a:latin typeface="Calibri" panose="020F0502020204030204" pitchFamily="34" charset="0"/>
                <a:ea typeface="맑은 고딕" panose="020B0503020000020004" pitchFamily="50" charset="-127"/>
                <a:cs typeface="Calibri" panose="020F0502020204030204" pitchFamily="34" charset="0"/>
              </a:rPr>
              <a:t>The Proposed Method</a:t>
            </a:r>
            <a:endParaRPr lang="ko-KR" altLang="en-US"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44" name="직사각형 43">
            <a:extLst>
              <a:ext uri="{FF2B5EF4-FFF2-40B4-BE49-F238E27FC236}">
                <a16:creationId xmlns:a16="http://schemas.microsoft.com/office/drawing/2014/main" id="{342ECC4A-A0A0-4E03-B62F-C43023F291C8}"/>
              </a:ext>
            </a:extLst>
          </p:cNvPr>
          <p:cNvSpPr/>
          <p:nvPr/>
        </p:nvSpPr>
        <p:spPr>
          <a:xfrm>
            <a:off x="5617462" y="5088898"/>
            <a:ext cx="1404000" cy="66624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Representative Emotion Image Style Transfer</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45" name="사각형: 둥근 모서리 44">
            <a:extLst>
              <a:ext uri="{FF2B5EF4-FFF2-40B4-BE49-F238E27FC236}">
                <a16:creationId xmlns:a16="http://schemas.microsoft.com/office/drawing/2014/main" id="{6D3C53B9-7890-425A-B193-8EE1F04317DD}"/>
              </a:ext>
            </a:extLst>
          </p:cNvPr>
          <p:cNvSpPr/>
          <p:nvPr/>
        </p:nvSpPr>
        <p:spPr>
          <a:xfrm>
            <a:off x="7282799" y="4963359"/>
            <a:ext cx="1420979" cy="90403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dirty="0">
                <a:solidFill>
                  <a:sysClr val="windowText" lastClr="000000"/>
                </a:solidFill>
                <a:latin typeface="Calibri" panose="020F0502020204030204" pitchFamily="34" charset="0"/>
                <a:cs typeface="Calibri" panose="020F0502020204030204" pitchFamily="34" charset="0"/>
              </a:rPr>
              <a:t>Images with Representative Emotion Images Style Transferred</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cxnSp>
        <p:nvCxnSpPr>
          <p:cNvPr id="46" name="직선 화살표 연결선 45">
            <a:extLst>
              <a:ext uri="{FF2B5EF4-FFF2-40B4-BE49-F238E27FC236}">
                <a16:creationId xmlns:a16="http://schemas.microsoft.com/office/drawing/2014/main" id="{C2663923-AF15-4B05-8FF1-F7245AD1183A}"/>
              </a:ext>
            </a:extLst>
          </p:cNvPr>
          <p:cNvCxnSpPr>
            <a:cxnSpLocks/>
            <a:stCxn id="44" idx="3"/>
            <a:endCxn id="45" idx="1"/>
          </p:cNvCxnSpPr>
          <p:nvPr/>
        </p:nvCxnSpPr>
        <p:spPr>
          <a:xfrm flipV="1">
            <a:off x="7021462" y="5415374"/>
            <a:ext cx="261337" cy="6644"/>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47" name="직선 화살표 연결선 46">
            <a:extLst>
              <a:ext uri="{FF2B5EF4-FFF2-40B4-BE49-F238E27FC236}">
                <a16:creationId xmlns:a16="http://schemas.microsoft.com/office/drawing/2014/main" id="{DEA225A3-D889-4885-A2ED-8D9B2BDB0C0C}"/>
              </a:ext>
            </a:extLst>
          </p:cNvPr>
          <p:cNvCxnSpPr>
            <a:cxnSpLocks/>
            <a:stCxn id="18" idx="3"/>
            <a:endCxn id="15" idx="1"/>
          </p:cNvCxnSpPr>
          <p:nvPr/>
        </p:nvCxnSpPr>
        <p:spPr>
          <a:xfrm flipV="1">
            <a:off x="3872966" y="5421833"/>
            <a:ext cx="177202" cy="185"/>
          </a:xfrm>
          <a:prstGeom prst="straightConnector1">
            <a:avLst/>
          </a:prstGeom>
          <a:noFill/>
          <a:ln w="12700" cap="flat" cmpd="sng" algn="ctr">
            <a:solidFill>
              <a:srgbClr val="FFC000">
                <a:lumMod val="75000"/>
              </a:srgbClr>
            </a:solidFill>
            <a:prstDash val="solid"/>
            <a:miter lim="800000"/>
            <a:tailEnd type="triangle"/>
          </a:ln>
          <a:effectLst/>
        </p:spPr>
      </p:cxnSp>
      <p:cxnSp>
        <p:nvCxnSpPr>
          <p:cNvPr id="48" name="연결선: 꺾임 47">
            <a:extLst>
              <a:ext uri="{FF2B5EF4-FFF2-40B4-BE49-F238E27FC236}">
                <a16:creationId xmlns:a16="http://schemas.microsoft.com/office/drawing/2014/main" id="{93383F4C-CB8B-47E0-B393-DBFEE1690424}"/>
              </a:ext>
            </a:extLst>
          </p:cNvPr>
          <p:cNvCxnSpPr>
            <a:cxnSpLocks/>
            <a:stCxn id="17" idx="4"/>
            <a:endCxn id="99" idx="1"/>
          </p:cNvCxnSpPr>
          <p:nvPr/>
        </p:nvCxnSpPr>
        <p:spPr>
          <a:xfrm>
            <a:off x="2100823" y="4164645"/>
            <a:ext cx="476142" cy="1136945"/>
          </a:xfrm>
          <a:prstGeom prst="bentConnector3">
            <a:avLst>
              <a:gd name="adj1" fmla="val 50000"/>
            </a:avLst>
          </a:prstGeom>
          <a:noFill/>
          <a:ln w="12700" cap="flat" cmpd="sng" algn="ctr">
            <a:solidFill>
              <a:srgbClr val="70AD47">
                <a:lumMod val="75000"/>
              </a:srgbClr>
            </a:solidFill>
            <a:prstDash val="solid"/>
            <a:miter lim="800000"/>
            <a:tailEnd type="triangle"/>
          </a:ln>
          <a:effectLst/>
        </p:spPr>
      </p:cxnSp>
      <p:sp>
        <p:nvSpPr>
          <p:cNvPr id="49" name="사각형: 둥근 모서리 48">
            <a:extLst>
              <a:ext uri="{FF2B5EF4-FFF2-40B4-BE49-F238E27FC236}">
                <a16:creationId xmlns:a16="http://schemas.microsoft.com/office/drawing/2014/main" id="{98688AE4-3A6B-4011-A0A1-0B247BDED8CD}"/>
              </a:ext>
            </a:extLst>
          </p:cNvPr>
          <p:cNvSpPr/>
          <p:nvPr/>
        </p:nvSpPr>
        <p:spPr>
          <a:xfrm>
            <a:off x="4050168" y="6044089"/>
            <a:ext cx="1404000" cy="648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kern="0" dirty="0">
                <a:solidFill>
                  <a:sysClr val="windowText" lastClr="000000"/>
                </a:solidFill>
                <a:latin typeface="Calibri" panose="020F0502020204030204" pitchFamily="34" charset="0"/>
                <a:cs typeface="Calibri" panose="020F0502020204030204" pitchFamily="34" charset="0"/>
              </a:rPr>
              <a:t>Noise Images</a:t>
            </a:r>
            <a:endParaRPr lang="ko-KR" altLang="en-US" sz="1500" kern="0" dirty="0">
              <a:solidFill>
                <a:sysClr val="windowText" lastClr="000000"/>
              </a:solidFill>
              <a:latin typeface="Calibri" panose="020F0502020204030204" pitchFamily="34" charset="0"/>
              <a:cs typeface="Calibri" panose="020F0502020204030204" pitchFamily="34" charset="0"/>
            </a:endParaRPr>
          </a:p>
        </p:txBody>
      </p:sp>
      <p:cxnSp>
        <p:nvCxnSpPr>
          <p:cNvPr id="50" name="연결선: 꺾임 49">
            <a:extLst>
              <a:ext uri="{FF2B5EF4-FFF2-40B4-BE49-F238E27FC236}">
                <a16:creationId xmlns:a16="http://schemas.microsoft.com/office/drawing/2014/main" id="{6D790AD8-61B8-44FB-961F-9F0CEA87C60B}"/>
              </a:ext>
            </a:extLst>
          </p:cNvPr>
          <p:cNvCxnSpPr>
            <a:cxnSpLocks/>
            <a:stCxn id="49" idx="3"/>
            <a:endCxn id="52" idx="1"/>
          </p:cNvCxnSpPr>
          <p:nvPr/>
        </p:nvCxnSpPr>
        <p:spPr>
          <a:xfrm flipV="1">
            <a:off x="5454168" y="5598622"/>
            <a:ext cx="163293" cy="769467"/>
          </a:xfrm>
          <a:prstGeom prst="bentConnector3">
            <a:avLst>
              <a:gd name="adj1" fmla="val 31334"/>
            </a:avLst>
          </a:prstGeom>
          <a:noFill/>
          <a:ln w="12700" cap="flat" cmpd="sng" algn="ctr">
            <a:solidFill>
              <a:srgbClr val="70AD47">
                <a:lumMod val="75000"/>
              </a:srgbClr>
            </a:solidFill>
            <a:prstDash val="solid"/>
            <a:miter lim="800000"/>
            <a:tailEnd type="triangle"/>
          </a:ln>
          <a:effectLst/>
        </p:spPr>
      </p:cxnSp>
      <p:sp>
        <p:nvSpPr>
          <p:cNvPr id="51" name="원통형 50">
            <a:extLst>
              <a:ext uri="{FF2B5EF4-FFF2-40B4-BE49-F238E27FC236}">
                <a16:creationId xmlns:a16="http://schemas.microsoft.com/office/drawing/2014/main" id="{F1B05314-61C3-47BA-B5E8-DCB266A825E1}"/>
              </a:ext>
            </a:extLst>
          </p:cNvPr>
          <p:cNvSpPr/>
          <p:nvPr/>
        </p:nvSpPr>
        <p:spPr>
          <a:xfrm>
            <a:off x="4220589" y="3769855"/>
            <a:ext cx="972000" cy="764208"/>
          </a:xfrm>
          <a:prstGeom prst="can">
            <a:avLst>
              <a:gd name="adj" fmla="val 18897"/>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latinLnBrk="0">
              <a:lnSpc>
                <a:spcPts val="1200"/>
              </a:lnSpc>
            </a:pPr>
            <a:r>
              <a:rPr lang="en-US" altLang="ko-KR"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Stage background image</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52" name="직사각형 51">
            <a:extLst>
              <a:ext uri="{FF2B5EF4-FFF2-40B4-BE49-F238E27FC236}">
                <a16:creationId xmlns:a16="http://schemas.microsoft.com/office/drawing/2014/main" id="{55192F0E-D679-475D-8F03-DA310A3AE063}"/>
              </a:ext>
            </a:extLst>
          </p:cNvPr>
          <p:cNvSpPr/>
          <p:nvPr/>
        </p:nvSpPr>
        <p:spPr>
          <a:xfrm>
            <a:off x="5617461" y="5385865"/>
            <a:ext cx="294950" cy="42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68" name="직사각형 67">
            <a:extLst>
              <a:ext uri="{FF2B5EF4-FFF2-40B4-BE49-F238E27FC236}">
                <a16:creationId xmlns:a16="http://schemas.microsoft.com/office/drawing/2014/main" id="{9040D664-8C11-4AE8-B92D-1EA343354FFF}"/>
              </a:ext>
            </a:extLst>
          </p:cNvPr>
          <p:cNvSpPr/>
          <p:nvPr/>
        </p:nvSpPr>
        <p:spPr>
          <a:xfrm>
            <a:off x="5617462" y="5092778"/>
            <a:ext cx="294950" cy="42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cxnSp>
        <p:nvCxnSpPr>
          <p:cNvPr id="71" name="직선 화살표 연결선 70">
            <a:extLst>
              <a:ext uri="{FF2B5EF4-FFF2-40B4-BE49-F238E27FC236}">
                <a16:creationId xmlns:a16="http://schemas.microsoft.com/office/drawing/2014/main" id="{5D9DBFD5-F86C-431A-99F9-620817040ADB}"/>
              </a:ext>
            </a:extLst>
          </p:cNvPr>
          <p:cNvCxnSpPr>
            <a:cxnSpLocks/>
            <a:stCxn id="15" idx="3"/>
            <a:endCxn id="44" idx="1"/>
          </p:cNvCxnSpPr>
          <p:nvPr/>
        </p:nvCxnSpPr>
        <p:spPr>
          <a:xfrm>
            <a:off x="5454168" y="5421833"/>
            <a:ext cx="163294" cy="185"/>
          </a:xfrm>
          <a:prstGeom prst="straightConnector1">
            <a:avLst/>
          </a:prstGeom>
          <a:noFill/>
          <a:ln w="12700" cap="flat" cmpd="sng" algn="ctr">
            <a:solidFill>
              <a:srgbClr val="70AD47">
                <a:lumMod val="75000"/>
              </a:srgbClr>
            </a:solidFill>
            <a:prstDash val="solid"/>
            <a:miter lim="800000"/>
            <a:tailEnd type="triangle"/>
          </a:ln>
          <a:effectLst/>
        </p:spPr>
      </p:cxnSp>
      <p:cxnSp>
        <p:nvCxnSpPr>
          <p:cNvPr id="73" name="연결선: 꺾임 72">
            <a:extLst>
              <a:ext uri="{FF2B5EF4-FFF2-40B4-BE49-F238E27FC236}">
                <a16:creationId xmlns:a16="http://schemas.microsoft.com/office/drawing/2014/main" id="{83602690-BA77-4E95-92DA-9BD000BCFCD2}"/>
              </a:ext>
            </a:extLst>
          </p:cNvPr>
          <p:cNvCxnSpPr>
            <a:cxnSpLocks/>
            <a:stCxn id="51" idx="4"/>
            <a:endCxn id="68" idx="1"/>
          </p:cNvCxnSpPr>
          <p:nvPr/>
        </p:nvCxnSpPr>
        <p:spPr>
          <a:xfrm>
            <a:off x="5192589" y="4151959"/>
            <a:ext cx="424873" cy="1153576"/>
          </a:xfrm>
          <a:prstGeom prst="bentConnector3">
            <a:avLst>
              <a:gd name="adj1" fmla="val 69178"/>
            </a:avLst>
          </a:prstGeom>
          <a:noFill/>
          <a:ln w="12700" cap="flat" cmpd="sng" algn="ctr">
            <a:solidFill>
              <a:srgbClr val="70AD47">
                <a:lumMod val="75000"/>
              </a:srgbClr>
            </a:solidFill>
            <a:prstDash val="solid"/>
            <a:miter lim="800000"/>
            <a:tailEnd type="triangle"/>
          </a:ln>
          <a:effectLst/>
        </p:spPr>
      </p:cxnSp>
      <p:sp>
        <p:nvSpPr>
          <p:cNvPr id="99" name="직사각형 98">
            <a:extLst>
              <a:ext uri="{FF2B5EF4-FFF2-40B4-BE49-F238E27FC236}">
                <a16:creationId xmlns:a16="http://schemas.microsoft.com/office/drawing/2014/main" id="{4CC2A6D4-46C4-4DEA-BF9F-062445AAC442}"/>
              </a:ext>
            </a:extLst>
          </p:cNvPr>
          <p:cNvSpPr/>
          <p:nvPr/>
        </p:nvSpPr>
        <p:spPr>
          <a:xfrm>
            <a:off x="2576965" y="5088833"/>
            <a:ext cx="294950" cy="42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04" name="직사각형 103">
            <a:extLst>
              <a:ext uri="{FF2B5EF4-FFF2-40B4-BE49-F238E27FC236}">
                <a16:creationId xmlns:a16="http://schemas.microsoft.com/office/drawing/2014/main" id="{B5306AB3-0ACF-47D0-9431-6E6E0D9BDAD4}"/>
              </a:ext>
            </a:extLst>
          </p:cNvPr>
          <p:cNvSpPr/>
          <p:nvPr/>
        </p:nvSpPr>
        <p:spPr>
          <a:xfrm>
            <a:off x="5605002" y="4999078"/>
            <a:ext cx="1427975" cy="791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08" name="사각형: 둥근 모서리 107">
            <a:extLst>
              <a:ext uri="{FF2B5EF4-FFF2-40B4-BE49-F238E27FC236}">
                <a16:creationId xmlns:a16="http://schemas.microsoft.com/office/drawing/2014/main" id="{FF0A41C3-9D64-452E-AC24-B3871632CE56}"/>
              </a:ext>
            </a:extLst>
          </p:cNvPr>
          <p:cNvSpPr/>
          <p:nvPr/>
        </p:nvSpPr>
        <p:spPr>
          <a:xfrm>
            <a:off x="791403" y="5012259"/>
            <a:ext cx="1509771" cy="792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500" dirty="0">
                <a:solidFill>
                  <a:sysClr val="windowText" lastClr="000000"/>
                </a:solidFill>
                <a:latin typeface="Calibri" panose="020F0502020204030204" pitchFamily="34" charset="0"/>
                <a:cs typeface="Calibri" panose="020F0502020204030204" pitchFamily="34" charset="0"/>
              </a:rPr>
              <a:t>Probability Distributions</a:t>
            </a:r>
            <a:br>
              <a:rPr lang="en-US" altLang="ko-KR" sz="1500" dirty="0">
                <a:solidFill>
                  <a:sysClr val="windowText" lastClr="000000"/>
                </a:solidFill>
                <a:latin typeface="Calibri" panose="020F0502020204030204" pitchFamily="34" charset="0"/>
                <a:cs typeface="Calibri" panose="020F0502020204030204" pitchFamily="34" charset="0"/>
              </a:rPr>
            </a:br>
            <a:r>
              <a:rPr lang="en-US" altLang="ko-KR" sz="1500" kern="0" dirty="0">
                <a:solidFill>
                  <a:sysClr val="windowText" lastClr="000000"/>
                </a:solidFill>
                <a:latin typeface="Calibri" panose="020F0502020204030204" pitchFamily="34" charset="0"/>
                <a:cs typeface="Calibri" panose="020F0502020204030204" pitchFamily="34" charset="0"/>
              </a:rPr>
              <a:t>of Emotion Words</a:t>
            </a: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65745342"/>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직사각형 139">
            <a:extLst>
              <a:ext uri="{FF2B5EF4-FFF2-40B4-BE49-F238E27FC236}">
                <a16:creationId xmlns:a16="http://schemas.microsoft.com/office/drawing/2014/main" id="{410AC25F-5C89-4A2B-B3D6-87FAC4D54DC0}"/>
              </a:ext>
            </a:extLst>
          </p:cNvPr>
          <p:cNvSpPr/>
          <p:nvPr/>
        </p:nvSpPr>
        <p:spPr>
          <a:xfrm>
            <a:off x="2611579" y="1257300"/>
            <a:ext cx="6456222" cy="5514975"/>
          </a:xfrm>
          <a:prstGeom prst="rect">
            <a:avLst/>
          </a:prstGeom>
          <a:solidFill>
            <a:schemeClr val="bg1"/>
          </a:solid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200"/>
              </a:lnSpc>
            </a:pPr>
            <a:endParaRPr lang="ko-KR" altLang="en-US" sz="1500" kern="0"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endParaRPr>
          </a:p>
        </p:txBody>
      </p:sp>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3. Image style transformation method (8/8)</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a:xfrm>
            <a:off x="457200" y="672465"/>
            <a:ext cx="8229600" cy="5852883"/>
          </a:xfrm>
        </p:spPr>
        <p:txBody>
          <a:bodyPr/>
          <a:lstStyle/>
          <a:p>
            <a:pPr marL="0" indent="0">
              <a:spcBef>
                <a:spcPts val="0"/>
              </a:spcBef>
              <a:buNone/>
            </a:pPr>
            <a:r>
              <a:rPr kumimoji="1" lang="en-US" altLang="ko-Kore-KR" b="1" dirty="0"/>
              <a:t>3.3. Step 2</a:t>
            </a:r>
            <a:r>
              <a:rPr lang="en-US" altLang="ko-KR" b="1" dirty="0"/>
              <a:t>: Emotion image processing</a:t>
            </a:r>
            <a:endParaRPr kumimoji="1" lang="en-US" altLang="ko-Kore-KR" dirty="0"/>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386" name="그림 385" descr="일몰이(가) 표시된 사진&#10;&#10;자동 생성된 설명">
            <a:extLst>
              <a:ext uri="{FF2B5EF4-FFF2-40B4-BE49-F238E27FC236}">
                <a16:creationId xmlns:a16="http://schemas.microsoft.com/office/drawing/2014/main" id="{A0A7243B-489D-40DC-9F99-30BE08181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71" y="3943961"/>
            <a:ext cx="1444602" cy="807404"/>
          </a:xfrm>
          <a:prstGeom prst="rect">
            <a:avLst/>
          </a:prstGeom>
        </p:spPr>
      </p:pic>
      <p:pic>
        <p:nvPicPr>
          <p:cNvPr id="387" name="그림 386">
            <a:extLst>
              <a:ext uri="{FF2B5EF4-FFF2-40B4-BE49-F238E27FC236}">
                <a16:creationId xmlns:a16="http://schemas.microsoft.com/office/drawing/2014/main" id="{68D6B0DF-D0BD-4F23-8AA2-D6C1E2F94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45" y="5122041"/>
            <a:ext cx="708997" cy="1063494"/>
          </a:xfrm>
          <a:prstGeom prst="rect">
            <a:avLst/>
          </a:prstGeom>
        </p:spPr>
      </p:pic>
      <p:pic>
        <p:nvPicPr>
          <p:cNvPr id="388" name="Picture 2" descr="Lcd 화면에 TV 화이트 노이즈입니다. 추상적 인 배경 로열티 무료 사진, 그림, 이미지 그리고 스톡포토그래피. Image  57935442.">
            <a:extLst>
              <a:ext uri="{FF2B5EF4-FFF2-40B4-BE49-F238E27FC236}">
                <a16:creationId xmlns:a16="http://schemas.microsoft.com/office/drawing/2014/main" id="{9773178A-4639-4E7B-9AAD-35535315E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861" y="3332518"/>
            <a:ext cx="1450843" cy="810892"/>
          </a:xfrm>
          <a:prstGeom prst="rect">
            <a:avLst/>
          </a:prstGeom>
          <a:noFill/>
          <a:extLst>
            <a:ext uri="{909E8E84-426E-40DD-AFC4-6F175D3DCCD1}">
              <a14:hiddenFill xmlns:a14="http://schemas.microsoft.com/office/drawing/2010/main">
                <a:solidFill>
                  <a:srgbClr val="FFFFFF"/>
                </a:solidFill>
              </a14:hiddenFill>
            </a:ext>
          </a:extLst>
        </p:spPr>
      </p:pic>
      <p:pic>
        <p:nvPicPr>
          <p:cNvPr id="389" name="그림 388" descr="텍스트, 자연, 구름이(가) 표시된 사진&#10;&#10;자동 생성된 설명">
            <a:extLst>
              <a:ext uri="{FF2B5EF4-FFF2-40B4-BE49-F238E27FC236}">
                <a16:creationId xmlns:a16="http://schemas.microsoft.com/office/drawing/2014/main" id="{1E5B705E-E851-4608-9BE5-AAC2BB2AE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21" y="1628617"/>
            <a:ext cx="1450842" cy="810891"/>
          </a:xfrm>
          <a:prstGeom prst="rect">
            <a:avLst/>
          </a:prstGeom>
        </p:spPr>
      </p:pic>
      <mc:AlternateContent xmlns:mc="http://schemas.openxmlformats.org/markup-compatibility/2006">
        <mc:Choice xmlns:a14="http://schemas.microsoft.com/office/drawing/2010/main" Requires="a14">
          <p:sp>
            <p:nvSpPr>
              <p:cNvPr id="407" name="TextBox 406">
                <a:extLst>
                  <a:ext uri="{FF2B5EF4-FFF2-40B4-BE49-F238E27FC236}">
                    <a16:creationId xmlns:a16="http://schemas.microsoft.com/office/drawing/2014/main" id="{DDB10A8A-5883-4519-9C4E-05589B62A13B}"/>
                  </a:ext>
                </a:extLst>
              </p:cNvPr>
              <p:cNvSpPr txBox="1"/>
              <p:nvPr/>
            </p:nvSpPr>
            <p:spPr>
              <a:xfrm>
                <a:off x="541490" y="6119665"/>
                <a:ext cx="1854817" cy="584775"/>
              </a:xfrm>
              <a:prstGeom prst="rect">
                <a:avLst/>
              </a:prstGeom>
              <a:noFill/>
            </p:spPr>
            <p:txBody>
              <a:bodyPr wrap="square" rtlCol="0">
                <a:spAutoFit/>
              </a:bodyPr>
              <a:lstStyle/>
              <a:p>
                <a:pPr algn="ctr" latinLnBrk="1">
                  <a:buClrTx/>
                  <a:buFontTx/>
                  <a:buNone/>
                </a:pPr>
                <a:r>
                  <a:rPr lang="en-US" altLang="ko-KR" sz="1600" dirty="0">
                    <a:latin typeface="Calibri" panose="020F0502020204030204" pitchFamily="34" charset="0"/>
                    <a:cs typeface="Calibri" panose="020F0502020204030204" pitchFamily="34" charset="0"/>
                  </a:rPr>
                  <a:t>Emotion  Images </a:t>
                </a:r>
                <a:br>
                  <a:rPr lang="en-US" altLang="ko-KR" sz="1600" dirty="0">
                    <a:latin typeface="Calibri" panose="020F0502020204030204" pitchFamily="34" charset="0"/>
                    <a:cs typeface="Calibri" panose="020F0502020204030204" pitchFamily="34" charset="0"/>
                  </a:rPr>
                </a:br>
                <a:r>
                  <a:rPr lang="en-US" altLang="ko-KR" sz="1600" dirty="0">
                    <a:latin typeface="Calibri" panose="020F0502020204030204" pitchFamily="34" charset="0"/>
                    <a:cs typeface="Calibri" panose="020F0502020204030204" pitchFamily="34" charset="0"/>
                  </a:rPr>
                  <a:t>with </a:t>
                </a:r>
                <a:r>
                  <a:rPr lang="en-US" altLang="ko-KR" sz="1600" dirty="0" err="1">
                    <a:latin typeface="Calibri" panose="020F0502020204030204" pitchFamily="34" charset="0"/>
                    <a:cs typeface="Calibri" panose="020F0502020204030204" pitchFamily="34" charset="0"/>
                  </a:rPr>
                  <a:t>tags’s</a:t>
                </a:r>
                <a:r>
                  <a:rPr lang="en-US" altLang="ko-KR" sz="1600" dirty="0">
                    <a:latin typeface="Calibri" panose="020F0502020204030204" pitchFamily="34" charset="0"/>
                    <a:cs typeface="Calibri" panose="020F0502020204030204" pitchFamily="34" charset="0"/>
                  </a:rPr>
                  <a:t> style </a:t>
                </a:r>
                <a14:m>
                  <m:oMath xmlns:m="http://schemas.openxmlformats.org/officeDocument/2006/math">
                    <m:sSup>
                      <m:sSupPr>
                        <m:ctrlPr>
                          <a:rPr lang="ko-KR" altLang="en-US" sz="1600" i="1">
                            <a:solidFill>
                              <a:schemeClr val="tx1"/>
                            </a:solidFill>
                            <a:latin typeface="Cambria Math" panose="02040503050406030204" pitchFamily="18" charset="0"/>
                          </a:rPr>
                        </m:ctrlPr>
                      </m:sSupPr>
                      <m:e>
                        <m:r>
                          <a:rPr lang="ko-KR" altLang="en-US" sz="1600" i="1">
                            <a:solidFill>
                              <a:schemeClr val="tx1"/>
                            </a:solidFill>
                            <a:latin typeface="Cambria Math" panose="02040503050406030204" pitchFamily="18" charset="0"/>
                          </a:rPr>
                          <m:t>𝐼</m:t>
                        </m:r>
                      </m:e>
                      <m:sup>
                        <m:r>
                          <a:rPr lang="en-US" altLang="ko-KR" sz="1600" i="1">
                            <a:solidFill>
                              <a:schemeClr val="tx1"/>
                            </a:solidFill>
                            <a:latin typeface="Cambria Math" panose="02040503050406030204" pitchFamily="18" charset="0"/>
                          </a:rPr>
                          <m:t>𝑠</m:t>
                        </m:r>
                      </m:sup>
                    </m:sSup>
                  </m:oMath>
                </a14:m>
                <a:endParaRPr lang="ko-KR" altLang="en-US"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07" name="TextBox 406">
                <a:extLst>
                  <a:ext uri="{FF2B5EF4-FFF2-40B4-BE49-F238E27FC236}">
                    <a16:creationId xmlns:a16="http://schemas.microsoft.com/office/drawing/2014/main" id="{DDB10A8A-5883-4519-9C4E-05589B62A13B}"/>
                  </a:ext>
                </a:extLst>
              </p:cNvPr>
              <p:cNvSpPr txBox="1">
                <a:spLocks noRot="1" noChangeAspect="1" noMove="1" noResize="1" noEditPoints="1" noAdjustHandles="1" noChangeArrowheads="1" noChangeShapeType="1" noTextEdit="1"/>
              </p:cNvSpPr>
              <p:nvPr/>
            </p:nvSpPr>
            <p:spPr>
              <a:xfrm>
                <a:off x="541490" y="6119665"/>
                <a:ext cx="1854817" cy="584775"/>
              </a:xfrm>
              <a:prstGeom prst="rect">
                <a:avLst/>
              </a:prstGeom>
              <a:blipFill>
                <a:blip r:embed="rId6"/>
                <a:stretch>
                  <a:fillRect t="-3125" b="-125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08" name="TextBox 407">
                <a:extLst>
                  <a:ext uri="{FF2B5EF4-FFF2-40B4-BE49-F238E27FC236}">
                    <a16:creationId xmlns:a16="http://schemas.microsoft.com/office/drawing/2014/main" id="{A389FC35-5D4D-4426-937C-0D282251393E}"/>
                  </a:ext>
                </a:extLst>
              </p:cNvPr>
              <p:cNvSpPr txBox="1"/>
              <p:nvPr/>
            </p:nvSpPr>
            <p:spPr>
              <a:xfrm>
                <a:off x="2691833" y="4080311"/>
                <a:ext cx="1452514" cy="338554"/>
              </a:xfrm>
              <a:prstGeom prst="rect">
                <a:avLst/>
              </a:prstGeom>
              <a:noFill/>
            </p:spPr>
            <p:txBody>
              <a:bodyPr wrap="none" rtlCol="0">
                <a:spAutoFit/>
              </a:bodyPr>
              <a:lstStyle/>
              <a:p>
                <a:pPr latinLnBrk="1">
                  <a:buClrTx/>
                </a:pPr>
                <a: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t>Noise Image </a:t>
                </a:r>
                <a14:m>
                  <m:oMath xmlns:m="http://schemas.openxmlformats.org/officeDocument/2006/math">
                    <m:sSup>
                      <m:sSupPr>
                        <m:ctrlPr>
                          <a:rPr lang="ko-KR" altLang="en-US" sz="1600" i="1" kern="1200">
                            <a:solidFill>
                              <a:prstClr val="black"/>
                            </a:solidFill>
                            <a:latin typeface="Cambria Math" panose="02040503050406030204" pitchFamily="18" charset="0"/>
                          </a:rPr>
                        </m:ctrlPr>
                      </m:sSupPr>
                      <m:e>
                        <m:r>
                          <a:rPr lang="ko-KR" altLang="en-US" sz="1600" i="1" kern="1200">
                            <a:solidFill>
                              <a:prstClr val="black"/>
                            </a:solidFill>
                            <a:latin typeface="Cambria Math" panose="02040503050406030204" pitchFamily="18" charset="0"/>
                          </a:rPr>
                          <m:t>𝐼</m:t>
                        </m:r>
                      </m:e>
                      <m:sup>
                        <m:r>
                          <a:rPr lang="en-US" altLang="ko-KR" sz="1600" i="1" kern="1200">
                            <a:solidFill>
                              <a:prstClr val="black"/>
                            </a:solidFill>
                            <a:latin typeface="Cambria Math" panose="02040503050406030204" pitchFamily="18" charset="0"/>
                          </a:rPr>
                          <m:t>𝑛</m:t>
                        </m:r>
                      </m:sup>
                    </m:sSup>
                  </m:oMath>
                </a14:m>
                <a:endParaRPr lang="ko-KR" altLang="en-US"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08" name="TextBox 407">
                <a:extLst>
                  <a:ext uri="{FF2B5EF4-FFF2-40B4-BE49-F238E27FC236}">
                    <a16:creationId xmlns:a16="http://schemas.microsoft.com/office/drawing/2014/main" id="{A389FC35-5D4D-4426-937C-0D282251393E}"/>
                  </a:ext>
                </a:extLst>
              </p:cNvPr>
              <p:cNvSpPr txBox="1">
                <a:spLocks noRot="1" noChangeAspect="1" noMove="1" noResize="1" noEditPoints="1" noAdjustHandles="1" noChangeArrowheads="1" noChangeShapeType="1" noTextEdit="1"/>
              </p:cNvSpPr>
              <p:nvPr/>
            </p:nvSpPr>
            <p:spPr>
              <a:xfrm>
                <a:off x="2691833" y="4080311"/>
                <a:ext cx="1452514" cy="338554"/>
              </a:xfrm>
              <a:prstGeom prst="rect">
                <a:avLst/>
              </a:prstGeom>
              <a:blipFill>
                <a:blip r:embed="rId7"/>
                <a:stretch>
                  <a:fillRect l="-2521" t="-5357" b="-2142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09" name="TextBox 408">
                <a:extLst>
                  <a:ext uri="{FF2B5EF4-FFF2-40B4-BE49-F238E27FC236}">
                    <a16:creationId xmlns:a16="http://schemas.microsoft.com/office/drawing/2014/main" id="{E65FBE3D-C6BB-4E05-B11A-869029830797}"/>
                  </a:ext>
                </a:extLst>
              </p:cNvPr>
              <p:cNvSpPr txBox="1"/>
              <p:nvPr/>
            </p:nvSpPr>
            <p:spPr>
              <a:xfrm>
                <a:off x="592323" y="2396021"/>
                <a:ext cx="1927905" cy="585610"/>
              </a:xfrm>
              <a:prstGeom prst="rect">
                <a:avLst/>
              </a:prstGeom>
              <a:noFill/>
            </p:spPr>
            <p:txBody>
              <a:bodyPr wrap="square" rtlCol="0">
                <a:spAutoFit/>
              </a:bodyPr>
              <a:lstStyle/>
              <a:p>
                <a:pPr latinLnBrk="1">
                  <a:buClrTx/>
                  <a:buFontTx/>
                  <a:buNone/>
                </a:pPr>
                <a: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t>Stage background Image </a:t>
                </a:r>
                <a14:m>
                  <m:oMath xmlns:m="http://schemas.openxmlformats.org/officeDocument/2006/math">
                    <m:sSup>
                      <m:sSupPr>
                        <m:ctrlPr>
                          <a:rPr lang="ko-KR" altLang="en-US" sz="1600" i="1">
                            <a:latin typeface="Cambria Math" panose="02040503050406030204" pitchFamily="18" charset="0"/>
                          </a:rPr>
                        </m:ctrlPr>
                      </m:sSupPr>
                      <m:e>
                        <m:r>
                          <a:rPr lang="ko-KR" altLang="en-US" sz="1600" i="1">
                            <a:latin typeface="Cambria Math" panose="02040503050406030204" pitchFamily="18" charset="0"/>
                          </a:rPr>
                          <m:t>𝐼</m:t>
                        </m:r>
                      </m:e>
                      <m:sup>
                        <m:r>
                          <a:rPr lang="ko-KR" altLang="en-US" sz="1600" i="1">
                            <a:latin typeface="Cambria Math" panose="02040503050406030204" pitchFamily="18" charset="0"/>
                          </a:rPr>
                          <m:t>𝐶</m:t>
                        </m:r>
                      </m:sup>
                    </m:sSup>
                  </m:oMath>
                </a14:m>
                <a:r>
                  <a:rPr lang="en-US" altLang="ko-KR" sz="1600" dirty="0">
                    <a:latin typeface="Calibri" panose="020F0502020204030204" pitchFamily="34" charset="0"/>
                    <a:cs typeface="Calibri" panose="020F0502020204030204" pitchFamily="34" charset="0"/>
                  </a:rPr>
                  <a:t> </a:t>
                </a:r>
                <a:endParaRPr lang="ko-KR" altLang="en-US"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09" name="TextBox 408">
                <a:extLst>
                  <a:ext uri="{FF2B5EF4-FFF2-40B4-BE49-F238E27FC236}">
                    <a16:creationId xmlns:a16="http://schemas.microsoft.com/office/drawing/2014/main" id="{E65FBE3D-C6BB-4E05-B11A-869029830797}"/>
                  </a:ext>
                </a:extLst>
              </p:cNvPr>
              <p:cNvSpPr txBox="1">
                <a:spLocks noRot="1" noChangeAspect="1" noMove="1" noResize="1" noEditPoints="1" noAdjustHandles="1" noChangeArrowheads="1" noChangeShapeType="1" noTextEdit="1"/>
              </p:cNvSpPr>
              <p:nvPr/>
            </p:nvSpPr>
            <p:spPr>
              <a:xfrm>
                <a:off x="592323" y="2396021"/>
                <a:ext cx="1927905" cy="585610"/>
              </a:xfrm>
              <a:prstGeom prst="rect">
                <a:avLst/>
              </a:prstGeom>
              <a:blipFill>
                <a:blip r:embed="rId8"/>
                <a:stretch>
                  <a:fillRect l="-1582" t="-3125" b="-13542"/>
                </a:stretch>
              </a:blipFill>
            </p:spPr>
            <p:txBody>
              <a:bodyPr/>
              <a:lstStyle/>
              <a:p>
                <a:r>
                  <a:rPr lang="ko-KR" altLang="en-US">
                    <a:noFill/>
                  </a:rPr>
                  <a:t> </a:t>
                </a:r>
              </a:p>
            </p:txBody>
          </p:sp>
        </mc:Fallback>
      </mc:AlternateContent>
      <p:grpSp>
        <p:nvGrpSpPr>
          <p:cNvPr id="410" name="그룹 409">
            <a:extLst>
              <a:ext uri="{FF2B5EF4-FFF2-40B4-BE49-F238E27FC236}">
                <a16:creationId xmlns:a16="http://schemas.microsoft.com/office/drawing/2014/main" id="{FC528E0A-DB05-49D4-9364-DE4744EC7DD4}"/>
              </a:ext>
            </a:extLst>
          </p:cNvPr>
          <p:cNvGrpSpPr/>
          <p:nvPr/>
        </p:nvGrpSpPr>
        <p:grpSpPr>
          <a:xfrm>
            <a:off x="4462043" y="3474523"/>
            <a:ext cx="2689279" cy="950163"/>
            <a:chOff x="4857575" y="5513943"/>
            <a:chExt cx="4606516" cy="1627553"/>
          </a:xfrm>
        </p:grpSpPr>
        <p:sp>
          <p:nvSpPr>
            <p:cNvPr id="411" name="立方体 226">
              <a:extLst>
                <a:ext uri="{FF2B5EF4-FFF2-40B4-BE49-F238E27FC236}">
                  <a16:creationId xmlns:a16="http://schemas.microsoft.com/office/drawing/2014/main" id="{EA4FE4CD-57A4-4FD1-8662-726AF0FA7197}"/>
                </a:ext>
              </a:extLst>
            </p:cNvPr>
            <p:cNvSpPr/>
            <p:nvPr/>
          </p:nvSpPr>
          <p:spPr>
            <a:xfrm>
              <a:off x="4857575" y="5513943"/>
              <a:ext cx="814983" cy="1627553"/>
            </a:xfrm>
            <a:prstGeom prst="cube">
              <a:avLst>
                <a:gd name="adj" fmla="val 8993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12" name="立方体 226">
              <a:extLst>
                <a:ext uri="{FF2B5EF4-FFF2-40B4-BE49-F238E27FC236}">
                  <a16:creationId xmlns:a16="http://schemas.microsoft.com/office/drawing/2014/main" id="{B2A7B2D2-507D-42B6-8A11-E31EDA47A893}"/>
                </a:ext>
              </a:extLst>
            </p:cNvPr>
            <p:cNvSpPr/>
            <p:nvPr/>
          </p:nvSpPr>
          <p:spPr>
            <a:xfrm>
              <a:off x="5025281" y="5513943"/>
              <a:ext cx="814983" cy="1627553"/>
            </a:xfrm>
            <a:prstGeom prst="cube">
              <a:avLst>
                <a:gd name="adj" fmla="val 8993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13" name="立方体 226">
              <a:extLst>
                <a:ext uri="{FF2B5EF4-FFF2-40B4-BE49-F238E27FC236}">
                  <a16:creationId xmlns:a16="http://schemas.microsoft.com/office/drawing/2014/main" id="{061B7F21-5EED-4E00-B708-6C01B971A74D}"/>
                </a:ext>
              </a:extLst>
            </p:cNvPr>
            <p:cNvSpPr/>
            <p:nvPr/>
          </p:nvSpPr>
          <p:spPr>
            <a:xfrm>
              <a:off x="5334359" y="5720571"/>
              <a:ext cx="671623" cy="1341256"/>
            </a:xfrm>
            <a:prstGeom prst="cube">
              <a:avLst>
                <a:gd name="adj" fmla="val 79327"/>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14" name="立方体 226">
              <a:extLst>
                <a:ext uri="{FF2B5EF4-FFF2-40B4-BE49-F238E27FC236}">
                  <a16:creationId xmlns:a16="http://schemas.microsoft.com/office/drawing/2014/main" id="{B768FD75-A1CA-4E20-8580-CD1A3A836B02}"/>
                </a:ext>
              </a:extLst>
            </p:cNvPr>
            <p:cNvSpPr/>
            <p:nvPr/>
          </p:nvSpPr>
          <p:spPr>
            <a:xfrm>
              <a:off x="5566192" y="5720571"/>
              <a:ext cx="671623" cy="1341256"/>
            </a:xfrm>
            <a:prstGeom prst="cube">
              <a:avLst>
                <a:gd name="adj" fmla="val 79327"/>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15" name="立方体 226">
              <a:extLst>
                <a:ext uri="{FF2B5EF4-FFF2-40B4-BE49-F238E27FC236}">
                  <a16:creationId xmlns:a16="http://schemas.microsoft.com/office/drawing/2014/main" id="{0BA34DCB-1F61-4A68-98A4-E9B2F78361B0}"/>
                </a:ext>
              </a:extLst>
            </p:cNvPr>
            <p:cNvSpPr/>
            <p:nvPr/>
          </p:nvSpPr>
          <p:spPr>
            <a:xfrm>
              <a:off x="5798025" y="5720571"/>
              <a:ext cx="671623" cy="1341256"/>
            </a:xfrm>
            <a:prstGeom prst="cube">
              <a:avLst>
                <a:gd name="adj" fmla="val 79327"/>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16" name="立方体 226">
              <a:extLst>
                <a:ext uri="{FF2B5EF4-FFF2-40B4-BE49-F238E27FC236}">
                  <a16:creationId xmlns:a16="http://schemas.microsoft.com/office/drawing/2014/main" id="{CF749E20-1049-485D-9CEF-047A885E9CF3}"/>
                </a:ext>
              </a:extLst>
            </p:cNvPr>
            <p:cNvSpPr/>
            <p:nvPr/>
          </p:nvSpPr>
          <p:spPr>
            <a:xfrm>
              <a:off x="6029859" y="5924349"/>
              <a:ext cx="472869" cy="1012698"/>
            </a:xfrm>
            <a:prstGeom prst="cube">
              <a:avLst>
                <a:gd name="adj" fmla="val 61251"/>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17" name="立方体 226">
              <a:extLst>
                <a:ext uri="{FF2B5EF4-FFF2-40B4-BE49-F238E27FC236}">
                  <a16:creationId xmlns:a16="http://schemas.microsoft.com/office/drawing/2014/main" id="{BC200C8C-897B-464D-97B8-7AC8D3CA31D6}"/>
                </a:ext>
              </a:extLst>
            </p:cNvPr>
            <p:cNvSpPr/>
            <p:nvPr/>
          </p:nvSpPr>
          <p:spPr>
            <a:xfrm>
              <a:off x="6257451" y="5924349"/>
              <a:ext cx="472869" cy="1012698"/>
            </a:xfrm>
            <a:prstGeom prst="cube">
              <a:avLst>
                <a:gd name="adj" fmla="val 61251"/>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18" name="立方体 226">
              <a:extLst>
                <a:ext uri="{FF2B5EF4-FFF2-40B4-BE49-F238E27FC236}">
                  <a16:creationId xmlns:a16="http://schemas.microsoft.com/office/drawing/2014/main" id="{7BF16620-D6F4-4540-9C05-1D300C9D980F}"/>
                </a:ext>
              </a:extLst>
            </p:cNvPr>
            <p:cNvSpPr/>
            <p:nvPr/>
          </p:nvSpPr>
          <p:spPr>
            <a:xfrm>
              <a:off x="6485043" y="5924349"/>
              <a:ext cx="472869" cy="1012698"/>
            </a:xfrm>
            <a:prstGeom prst="cube">
              <a:avLst>
                <a:gd name="adj" fmla="val 61251"/>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19" name="立方体 226">
              <a:extLst>
                <a:ext uri="{FF2B5EF4-FFF2-40B4-BE49-F238E27FC236}">
                  <a16:creationId xmlns:a16="http://schemas.microsoft.com/office/drawing/2014/main" id="{8FAD95F6-4D22-4E58-86D3-2BDE2E84C31D}"/>
                </a:ext>
              </a:extLst>
            </p:cNvPr>
            <p:cNvSpPr/>
            <p:nvPr/>
          </p:nvSpPr>
          <p:spPr>
            <a:xfrm>
              <a:off x="6728399" y="6055034"/>
              <a:ext cx="472869" cy="696068"/>
            </a:xfrm>
            <a:prstGeom prst="cube">
              <a:avLst>
                <a:gd name="adj" fmla="val 43525"/>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20" name="立方体 226">
              <a:extLst>
                <a:ext uri="{FF2B5EF4-FFF2-40B4-BE49-F238E27FC236}">
                  <a16:creationId xmlns:a16="http://schemas.microsoft.com/office/drawing/2014/main" id="{360B37B0-C011-4FBB-9951-020355F64CEE}"/>
                </a:ext>
              </a:extLst>
            </p:cNvPr>
            <p:cNvSpPr/>
            <p:nvPr/>
          </p:nvSpPr>
          <p:spPr>
            <a:xfrm>
              <a:off x="7042493" y="6055034"/>
              <a:ext cx="472869" cy="696068"/>
            </a:xfrm>
            <a:prstGeom prst="cube">
              <a:avLst>
                <a:gd name="adj" fmla="val 43525"/>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21" name="立方体 226">
              <a:extLst>
                <a:ext uri="{FF2B5EF4-FFF2-40B4-BE49-F238E27FC236}">
                  <a16:creationId xmlns:a16="http://schemas.microsoft.com/office/drawing/2014/main" id="{2DF3D567-DD34-4D16-86B3-D06ACFF59488}"/>
                </a:ext>
              </a:extLst>
            </p:cNvPr>
            <p:cNvSpPr/>
            <p:nvPr/>
          </p:nvSpPr>
          <p:spPr>
            <a:xfrm>
              <a:off x="7356587" y="6055034"/>
              <a:ext cx="472869" cy="696068"/>
            </a:xfrm>
            <a:prstGeom prst="cube">
              <a:avLst>
                <a:gd name="adj" fmla="val 43525"/>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22" name="立方体 226">
              <a:extLst>
                <a:ext uri="{FF2B5EF4-FFF2-40B4-BE49-F238E27FC236}">
                  <a16:creationId xmlns:a16="http://schemas.microsoft.com/office/drawing/2014/main" id="{A1E16BEC-E4C9-44C2-AA79-EBD3E0738F9B}"/>
                </a:ext>
              </a:extLst>
            </p:cNvPr>
            <p:cNvSpPr/>
            <p:nvPr/>
          </p:nvSpPr>
          <p:spPr>
            <a:xfrm>
              <a:off x="7670680" y="6137065"/>
              <a:ext cx="507100" cy="508267"/>
            </a:xfrm>
            <a:prstGeom prst="cube">
              <a:avLst>
                <a:gd name="adj" fmla="val 36274"/>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23" name="立方体 226">
              <a:extLst>
                <a:ext uri="{FF2B5EF4-FFF2-40B4-BE49-F238E27FC236}">
                  <a16:creationId xmlns:a16="http://schemas.microsoft.com/office/drawing/2014/main" id="{2C620E48-E2AD-4BC3-9D46-7645B59C1501}"/>
                </a:ext>
              </a:extLst>
            </p:cNvPr>
            <p:cNvSpPr/>
            <p:nvPr/>
          </p:nvSpPr>
          <p:spPr>
            <a:xfrm>
              <a:off x="8051207" y="6137065"/>
              <a:ext cx="507100" cy="508267"/>
            </a:xfrm>
            <a:prstGeom prst="cube">
              <a:avLst>
                <a:gd name="adj" fmla="val 3627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24" name="立方体 226">
              <a:extLst>
                <a:ext uri="{FF2B5EF4-FFF2-40B4-BE49-F238E27FC236}">
                  <a16:creationId xmlns:a16="http://schemas.microsoft.com/office/drawing/2014/main" id="{9DCFCB86-D056-4A95-AE71-A35E48CB7F55}"/>
                </a:ext>
              </a:extLst>
            </p:cNvPr>
            <p:cNvSpPr/>
            <p:nvPr/>
          </p:nvSpPr>
          <p:spPr>
            <a:xfrm>
              <a:off x="8431733" y="6137065"/>
              <a:ext cx="507100" cy="508267"/>
            </a:xfrm>
            <a:prstGeom prst="cube">
              <a:avLst>
                <a:gd name="adj" fmla="val 3627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425" name="立方体 226">
              <a:extLst>
                <a:ext uri="{FF2B5EF4-FFF2-40B4-BE49-F238E27FC236}">
                  <a16:creationId xmlns:a16="http://schemas.microsoft.com/office/drawing/2014/main" id="{61FF057D-8F13-49DD-8C3B-DF20BAB01212}"/>
                </a:ext>
              </a:extLst>
            </p:cNvPr>
            <p:cNvSpPr/>
            <p:nvPr/>
          </p:nvSpPr>
          <p:spPr>
            <a:xfrm>
              <a:off x="8812260" y="6233103"/>
              <a:ext cx="651831" cy="317612"/>
            </a:xfrm>
            <a:prstGeom prst="cube">
              <a:avLst>
                <a:gd name="adj" fmla="val 36274"/>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grpSp>
      <p:grpSp>
        <p:nvGrpSpPr>
          <p:cNvPr id="442" name="그룹 441">
            <a:extLst>
              <a:ext uri="{FF2B5EF4-FFF2-40B4-BE49-F238E27FC236}">
                <a16:creationId xmlns:a16="http://schemas.microsoft.com/office/drawing/2014/main" id="{7B77AB21-1E85-43C1-A579-F9C2E0D95D3F}"/>
              </a:ext>
            </a:extLst>
          </p:cNvPr>
          <p:cNvGrpSpPr/>
          <p:nvPr/>
        </p:nvGrpSpPr>
        <p:grpSpPr>
          <a:xfrm rot="10800000">
            <a:off x="4560780" y="4746538"/>
            <a:ext cx="337518" cy="734648"/>
            <a:chOff x="13497366" y="2943528"/>
            <a:chExt cx="337518" cy="1184228"/>
          </a:xfrm>
        </p:grpSpPr>
        <p:cxnSp>
          <p:nvCxnSpPr>
            <p:cNvPr id="443" name="直接箭头连接符 482">
              <a:extLst>
                <a:ext uri="{FF2B5EF4-FFF2-40B4-BE49-F238E27FC236}">
                  <a16:creationId xmlns:a16="http://schemas.microsoft.com/office/drawing/2014/main" id="{BE2B8C54-991A-4595-B3B2-07607708ED4A}"/>
                </a:ext>
              </a:extLst>
            </p:cNvPr>
            <p:cNvCxnSpPr>
              <a:cxnSpLocks/>
            </p:cNvCxnSpPr>
            <p:nvPr/>
          </p:nvCxnSpPr>
          <p:spPr>
            <a:xfrm>
              <a:off x="13746369" y="3088060"/>
              <a:ext cx="20408" cy="898891"/>
            </a:xfrm>
            <a:prstGeom prst="straightConnector1">
              <a:avLst/>
            </a:prstGeom>
            <a:noFill/>
            <a:ln w="6350" cap="flat" cmpd="sng" algn="ctr">
              <a:solidFill>
                <a:sysClr val="windowText" lastClr="000000"/>
              </a:solidFill>
              <a:prstDash val="solid"/>
              <a:miter lim="800000"/>
              <a:tailEnd type="triangle"/>
            </a:ln>
            <a:effectLst/>
          </p:spPr>
        </p:cxnSp>
        <p:cxnSp>
          <p:nvCxnSpPr>
            <p:cNvPr id="444" name="연결선: 구부러짐 443">
              <a:extLst>
                <a:ext uri="{FF2B5EF4-FFF2-40B4-BE49-F238E27FC236}">
                  <a16:creationId xmlns:a16="http://schemas.microsoft.com/office/drawing/2014/main" id="{4A234071-B2F9-45FA-B211-ACE9D218FCA1}"/>
                </a:ext>
              </a:extLst>
            </p:cNvPr>
            <p:cNvCxnSpPr>
              <a:cxnSpLocks/>
              <a:stCxn id="446" idx="3"/>
              <a:endCxn id="445" idx="3"/>
            </p:cNvCxnSpPr>
            <p:nvPr/>
          </p:nvCxnSpPr>
          <p:spPr>
            <a:xfrm flipH="1" flipV="1">
              <a:off x="13772350" y="3102334"/>
              <a:ext cx="62534" cy="866616"/>
            </a:xfrm>
            <a:prstGeom prst="curvedConnector3">
              <a:avLst>
                <a:gd name="adj1" fmla="val -88344"/>
              </a:avLst>
            </a:prstGeom>
            <a:noFill/>
            <a:ln w="6350" cap="flat" cmpd="sng" algn="ctr">
              <a:solidFill>
                <a:sysClr val="windowText" lastClr="000000"/>
              </a:solidFill>
              <a:prstDash val="solid"/>
              <a:miter lim="800000"/>
              <a:tailEnd type="triangle"/>
            </a:ln>
            <a:effectLst/>
          </p:spPr>
        </p:cxnSp>
        <p:sp>
          <p:nvSpPr>
            <p:cNvPr id="445" name="직사각형 444">
              <a:extLst>
                <a:ext uri="{FF2B5EF4-FFF2-40B4-BE49-F238E27FC236}">
                  <a16:creationId xmlns:a16="http://schemas.microsoft.com/office/drawing/2014/main" id="{02EC8F1E-A983-44E1-AA42-E93FBDF00EC5}"/>
                </a:ext>
              </a:extLst>
            </p:cNvPr>
            <p:cNvSpPr/>
            <p:nvPr/>
          </p:nvSpPr>
          <p:spPr>
            <a:xfrm>
              <a:off x="13497366" y="2943528"/>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46" name="직사각형 445">
              <a:extLst>
                <a:ext uri="{FF2B5EF4-FFF2-40B4-BE49-F238E27FC236}">
                  <a16:creationId xmlns:a16="http://schemas.microsoft.com/office/drawing/2014/main" id="{923104F9-ECB3-4007-8A47-CF97D34E4AF1}"/>
                </a:ext>
              </a:extLst>
            </p:cNvPr>
            <p:cNvSpPr/>
            <p:nvPr/>
          </p:nvSpPr>
          <p:spPr>
            <a:xfrm>
              <a:off x="13559900" y="3810144"/>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cxnSp>
        <p:nvCxnSpPr>
          <p:cNvPr id="449" name="연결선: 꺾임 448">
            <a:extLst>
              <a:ext uri="{FF2B5EF4-FFF2-40B4-BE49-F238E27FC236}">
                <a16:creationId xmlns:a16="http://schemas.microsoft.com/office/drawing/2014/main" id="{B0BC26CF-5F2A-43B5-884E-97ADCA55A794}"/>
              </a:ext>
            </a:extLst>
          </p:cNvPr>
          <p:cNvCxnSpPr>
            <a:cxnSpLocks/>
            <a:stCxn id="461" idx="3"/>
            <a:endCxn id="476" idx="3"/>
          </p:cNvCxnSpPr>
          <p:nvPr/>
        </p:nvCxnSpPr>
        <p:spPr>
          <a:xfrm>
            <a:off x="5927945" y="2846299"/>
            <a:ext cx="877057" cy="2360719"/>
          </a:xfrm>
          <a:prstGeom prst="bentConnector3">
            <a:avLst>
              <a:gd name="adj1" fmla="val 198645"/>
            </a:avLst>
          </a:prstGeom>
          <a:noFill/>
          <a:ln w="6350" cap="flat" cmpd="sng" algn="ctr">
            <a:solidFill>
              <a:sysClr val="windowText" lastClr="000000"/>
            </a:solidFill>
            <a:prstDash val="solid"/>
            <a:miter lim="800000"/>
          </a:ln>
          <a:effectLst/>
        </p:spPr>
      </p:cxnSp>
      <p:sp>
        <p:nvSpPr>
          <p:cNvPr id="450" name="TextBox 449">
            <a:extLst>
              <a:ext uri="{FF2B5EF4-FFF2-40B4-BE49-F238E27FC236}">
                <a16:creationId xmlns:a16="http://schemas.microsoft.com/office/drawing/2014/main" id="{C14F2F54-0D01-4DD7-B309-ED53DC922BAA}"/>
              </a:ext>
            </a:extLst>
          </p:cNvPr>
          <p:cNvSpPr txBox="1"/>
          <p:nvPr/>
        </p:nvSpPr>
        <p:spPr>
          <a:xfrm>
            <a:off x="6769705" y="4694891"/>
            <a:ext cx="1206499" cy="528350"/>
          </a:xfrm>
          <a:prstGeom prst="rect">
            <a:avLst/>
          </a:prstGeom>
          <a:noFill/>
        </p:spPr>
        <p:txBody>
          <a:bodyPr wrap="square" rtlCol="0">
            <a:spAutoFit/>
          </a:bodyPr>
          <a:lstStyle>
            <a:defPPr>
              <a:defRPr lang="ko-KR"/>
            </a:defPPr>
            <a:lvl1pPr algn="r">
              <a:lnSpc>
                <a:spcPts val="1700"/>
              </a:lnSpc>
            </a:lvl1pPr>
          </a:lstStyle>
          <a:p>
            <a:pPr algn="l" latinLnBrk="1">
              <a:buClrTx/>
              <a:buFontTx/>
              <a:buNone/>
            </a:pPr>
            <a: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t>Style</a:t>
            </a:r>
            <a:b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br>
            <a: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t>losses </a:t>
            </a:r>
            <a:endParaRPr lang="ko-KR" altLang="en-US"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mc:Choice xmlns:a14="http://schemas.microsoft.com/office/drawing/2010/main" Requires="a14">
          <p:sp>
            <p:nvSpPr>
              <p:cNvPr id="451" name="TextBox 450">
                <a:extLst>
                  <a:ext uri="{FF2B5EF4-FFF2-40B4-BE49-F238E27FC236}">
                    <a16:creationId xmlns:a16="http://schemas.microsoft.com/office/drawing/2014/main" id="{2543891C-C15B-45FD-8753-DBC6FB10DE1C}"/>
                  </a:ext>
                </a:extLst>
              </p:cNvPr>
              <p:cNvSpPr txBox="1"/>
              <p:nvPr/>
            </p:nvSpPr>
            <p:spPr>
              <a:xfrm>
                <a:off x="5180640" y="2652343"/>
                <a:ext cx="930258" cy="584775"/>
              </a:xfrm>
              <a:prstGeom prst="rect">
                <a:avLst/>
              </a:prstGeom>
              <a:noFill/>
            </p:spPr>
            <p:txBody>
              <a:bodyPr wrap="square" rtlCol="0">
                <a:spAutoFit/>
              </a:bodyPr>
              <a:lstStyle/>
              <a:p>
                <a:pPr latinLnBrk="1">
                  <a:buClrTx/>
                  <a:buFontTx/>
                  <a:buNone/>
                </a:pPr>
                <a: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t>Content</a:t>
                </a:r>
                <a:b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br>
                <a: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t>loss </a:t>
                </a:r>
                <a14:m>
                  <m:oMath xmlns:m="http://schemas.openxmlformats.org/officeDocument/2006/math">
                    <m:sSup>
                      <m:sSupPr>
                        <m:ctrlPr>
                          <a:rPr lang="ko-KR" altLang="en-US" sz="1600" i="1">
                            <a:solidFill>
                              <a:srgbClr val="836967"/>
                            </a:solidFill>
                            <a:latin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ℓ</m:t>
                        </m:r>
                      </m:e>
                      <m:sup>
                        <m:r>
                          <a:rPr lang="en-US" altLang="ko-KR" sz="1600" i="1">
                            <a:latin typeface="Cambria Math" panose="02040503050406030204" pitchFamily="18" charset="0"/>
                          </a:rPr>
                          <m:t>𝐶</m:t>
                        </m:r>
                      </m:sup>
                    </m:sSup>
                  </m:oMath>
                </a14:m>
                <a:endParaRPr lang="ko-KR" altLang="en-US"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51" name="TextBox 450">
                <a:extLst>
                  <a:ext uri="{FF2B5EF4-FFF2-40B4-BE49-F238E27FC236}">
                    <a16:creationId xmlns:a16="http://schemas.microsoft.com/office/drawing/2014/main" id="{2543891C-C15B-45FD-8753-DBC6FB10DE1C}"/>
                  </a:ext>
                </a:extLst>
              </p:cNvPr>
              <p:cNvSpPr txBox="1">
                <a:spLocks noRot="1" noChangeAspect="1" noMove="1" noResize="1" noEditPoints="1" noAdjustHandles="1" noChangeArrowheads="1" noChangeShapeType="1" noTextEdit="1"/>
              </p:cNvSpPr>
              <p:nvPr/>
            </p:nvSpPr>
            <p:spPr>
              <a:xfrm>
                <a:off x="5180640" y="2652343"/>
                <a:ext cx="930258" cy="584775"/>
              </a:xfrm>
              <a:prstGeom prst="rect">
                <a:avLst/>
              </a:prstGeom>
              <a:blipFill>
                <a:blip r:embed="rId9"/>
                <a:stretch>
                  <a:fillRect l="-3947" t="-3125" b="-13542"/>
                </a:stretch>
              </a:blipFill>
            </p:spPr>
            <p:txBody>
              <a:bodyPr/>
              <a:lstStyle/>
              <a:p>
                <a:r>
                  <a:rPr lang="ko-KR" altLang="en-US">
                    <a:noFill/>
                  </a:rPr>
                  <a:t> </a:t>
                </a:r>
              </a:p>
            </p:txBody>
          </p:sp>
        </mc:Fallback>
      </mc:AlternateContent>
      <p:cxnSp>
        <p:nvCxnSpPr>
          <p:cNvPr id="452" name="直接箭头连接符 482">
            <a:extLst>
              <a:ext uri="{FF2B5EF4-FFF2-40B4-BE49-F238E27FC236}">
                <a16:creationId xmlns:a16="http://schemas.microsoft.com/office/drawing/2014/main" id="{23B1B978-C5D1-427E-BA58-8D39EE5EF556}"/>
              </a:ext>
            </a:extLst>
          </p:cNvPr>
          <p:cNvCxnSpPr>
            <a:cxnSpLocks/>
          </p:cNvCxnSpPr>
          <p:nvPr/>
        </p:nvCxnSpPr>
        <p:spPr>
          <a:xfrm flipH="1">
            <a:off x="7221787" y="4120027"/>
            <a:ext cx="986029" cy="0"/>
          </a:xfrm>
          <a:prstGeom prst="straightConnector1">
            <a:avLst/>
          </a:prstGeom>
          <a:noFill/>
          <a:ln w="6350" cap="flat" cmpd="sng" algn="ctr">
            <a:solidFill>
              <a:sysClr val="windowText" lastClr="000000"/>
            </a:solidFill>
            <a:prstDash val="solid"/>
            <a:miter lim="800000"/>
            <a:tailEnd type="triangle"/>
          </a:ln>
          <a:effectLst/>
        </p:spPr>
      </p:cxnSp>
      <p:sp>
        <p:nvSpPr>
          <p:cNvPr id="456" name="직사각형 455">
            <a:extLst>
              <a:ext uri="{FF2B5EF4-FFF2-40B4-BE49-F238E27FC236}">
                <a16:creationId xmlns:a16="http://schemas.microsoft.com/office/drawing/2014/main" id="{9CCE9ADD-FCD2-4281-A8AA-ECF5CE6C8DB8}"/>
              </a:ext>
            </a:extLst>
          </p:cNvPr>
          <p:cNvSpPr/>
          <p:nvPr/>
        </p:nvSpPr>
        <p:spPr>
          <a:xfrm>
            <a:off x="4410901" y="2959488"/>
            <a:ext cx="2810886" cy="1712228"/>
          </a:xfrm>
          <a:prstGeom prst="rect">
            <a:avLst/>
          </a:prstGeom>
          <a:no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57" name="순서도: 논리합 456">
            <a:extLst>
              <a:ext uri="{FF2B5EF4-FFF2-40B4-BE49-F238E27FC236}">
                <a16:creationId xmlns:a16="http://schemas.microsoft.com/office/drawing/2014/main" id="{9DCAFBC7-5D0A-484E-895B-3D8934B88F13}"/>
              </a:ext>
            </a:extLst>
          </p:cNvPr>
          <p:cNvSpPr/>
          <p:nvPr/>
        </p:nvSpPr>
        <p:spPr>
          <a:xfrm>
            <a:off x="7554129" y="4001967"/>
            <a:ext cx="236120" cy="236120"/>
          </a:xfrm>
          <a:prstGeom prst="flowChartOr">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58" name="순서도: 논리합 457">
            <a:extLst>
              <a:ext uri="{FF2B5EF4-FFF2-40B4-BE49-F238E27FC236}">
                <a16:creationId xmlns:a16="http://schemas.microsoft.com/office/drawing/2014/main" id="{7B5CA148-E23C-45C0-A234-CD1B6F158B7F}"/>
              </a:ext>
            </a:extLst>
          </p:cNvPr>
          <p:cNvSpPr/>
          <p:nvPr/>
        </p:nvSpPr>
        <p:spPr>
          <a:xfrm>
            <a:off x="4702252" y="4933372"/>
            <a:ext cx="236120" cy="236120"/>
          </a:xfrm>
          <a:prstGeom prst="flowChartOr">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cxnSp>
        <p:nvCxnSpPr>
          <p:cNvPr id="459" name="直接箭头连接符 482">
            <a:extLst>
              <a:ext uri="{FF2B5EF4-FFF2-40B4-BE49-F238E27FC236}">
                <a16:creationId xmlns:a16="http://schemas.microsoft.com/office/drawing/2014/main" id="{B9FB60EE-2AA7-4803-AF36-E66860E9F71F}"/>
              </a:ext>
            </a:extLst>
          </p:cNvPr>
          <p:cNvCxnSpPr>
            <a:cxnSpLocks/>
            <a:stCxn id="388" idx="3"/>
          </p:cNvCxnSpPr>
          <p:nvPr/>
        </p:nvCxnSpPr>
        <p:spPr>
          <a:xfrm flipV="1">
            <a:off x="4211704" y="3733800"/>
            <a:ext cx="212659" cy="4164"/>
          </a:xfrm>
          <a:prstGeom prst="straightConnector1">
            <a:avLst/>
          </a:prstGeom>
          <a:noFill/>
          <a:ln w="6350" cap="flat" cmpd="sng" algn="ctr">
            <a:solidFill>
              <a:sysClr val="windowText" lastClr="000000"/>
            </a:solidFill>
            <a:prstDash val="solid"/>
            <a:miter lim="800000"/>
            <a:tailEnd type="triangle"/>
          </a:ln>
          <a:effectLst/>
        </p:spPr>
      </p:cxnSp>
      <p:sp>
        <p:nvSpPr>
          <p:cNvPr id="460" name="직사각형 459">
            <a:extLst>
              <a:ext uri="{FF2B5EF4-FFF2-40B4-BE49-F238E27FC236}">
                <a16:creationId xmlns:a16="http://schemas.microsoft.com/office/drawing/2014/main" id="{71704FED-DB20-4EC9-827E-15AF1AD43025}"/>
              </a:ext>
            </a:extLst>
          </p:cNvPr>
          <p:cNvSpPr/>
          <p:nvPr/>
        </p:nvSpPr>
        <p:spPr>
          <a:xfrm>
            <a:off x="6137864" y="5671337"/>
            <a:ext cx="581440" cy="364124"/>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61" name="직사각형 460">
            <a:extLst>
              <a:ext uri="{FF2B5EF4-FFF2-40B4-BE49-F238E27FC236}">
                <a16:creationId xmlns:a16="http://schemas.microsoft.com/office/drawing/2014/main" id="{D54392C8-789F-457A-94C6-51C1A164D598}"/>
              </a:ext>
            </a:extLst>
          </p:cNvPr>
          <p:cNvSpPr/>
          <p:nvPr/>
        </p:nvSpPr>
        <p:spPr>
          <a:xfrm>
            <a:off x="5346505" y="2664237"/>
            <a:ext cx="581440" cy="364124"/>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mc:Choice xmlns:a14="http://schemas.microsoft.com/office/drawing/2010/main" Requires="a14">
          <p:sp>
            <p:nvSpPr>
              <p:cNvPr id="462" name="TextBox 461">
                <a:extLst>
                  <a:ext uri="{FF2B5EF4-FFF2-40B4-BE49-F238E27FC236}">
                    <a16:creationId xmlns:a16="http://schemas.microsoft.com/office/drawing/2014/main" id="{40C6F662-DB75-46EA-A48A-D3C8F707FC6C}"/>
                  </a:ext>
                </a:extLst>
              </p:cNvPr>
              <p:cNvSpPr txBox="1"/>
              <p:nvPr/>
            </p:nvSpPr>
            <p:spPr>
              <a:xfrm>
                <a:off x="4652560" y="5212362"/>
                <a:ext cx="277255" cy="289438"/>
              </a:xfrm>
              <a:prstGeom prst="rect">
                <a:avLst/>
              </a:prstGeom>
              <a:noFill/>
            </p:spPr>
            <p:txBody>
              <a:bodyPr wrap="none" lIns="0" tIns="0" rIns="0" bIns="0" rtlCol="0">
                <a:spAutoFit/>
              </a:bodyPr>
              <a:lstStyle/>
              <a:p>
                <a:pPr latinLnBrk="1">
                  <a:buClrTx/>
                  <a:buFontTx/>
                  <a:buNone/>
                </a:pPr>
                <a14:m>
                  <m:oMathPara xmlns:m="http://schemas.openxmlformats.org/officeDocument/2006/math">
                    <m:oMathParaPr>
                      <m:jc m:val="centerGroup"/>
                    </m:oMathParaPr>
                    <m:oMath xmlns:m="http://schemas.openxmlformats.org/officeDocument/2006/math">
                      <m:sSubSup>
                        <m:sSubSupPr>
                          <m:ctrlPr>
                            <a:rPr lang="ko-KR" altLang="en-US" sz="1800" i="1">
                              <a:solidFill>
                                <a:srgbClr val="836967"/>
                              </a:solidFill>
                              <a:latin typeface="Cambria Math" panose="02040503050406030204" pitchFamily="18" charset="0"/>
                            </a:rPr>
                          </m:ctrlPr>
                        </m:sSubSupPr>
                        <m:e>
                          <m:r>
                            <a:rPr lang="en-US" altLang="ko-KR" sz="1800" i="1">
                              <a:latin typeface="Cambria Math" panose="02040503050406030204" pitchFamily="18" charset="0"/>
                              <a:ea typeface="Cambria Math" panose="02040503050406030204" pitchFamily="18" charset="0"/>
                            </a:rPr>
                            <m:t>ℓ</m:t>
                          </m:r>
                        </m:e>
                        <m:sub>
                          <m:r>
                            <a:rPr lang="ko-KR" altLang="en-US" sz="1800">
                              <a:latin typeface="Cambria Math" panose="02040503050406030204" pitchFamily="18" charset="0"/>
                            </a:rPr>
                            <m:t>1</m:t>
                          </m:r>
                        </m:sub>
                        <m:sup>
                          <m:r>
                            <m:rPr>
                              <m:sty m:val="p"/>
                            </m:rPr>
                            <a:rPr lang="en-US" altLang="ko-KR" sz="1800">
                              <a:latin typeface="Cambria Math" panose="02040503050406030204" pitchFamily="18" charset="0"/>
                            </a:rPr>
                            <m:t>S</m:t>
                          </m:r>
                        </m:sup>
                      </m:sSubSup>
                    </m:oMath>
                  </m:oMathPara>
                </a14:m>
                <a:endParaRPr lang="ko-KR" altLang="en-US" sz="18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62" name="TextBox 461">
                <a:extLst>
                  <a:ext uri="{FF2B5EF4-FFF2-40B4-BE49-F238E27FC236}">
                    <a16:creationId xmlns:a16="http://schemas.microsoft.com/office/drawing/2014/main" id="{40C6F662-DB75-46EA-A48A-D3C8F707FC6C}"/>
                  </a:ext>
                </a:extLst>
              </p:cNvPr>
              <p:cNvSpPr txBox="1">
                <a:spLocks noRot="1" noChangeAspect="1" noMove="1" noResize="1" noEditPoints="1" noAdjustHandles="1" noChangeArrowheads="1" noChangeShapeType="1" noTextEdit="1"/>
              </p:cNvSpPr>
              <p:nvPr/>
            </p:nvSpPr>
            <p:spPr>
              <a:xfrm>
                <a:off x="4652560" y="5212362"/>
                <a:ext cx="277255" cy="289438"/>
              </a:xfrm>
              <a:prstGeom prst="rect">
                <a:avLst/>
              </a:prstGeom>
              <a:blipFill>
                <a:blip r:embed="rId10"/>
                <a:stretch>
                  <a:fillRect l="-21739" t="-2083" r="-8696" b="-1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63" name="TextBox 462">
                <a:extLst>
                  <a:ext uri="{FF2B5EF4-FFF2-40B4-BE49-F238E27FC236}">
                    <a16:creationId xmlns:a16="http://schemas.microsoft.com/office/drawing/2014/main" id="{50CB8F47-51FF-4403-AF48-EAE7E321B88C}"/>
                  </a:ext>
                </a:extLst>
              </p:cNvPr>
              <p:cNvSpPr txBox="1"/>
              <p:nvPr/>
            </p:nvSpPr>
            <p:spPr>
              <a:xfrm>
                <a:off x="5118567" y="5212362"/>
                <a:ext cx="280461" cy="290016"/>
              </a:xfrm>
              <a:prstGeom prst="rect">
                <a:avLst/>
              </a:prstGeom>
              <a:noFill/>
            </p:spPr>
            <p:txBody>
              <a:bodyPr wrap="none" lIns="0" tIns="0" rIns="0" bIns="0" rtlCol="0">
                <a:spAutoFit/>
              </a:bodyPr>
              <a:lstStyle/>
              <a:p>
                <a:pPr latinLnBrk="1">
                  <a:buClrTx/>
                  <a:buFontTx/>
                  <a:buNone/>
                </a:pPr>
                <a14:m>
                  <m:oMathPara xmlns:m="http://schemas.openxmlformats.org/officeDocument/2006/math">
                    <m:oMathParaPr>
                      <m:jc m:val="centerGroup"/>
                    </m:oMathParaPr>
                    <m:oMath xmlns:m="http://schemas.openxmlformats.org/officeDocument/2006/math">
                      <m:sSubSup>
                        <m:sSubSupPr>
                          <m:ctrlPr>
                            <a:rPr lang="ko-KR" altLang="en-US" sz="1800" i="1">
                              <a:solidFill>
                                <a:srgbClr val="836967"/>
                              </a:solidFill>
                              <a:latin typeface="Cambria Math" panose="02040503050406030204" pitchFamily="18" charset="0"/>
                            </a:rPr>
                          </m:ctrlPr>
                        </m:sSubSupPr>
                        <m:e>
                          <m:r>
                            <a:rPr lang="en-US" altLang="ko-KR" sz="1800" i="1">
                              <a:latin typeface="Cambria Math" panose="02040503050406030204" pitchFamily="18" charset="0"/>
                              <a:ea typeface="Cambria Math" panose="02040503050406030204" pitchFamily="18" charset="0"/>
                            </a:rPr>
                            <m:t>ℓ</m:t>
                          </m:r>
                        </m:e>
                        <m:sub>
                          <m:r>
                            <a:rPr lang="en-US" altLang="ko-KR" sz="1800">
                              <a:latin typeface="Cambria Math" panose="02040503050406030204" pitchFamily="18" charset="0"/>
                            </a:rPr>
                            <m:t>2</m:t>
                          </m:r>
                        </m:sub>
                        <m:sup>
                          <m:r>
                            <m:rPr>
                              <m:sty m:val="p"/>
                            </m:rPr>
                            <a:rPr lang="en-US" altLang="ko-KR" sz="1800">
                              <a:latin typeface="Cambria Math" panose="02040503050406030204" pitchFamily="18" charset="0"/>
                            </a:rPr>
                            <m:t>S</m:t>
                          </m:r>
                        </m:sup>
                      </m:sSubSup>
                    </m:oMath>
                  </m:oMathPara>
                </a14:m>
                <a:endParaRPr lang="ko-KR" altLang="en-US" sz="18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63" name="TextBox 462">
                <a:extLst>
                  <a:ext uri="{FF2B5EF4-FFF2-40B4-BE49-F238E27FC236}">
                    <a16:creationId xmlns:a16="http://schemas.microsoft.com/office/drawing/2014/main" id="{50CB8F47-51FF-4403-AF48-EAE7E321B88C}"/>
                  </a:ext>
                </a:extLst>
              </p:cNvPr>
              <p:cNvSpPr txBox="1">
                <a:spLocks noRot="1" noChangeAspect="1" noMove="1" noResize="1" noEditPoints="1" noAdjustHandles="1" noChangeArrowheads="1" noChangeShapeType="1" noTextEdit="1"/>
              </p:cNvSpPr>
              <p:nvPr/>
            </p:nvSpPr>
            <p:spPr>
              <a:xfrm>
                <a:off x="5118567" y="5212362"/>
                <a:ext cx="280461" cy="290016"/>
              </a:xfrm>
              <a:prstGeom prst="rect">
                <a:avLst/>
              </a:prstGeom>
              <a:blipFill>
                <a:blip r:embed="rId11"/>
                <a:stretch>
                  <a:fillRect l="-21739" r="-8696" b="-1875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64" name="TextBox 463">
                <a:extLst>
                  <a:ext uri="{FF2B5EF4-FFF2-40B4-BE49-F238E27FC236}">
                    <a16:creationId xmlns:a16="http://schemas.microsoft.com/office/drawing/2014/main" id="{485D99DD-13B6-4BAA-A2F2-B31DFEDE38DC}"/>
                  </a:ext>
                </a:extLst>
              </p:cNvPr>
              <p:cNvSpPr txBox="1"/>
              <p:nvPr/>
            </p:nvSpPr>
            <p:spPr>
              <a:xfrm>
                <a:off x="5600336" y="5212362"/>
                <a:ext cx="280461" cy="291426"/>
              </a:xfrm>
              <a:prstGeom prst="rect">
                <a:avLst/>
              </a:prstGeom>
              <a:noFill/>
            </p:spPr>
            <p:txBody>
              <a:bodyPr wrap="none" lIns="0" tIns="0" rIns="0" bIns="0" rtlCol="0">
                <a:spAutoFit/>
              </a:bodyPr>
              <a:lstStyle/>
              <a:p>
                <a:pPr latinLnBrk="1">
                  <a:buClrTx/>
                  <a:buFontTx/>
                  <a:buNone/>
                </a:pPr>
                <a14:m>
                  <m:oMathPara xmlns:m="http://schemas.openxmlformats.org/officeDocument/2006/math">
                    <m:oMathParaPr>
                      <m:jc m:val="centerGroup"/>
                    </m:oMathParaPr>
                    <m:oMath xmlns:m="http://schemas.openxmlformats.org/officeDocument/2006/math">
                      <m:sSubSup>
                        <m:sSubSupPr>
                          <m:ctrlPr>
                            <a:rPr lang="ko-KR" altLang="en-US" sz="1800" i="1">
                              <a:solidFill>
                                <a:srgbClr val="836967"/>
                              </a:solidFill>
                              <a:latin typeface="Cambria Math" panose="02040503050406030204" pitchFamily="18" charset="0"/>
                            </a:rPr>
                          </m:ctrlPr>
                        </m:sSubSupPr>
                        <m:e>
                          <m:r>
                            <a:rPr lang="en-US" altLang="ko-KR" sz="1800" i="1">
                              <a:latin typeface="Cambria Math" panose="02040503050406030204" pitchFamily="18" charset="0"/>
                              <a:ea typeface="Cambria Math" panose="02040503050406030204" pitchFamily="18" charset="0"/>
                            </a:rPr>
                            <m:t>ℓ</m:t>
                          </m:r>
                        </m:e>
                        <m:sub>
                          <m:r>
                            <a:rPr lang="en-US" altLang="ko-KR" sz="1800">
                              <a:latin typeface="Cambria Math" panose="02040503050406030204" pitchFamily="18" charset="0"/>
                            </a:rPr>
                            <m:t>3</m:t>
                          </m:r>
                        </m:sub>
                        <m:sup>
                          <m:r>
                            <m:rPr>
                              <m:sty m:val="p"/>
                            </m:rPr>
                            <a:rPr lang="en-US" altLang="ko-KR" sz="1800">
                              <a:latin typeface="Cambria Math" panose="02040503050406030204" pitchFamily="18" charset="0"/>
                            </a:rPr>
                            <m:t>S</m:t>
                          </m:r>
                        </m:sup>
                      </m:sSubSup>
                    </m:oMath>
                  </m:oMathPara>
                </a14:m>
                <a:endParaRPr lang="ko-KR" altLang="en-US" sz="18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64" name="TextBox 463">
                <a:extLst>
                  <a:ext uri="{FF2B5EF4-FFF2-40B4-BE49-F238E27FC236}">
                    <a16:creationId xmlns:a16="http://schemas.microsoft.com/office/drawing/2014/main" id="{485D99DD-13B6-4BAA-A2F2-B31DFEDE38DC}"/>
                  </a:ext>
                </a:extLst>
              </p:cNvPr>
              <p:cNvSpPr txBox="1">
                <a:spLocks noRot="1" noChangeAspect="1" noMove="1" noResize="1" noEditPoints="1" noAdjustHandles="1" noChangeArrowheads="1" noChangeShapeType="1" noTextEdit="1"/>
              </p:cNvSpPr>
              <p:nvPr/>
            </p:nvSpPr>
            <p:spPr>
              <a:xfrm>
                <a:off x="5600336" y="5212362"/>
                <a:ext cx="280461" cy="291426"/>
              </a:xfrm>
              <a:prstGeom prst="rect">
                <a:avLst/>
              </a:prstGeom>
              <a:blipFill>
                <a:blip r:embed="rId12"/>
                <a:stretch>
                  <a:fillRect l="-21739" r="-8696" b="-1875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65" name="TextBox 464">
                <a:extLst>
                  <a:ext uri="{FF2B5EF4-FFF2-40B4-BE49-F238E27FC236}">
                    <a16:creationId xmlns:a16="http://schemas.microsoft.com/office/drawing/2014/main" id="{550B279F-3E0F-41AD-BD2D-9DC2C0821ECA}"/>
                  </a:ext>
                </a:extLst>
              </p:cNvPr>
              <p:cNvSpPr txBox="1"/>
              <p:nvPr/>
            </p:nvSpPr>
            <p:spPr>
              <a:xfrm>
                <a:off x="6189888" y="5212362"/>
                <a:ext cx="280461" cy="288862"/>
              </a:xfrm>
              <a:prstGeom prst="rect">
                <a:avLst/>
              </a:prstGeom>
              <a:noFill/>
            </p:spPr>
            <p:txBody>
              <a:bodyPr wrap="none" lIns="0" tIns="0" rIns="0" bIns="0" rtlCol="0">
                <a:spAutoFit/>
              </a:bodyPr>
              <a:lstStyle/>
              <a:p>
                <a:pPr latinLnBrk="1">
                  <a:buClrTx/>
                  <a:buFontTx/>
                  <a:buNone/>
                </a:pPr>
                <a14:m>
                  <m:oMathPara xmlns:m="http://schemas.openxmlformats.org/officeDocument/2006/math">
                    <m:oMathParaPr>
                      <m:jc m:val="centerGroup"/>
                    </m:oMathParaPr>
                    <m:oMath xmlns:m="http://schemas.openxmlformats.org/officeDocument/2006/math">
                      <m:sSubSup>
                        <m:sSubSupPr>
                          <m:ctrlPr>
                            <a:rPr lang="ko-KR" altLang="en-US" sz="1800" i="1">
                              <a:solidFill>
                                <a:srgbClr val="836967"/>
                              </a:solidFill>
                              <a:latin typeface="Cambria Math" panose="02040503050406030204" pitchFamily="18" charset="0"/>
                            </a:rPr>
                          </m:ctrlPr>
                        </m:sSubSupPr>
                        <m:e>
                          <m:r>
                            <a:rPr lang="en-US" altLang="ko-KR" sz="1800" i="1">
                              <a:latin typeface="Cambria Math" panose="02040503050406030204" pitchFamily="18" charset="0"/>
                              <a:ea typeface="Cambria Math" panose="02040503050406030204" pitchFamily="18" charset="0"/>
                            </a:rPr>
                            <m:t>ℓ</m:t>
                          </m:r>
                        </m:e>
                        <m:sub>
                          <m:r>
                            <a:rPr lang="en-US" altLang="ko-KR" sz="1800">
                              <a:latin typeface="Cambria Math" panose="02040503050406030204" pitchFamily="18" charset="0"/>
                            </a:rPr>
                            <m:t>4</m:t>
                          </m:r>
                        </m:sub>
                        <m:sup>
                          <m:r>
                            <m:rPr>
                              <m:sty m:val="p"/>
                            </m:rPr>
                            <a:rPr lang="en-US" altLang="ko-KR" sz="1800">
                              <a:latin typeface="Cambria Math" panose="02040503050406030204" pitchFamily="18" charset="0"/>
                            </a:rPr>
                            <m:t>S</m:t>
                          </m:r>
                        </m:sup>
                      </m:sSubSup>
                    </m:oMath>
                  </m:oMathPara>
                </a14:m>
                <a:endParaRPr lang="ko-KR" altLang="en-US" sz="18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65" name="TextBox 464">
                <a:extLst>
                  <a:ext uri="{FF2B5EF4-FFF2-40B4-BE49-F238E27FC236}">
                    <a16:creationId xmlns:a16="http://schemas.microsoft.com/office/drawing/2014/main" id="{550B279F-3E0F-41AD-BD2D-9DC2C0821ECA}"/>
                  </a:ext>
                </a:extLst>
              </p:cNvPr>
              <p:cNvSpPr txBox="1">
                <a:spLocks noRot="1" noChangeAspect="1" noMove="1" noResize="1" noEditPoints="1" noAdjustHandles="1" noChangeArrowheads="1" noChangeShapeType="1" noTextEdit="1"/>
              </p:cNvSpPr>
              <p:nvPr/>
            </p:nvSpPr>
            <p:spPr>
              <a:xfrm>
                <a:off x="6189888" y="5212362"/>
                <a:ext cx="280461" cy="288862"/>
              </a:xfrm>
              <a:prstGeom prst="rect">
                <a:avLst/>
              </a:prstGeom>
              <a:blipFill>
                <a:blip r:embed="rId13"/>
                <a:stretch>
                  <a:fillRect l="-21739" t="-2128" r="-8696" b="-1914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66" name="TextBox 465">
                <a:extLst>
                  <a:ext uri="{FF2B5EF4-FFF2-40B4-BE49-F238E27FC236}">
                    <a16:creationId xmlns:a16="http://schemas.microsoft.com/office/drawing/2014/main" id="{0EA6C0C8-E1E9-4EBC-95F4-567E015E00C5}"/>
                  </a:ext>
                </a:extLst>
              </p:cNvPr>
              <p:cNvSpPr txBox="1"/>
              <p:nvPr/>
            </p:nvSpPr>
            <p:spPr>
              <a:xfrm>
                <a:off x="6814753" y="5212362"/>
                <a:ext cx="280461" cy="295658"/>
              </a:xfrm>
              <a:prstGeom prst="rect">
                <a:avLst/>
              </a:prstGeom>
              <a:noFill/>
            </p:spPr>
            <p:txBody>
              <a:bodyPr wrap="none" lIns="0" tIns="0" rIns="0" bIns="0" rtlCol="0">
                <a:spAutoFit/>
              </a:bodyPr>
              <a:lstStyle/>
              <a:p>
                <a:pPr latinLnBrk="1">
                  <a:buClrTx/>
                  <a:buFontTx/>
                  <a:buNone/>
                </a:pPr>
                <a14:m>
                  <m:oMathPara xmlns:m="http://schemas.openxmlformats.org/officeDocument/2006/math">
                    <m:oMathParaPr>
                      <m:jc m:val="centerGroup"/>
                    </m:oMathParaPr>
                    <m:oMath xmlns:m="http://schemas.openxmlformats.org/officeDocument/2006/math">
                      <m:sSubSup>
                        <m:sSubSupPr>
                          <m:ctrlPr>
                            <a:rPr lang="ko-KR" altLang="en-US" sz="1800" i="1">
                              <a:solidFill>
                                <a:srgbClr val="836967"/>
                              </a:solidFill>
                              <a:latin typeface="Cambria Math" panose="02040503050406030204" pitchFamily="18" charset="0"/>
                            </a:rPr>
                          </m:ctrlPr>
                        </m:sSubSupPr>
                        <m:e>
                          <m:r>
                            <a:rPr lang="en-US" altLang="ko-KR" sz="1800" i="1">
                              <a:latin typeface="Cambria Math" panose="02040503050406030204" pitchFamily="18" charset="0"/>
                              <a:ea typeface="Cambria Math" panose="02040503050406030204" pitchFamily="18" charset="0"/>
                            </a:rPr>
                            <m:t>ℓ</m:t>
                          </m:r>
                        </m:e>
                        <m:sub>
                          <m:r>
                            <a:rPr lang="en-US" altLang="ko-KR" sz="1800">
                              <a:latin typeface="Cambria Math" panose="02040503050406030204" pitchFamily="18" charset="0"/>
                            </a:rPr>
                            <m:t>5</m:t>
                          </m:r>
                        </m:sub>
                        <m:sup>
                          <m:r>
                            <m:rPr>
                              <m:sty m:val="p"/>
                            </m:rPr>
                            <a:rPr lang="en-US" altLang="ko-KR" sz="1800">
                              <a:latin typeface="Cambria Math" panose="02040503050406030204" pitchFamily="18" charset="0"/>
                            </a:rPr>
                            <m:t>S</m:t>
                          </m:r>
                        </m:sup>
                      </m:sSubSup>
                    </m:oMath>
                  </m:oMathPara>
                </a14:m>
                <a:endParaRPr lang="ko-KR" altLang="en-US" sz="18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66" name="TextBox 465">
                <a:extLst>
                  <a:ext uri="{FF2B5EF4-FFF2-40B4-BE49-F238E27FC236}">
                    <a16:creationId xmlns:a16="http://schemas.microsoft.com/office/drawing/2014/main" id="{0EA6C0C8-E1E9-4EBC-95F4-567E015E00C5}"/>
                  </a:ext>
                </a:extLst>
              </p:cNvPr>
              <p:cNvSpPr txBox="1">
                <a:spLocks noRot="1" noChangeAspect="1" noMove="1" noResize="1" noEditPoints="1" noAdjustHandles="1" noChangeArrowheads="1" noChangeShapeType="1" noTextEdit="1"/>
              </p:cNvSpPr>
              <p:nvPr/>
            </p:nvSpPr>
            <p:spPr>
              <a:xfrm>
                <a:off x="6814753" y="5212362"/>
                <a:ext cx="280461" cy="295658"/>
              </a:xfrm>
              <a:prstGeom prst="rect">
                <a:avLst/>
              </a:prstGeom>
              <a:blipFill>
                <a:blip r:embed="rId14"/>
                <a:stretch>
                  <a:fillRect l="-21739" t="-2041" r="-8696" b="-1632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67" name="TextBox 466">
                <a:extLst>
                  <a:ext uri="{FF2B5EF4-FFF2-40B4-BE49-F238E27FC236}">
                    <a16:creationId xmlns:a16="http://schemas.microsoft.com/office/drawing/2014/main" id="{58CE89F5-A492-431C-9A46-23473184C78B}"/>
                  </a:ext>
                </a:extLst>
              </p:cNvPr>
              <p:cNvSpPr txBox="1"/>
              <p:nvPr/>
            </p:nvSpPr>
            <p:spPr>
              <a:xfrm>
                <a:off x="557872" y="4687545"/>
                <a:ext cx="1926361" cy="338554"/>
              </a:xfrm>
              <a:prstGeom prst="rect">
                <a:avLst/>
              </a:prstGeom>
              <a:noFill/>
            </p:spPr>
            <p:txBody>
              <a:bodyPr wrap="none" rtlCol="0">
                <a:spAutoFit/>
              </a:bodyPr>
              <a:lstStyle/>
              <a:p>
                <a:pPr latinLnBrk="1">
                  <a:buClrTx/>
                </a:pPr>
                <a: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t>Transferred Image </a:t>
                </a:r>
                <a14:m>
                  <m:oMath xmlns:m="http://schemas.openxmlformats.org/officeDocument/2006/math">
                    <m:sSup>
                      <m:sSupPr>
                        <m:ctrlPr>
                          <a:rPr lang="ko-KR" altLang="en-US" sz="1600" i="1" kern="1200">
                            <a:solidFill>
                              <a:prstClr val="black"/>
                            </a:solidFill>
                            <a:latin typeface="Cambria Math" panose="02040503050406030204" pitchFamily="18" charset="0"/>
                          </a:rPr>
                        </m:ctrlPr>
                      </m:sSupPr>
                      <m:e>
                        <m:r>
                          <a:rPr lang="ko-KR" altLang="en-US" sz="1600" i="1" kern="1200">
                            <a:solidFill>
                              <a:prstClr val="black"/>
                            </a:solidFill>
                            <a:latin typeface="Cambria Math" panose="02040503050406030204" pitchFamily="18" charset="0"/>
                          </a:rPr>
                          <m:t>𝐼</m:t>
                        </m:r>
                      </m:e>
                      <m:sup>
                        <m:r>
                          <a:rPr lang="en-US" altLang="ko-KR" sz="1600" b="0" i="1" kern="1200" smtClean="0">
                            <a:solidFill>
                              <a:prstClr val="black"/>
                            </a:solidFill>
                            <a:latin typeface="Cambria Math" panose="02040503050406030204" pitchFamily="18" charset="0"/>
                          </a:rPr>
                          <m:t>𝑇</m:t>
                        </m:r>
                      </m:sup>
                    </m:sSup>
                  </m:oMath>
                </a14:m>
                <a:endParaRPr lang="ko-KR" altLang="en-US"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67" name="TextBox 466">
                <a:extLst>
                  <a:ext uri="{FF2B5EF4-FFF2-40B4-BE49-F238E27FC236}">
                    <a16:creationId xmlns:a16="http://schemas.microsoft.com/office/drawing/2014/main" id="{58CE89F5-A492-431C-9A46-23473184C78B}"/>
                  </a:ext>
                </a:extLst>
              </p:cNvPr>
              <p:cNvSpPr txBox="1">
                <a:spLocks noRot="1" noChangeAspect="1" noMove="1" noResize="1" noEditPoints="1" noAdjustHandles="1" noChangeArrowheads="1" noChangeShapeType="1" noTextEdit="1"/>
              </p:cNvSpPr>
              <p:nvPr/>
            </p:nvSpPr>
            <p:spPr>
              <a:xfrm>
                <a:off x="557872" y="4687545"/>
                <a:ext cx="1926361" cy="338554"/>
              </a:xfrm>
              <a:prstGeom prst="rect">
                <a:avLst/>
              </a:prstGeom>
              <a:blipFill>
                <a:blip r:embed="rId15"/>
                <a:stretch>
                  <a:fillRect l="-1899" t="-5455" b="-23636"/>
                </a:stretch>
              </a:blipFill>
            </p:spPr>
            <p:txBody>
              <a:bodyPr/>
              <a:lstStyle/>
              <a:p>
                <a:r>
                  <a:rPr lang="ko-KR" altLang="en-US">
                    <a:noFill/>
                  </a:rPr>
                  <a:t> </a:t>
                </a:r>
              </a:p>
            </p:txBody>
          </p:sp>
        </mc:Fallback>
      </mc:AlternateContent>
      <p:grpSp>
        <p:nvGrpSpPr>
          <p:cNvPr id="471" name="그룹 470">
            <a:extLst>
              <a:ext uri="{FF2B5EF4-FFF2-40B4-BE49-F238E27FC236}">
                <a16:creationId xmlns:a16="http://schemas.microsoft.com/office/drawing/2014/main" id="{D23AFA33-21AE-42E4-A336-5A79B3F75862}"/>
              </a:ext>
            </a:extLst>
          </p:cNvPr>
          <p:cNvGrpSpPr/>
          <p:nvPr/>
        </p:nvGrpSpPr>
        <p:grpSpPr>
          <a:xfrm rot="10800000">
            <a:off x="5082808" y="2514983"/>
            <a:ext cx="301125" cy="1077888"/>
            <a:chOff x="13497366" y="2943528"/>
            <a:chExt cx="337518" cy="1184228"/>
          </a:xfrm>
        </p:grpSpPr>
        <p:cxnSp>
          <p:nvCxnSpPr>
            <p:cNvPr id="472" name="直接箭头连接符 482">
              <a:extLst>
                <a:ext uri="{FF2B5EF4-FFF2-40B4-BE49-F238E27FC236}">
                  <a16:creationId xmlns:a16="http://schemas.microsoft.com/office/drawing/2014/main" id="{8EB31671-3CEA-4800-8998-6091A76FB919}"/>
                </a:ext>
              </a:extLst>
            </p:cNvPr>
            <p:cNvCxnSpPr>
              <a:cxnSpLocks/>
            </p:cNvCxnSpPr>
            <p:nvPr/>
          </p:nvCxnSpPr>
          <p:spPr>
            <a:xfrm>
              <a:off x="13702240" y="3088060"/>
              <a:ext cx="20408" cy="898890"/>
            </a:xfrm>
            <a:prstGeom prst="straightConnector1">
              <a:avLst/>
            </a:prstGeom>
            <a:noFill/>
            <a:ln w="6350" cap="flat" cmpd="sng" algn="ctr">
              <a:solidFill>
                <a:sysClr val="windowText" lastClr="000000"/>
              </a:solidFill>
              <a:prstDash val="solid"/>
              <a:miter lim="800000"/>
              <a:tailEnd type="triangle"/>
            </a:ln>
            <a:effectLst/>
          </p:spPr>
        </p:cxnSp>
        <p:cxnSp>
          <p:nvCxnSpPr>
            <p:cNvPr id="473" name="연결선: 구부러짐 472">
              <a:extLst>
                <a:ext uri="{FF2B5EF4-FFF2-40B4-BE49-F238E27FC236}">
                  <a16:creationId xmlns:a16="http://schemas.microsoft.com/office/drawing/2014/main" id="{65383115-3720-4F28-B628-8FCBEEE990C7}"/>
                </a:ext>
              </a:extLst>
            </p:cNvPr>
            <p:cNvCxnSpPr>
              <a:cxnSpLocks/>
              <a:stCxn id="475" idx="3"/>
              <a:endCxn id="474" idx="3"/>
            </p:cNvCxnSpPr>
            <p:nvPr/>
          </p:nvCxnSpPr>
          <p:spPr>
            <a:xfrm flipH="1" flipV="1">
              <a:off x="13772350" y="3102334"/>
              <a:ext cx="62534" cy="866616"/>
            </a:xfrm>
            <a:prstGeom prst="curvedConnector3">
              <a:avLst>
                <a:gd name="adj1" fmla="val -88344"/>
              </a:avLst>
            </a:prstGeom>
            <a:noFill/>
            <a:ln w="6350" cap="flat" cmpd="sng" algn="ctr">
              <a:solidFill>
                <a:sysClr val="windowText" lastClr="000000"/>
              </a:solidFill>
              <a:prstDash val="solid"/>
              <a:miter lim="800000"/>
              <a:tailEnd type="triangle"/>
            </a:ln>
            <a:effectLst/>
          </p:spPr>
        </p:cxnSp>
        <p:sp>
          <p:nvSpPr>
            <p:cNvPr id="474" name="직사각형 473">
              <a:extLst>
                <a:ext uri="{FF2B5EF4-FFF2-40B4-BE49-F238E27FC236}">
                  <a16:creationId xmlns:a16="http://schemas.microsoft.com/office/drawing/2014/main" id="{A9501E44-9384-454B-B974-85E828CF9858}"/>
                </a:ext>
              </a:extLst>
            </p:cNvPr>
            <p:cNvSpPr/>
            <p:nvPr/>
          </p:nvSpPr>
          <p:spPr>
            <a:xfrm>
              <a:off x="13497366" y="2943528"/>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75" name="직사각형 474">
              <a:extLst>
                <a:ext uri="{FF2B5EF4-FFF2-40B4-BE49-F238E27FC236}">
                  <a16:creationId xmlns:a16="http://schemas.microsoft.com/office/drawing/2014/main" id="{47E6C87E-366A-4B63-BE10-572A153A2012}"/>
                </a:ext>
              </a:extLst>
            </p:cNvPr>
            <p:cNvSpPr/>
            <p:nvPr/>
          </p:nvSpPr>
          <p:spPr>
            <a:xfrm>
              <a:off x="13559900" y="3810144"/>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sp>
        <p:nvSpPr>
          <p:cNvPr id="476" name="직사각형 475">
            <a:extLst>
              <a:ext uri="{FF2B5EF4-FFF2-40B4-BE49-F238E27FC236}">
                <a16:creationId xmlns:a16="http://schemas.microsoft.com/office/drawing/2014/main" id="{275D2E4C-0FAF-4519-B172-76B7EC0BC7A8}"/>
              </a:ext>
            </a:extLst>
          </p:cNvPr>
          <p:cNvSpPr/>
          <p:nvPr/>
        </p:nvSpPr>
        <p:spPr>
          <a:xfrm>
            <a:off x="6223562" y="5024956"/>
            <a:ext cx="581440" cy="364124"/>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77" name="순서도: 논리합 476">
            <a:extLst>
              <a:ext uri="{FF2B5EF4-FFF2-40B4-BE49-F238E27FC236}">
                <a16:creationId xmlns:a16="http://schemas.microsoft.com/office/drawing/2014/main" id="{1E2D8935-4EE4-43E6-8312-F98CD450CF27}"/>
              </a:ext>
            </a:extLst>
          </p:cNvPr>
          <p:cNvSpPr/>
          <p:nvPr/>
        </p:nvSpPr>
        <p:spPr>
          <a:xfrm>
            <a:off x="5163210" y="4933372"/>
            <a:ext cx="236120" cy="236120"/>
          </a:xfrm>
          <a:prstGeom prst="flowChartOr">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78" name="순서도: 논리합 477">
            <a:extLst>
              <a:ext uri="{FF2B5EF4-FFF2-40B4-BE49-F238E27FC236}">
                <a16:creationId xmlns:a16="http://schemas.microsoft.com/office/drawing/2014/main" id="{ADE22F1A-80BE-42CF-A810-378C50A9E1B0}"/>
              </a:ext>
            </a:extLst>
          </p:cNvPr>
          <p:cNvSpPr/>
          <p:nvPr/>
        </p:nvSpPr>
        <p:spPr>
          <a:xfrm>
            <a:off x="5646389" y="4933372"/>
            <a:ext cx="236120" cy="236120"/>
          </a:xfrm>
          <a:prstGeom prst="flowChartOr">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nvGrpSpPr>
          <p:cNvPr id="479" name="그룹 478">
            <a:extLst>
              <a:ext uri="{FF2B5EF4-FFF2-40B4-BE49-F238E27FC236}">
                <a16:creationId xmlns:a16="http://schemas.microsoft.com/office/drawing/2014/main" id="{98A1063C-2EE5-42A3-B2C3-345BD0136947}"/>
              </a:ext>
            </a:extLst>
          </p:cNvPr>
          <p:cNvGrpSpPr/>
          <p:nvPr/>
        </p:nvGrpSpPr>
        <p:grpSpPr>
          <a:xfrm rot="10800000">
            <a:off x="5018010" y="4746538"/>
            <a:ext cx="337518" cy="734648"/>
            <a:chOff x="13497366" y="2943528"/>
            <a:chExt cx="337518" cy="1184228"/>
          </a:xfrm>
        </p:grpSpPr>
        <p:cxnSp>
          <p:nvCxnSpPr>
            <p:cNvPr id="480" name="直接箭头连接符 482">
              <a:extLst>
                <a:ext uri="{FF2B5EF4-FFF2-40B4-BE49-F238E27FC236}">
                  <a16:creationId xmlns:a16="http://schemas.microsoft.com/office/drawing/2014/main" id="{C2BD4120-5A11-455D-A329-B12B2C856D66}"/>
                </a:ext>
              </a:extLst>
            </p:cNvPr>
            <p:cNvCxnSpPr>
              <a:cxnSpLocks/>
            </p:cNvCxnSpPr>
            <p:nvPr/>
          </p:nvCxnSpPr>
          <p:spPr>
            <a:xfrm>
              <a:off x="13746369" y="3088060"/>
              <a:ext cx="20408" cy="898891"/>
            </a:xfrm>
            <a:prstGeom prst="straightConnector1">
              <a:avLst/>
            </a:prstGeom>
            <a:noFill/>
            <a:ln w="6350" cap="flat" cmpd="sng" algn="ctr">
              <a:solidFill>
                <a:sysClr val="windowText" lastClr="000000"/>
              </a:solidFill>
              <a:prstDash val="solid"/>
              <a:miter lim="800000"/>
              <a:tailEnd type="triangle"/>
            </a:ln>
            <a:effectLst/>
          </p:spPr>
        </p:cxnSp>
        <p:cxnSp>
          <p:nvCxnSpPr>
            <p:cNvPr id="481" name="연결선: 구부러짐 480">
              <a:extLst>
                <a:ext uri="{FF2B5EF4-FFF2-40B4-BE49-F238E27FC236}">
                  <a16:creationId xmlns:a16="http://schemas.microsoft.com/office/drawing/2014/main" id="{E0D3C3A7-D81B-4AE8-8F7D-36948FE59405}"/>
                </a:ext>
              </a:extLst>
            </p:cNvPr>
            <p:cNvCxnSpPr>
              <a:cxnSpLocks/>
              <a:stCxn id="483" idx="3"/>
              <a:endCxn id="482" idx="3"/>
            </p:cNvCxnSpPr>
            <p:nvPr/>
          </p:nvCxnSpPr>
          <p:spPr>
            <a:xfrm flipH="1" flipV="1">
              <a:off x="13772350" y="3102334"/>
              <a:ext cx="62534" cy="866616"/>
            </a:xfrm>
            <a:prstGeom prst="curvedConnector3">
              <a:avLst>
                <a:gd name="adj1" fmla="val -88344"/>
              </a:avLst>
            </a:prstGeom>
            <a:noFill/>
            <a:ln w="6350" cap="flat" cmpd="sng" algn="ctr">
              <a:solidFill>
                <a:sysClr val="windowText" lastClr="000000"/>
              </a:solidFill>
              <a:prstDash val="solid"/>
              <a:miter lim="800000"/>
              <a:tailEnd type="triangle"/>
            </a:ln>
            <a:effectLst/>
          </p:spPr>
        </p:cxnSp>
        <p:sp>
          <p:nvSpPr>
            <p:cNvPr id="482" name="직사각형 481">
              <a:extLst>
                <a:ext uri="{FF2B5EF4-FFF2-40B4-BE49-F238E27FC236}">
                  <a16:creationId xmlns:a16="http://schemas.microsoft.com/office/drawing/2014/main" id="{4A3914B5-2E45-4897-8C28-FEF4A14EA052}"/>
                </a:ext>
              </a:extLst>
            </p:cNvPr>
            <p:cNvSpPr/>
            <p:nvPr/>
          </p:nvSpPr>
          <p:spPr>
            <a:xfrm>
              <a:off x="13497366" y="2943528"/>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83" name="직사각형 482">
              <a:extLst>
                <a:ext uri="{FF2B5EF4-FFF2-40B4-BE49-F238E27FC236}">
                  <a16:creationId xmlns:a16="http://schemas.microsoft.com/office/drawing/2014/main" id="{4C556520-20FC-41F7-80AC-07C3474BE4F7}"/>
                </a:ext>
              </a:extLst>
            </p:cNvPr>
            <p:cNvSpPr/>
            <p:nvPr/>
          </p:nvSpPr>
          <p:spPr>
            <a:xfrm>
              <a:off x="13559900" y="3810144"/>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grpSp>
        <p:nvGrpSpPr>
          <p:cNvPr id="484" name="그룹 483">
            <a:extLst>
              <a:ext uri="{FF2B5EF4-FFF2-40B4-BE49-F238E27FC236}">
                <a16:creationId xmlns:a16="http://schemas.microsoft.com/office/drawing/2014/main" id="{36AF12F1-DA9B-45A9-996E-E464CBB5FE8A}"/>
              </a:ext>
            </a:extLst>
          </p:cNvPr>
          <p:cNvGrpSpPr/>
          <p:nvPr/>
        </p:nvGrpSpPr>
        <p:grpSpPr>
          <a:xfrm rot="10800000">
            <a:off x="5513919" y="4746538"/>
            <a:ext cx="337518" cy="734648"/>
            <a:chOff x="13497366" y="2943528"/>
            <a:chExt cx="337518" cy="1184228"/>
          </a:xfrm>
        </p:grpSpPr>
        <p:cxnSp>
          <p:nvCxnSpPr>
            <p:cNvPr id="485" name="直接箭头连接符 482">
              <a:extLst>
                <a:ext uri="{FF2B5EF4-FFF2-40B4-BE49-F238E27FC236}">
                  <a16:creationId xmlns:a16="http://schemas.microsoft.com/office/drawing/2014/main" id="{B0868294-9B77-443B-9CA3-F78AB4C64F17}"/>
                </a:ext>
              </a:extLst>
            </p:cNvPr>
            <p:cNvCxnSpPr>
              <a:cxnSpLocks/>
            </p:cNvCxnSpPr>
            <p:nvPr/>
          </p:nvCxnSpPr>
          <p:spPr>
            <a:xfrm>
              <a:off x="13746369" y="3088060"/>
              <a:ext cx="20408" cy="898891"/>
            </a:xfrm>
            <a:prstGeom prst="straightConnector1">
              <a:avLst/>
            </a:prstGeom>
            <a:noFill/>
            <a:ln w="6350" cap="flat" cmpd="sng" algn="ctr">
              <a:solidFill>
                <a:sysClr val="windowText" lastClr="000000"/>
              </a:solidFill>
              <a:prstDash val="solid"/>
              <a:miter lim="800000"/>
              <a:tailEnd type="triangle"/>
            </a:ln>
            <a:effectLst/>
          </p:spPr>
        </p:cxnSp>
        <p:cxnSp>
          <p:nvCxnSpPr>
            <p:cNvPr id="486" name="연결선: 구부러짐 485">
              <a:extLst>
                <a:ext uri="{FF2B5EF4-FFF2-40B4-BE49-F238E27FC236}">
                  <a16:creationId xmlns:a16="http://schemas.microsoft.com/office/drawing/2014/main" id="{AF1A833C-F7CD-4A1C-A4C5-FBBE7CAA811D}"/>
                </a:ext>
              </a:extLst>
            </p:cNvPr>
            <p:cNvCxnSpPr>
              <a:cxnSpLocks/>
              <a:stCxn id="488" idx="3"/>
              <a:endCxn id="487" idx="3"/>
            </p:cNvCxnSpPr>
            <p:nvPr/>
          </p:nvCxnSpPr>
          <p:spPr>
            <a:xfrm flipH="1" flipV="1">
              <a:off x="13772350" y="3102334"/>
              <a:ext cx="62534" cy="866616"/>
            </a:xfrm>
            <a:prstGeom prst="curvedConnector3">
              <a:avLst>
                <a:gd name="adj1" fmla="val -88344"/>
              </a:avLst>
            </a:prstGeom>
            <a:noFill/>
            <a:ln w="6350" cap="flat" cmpd="sng" algn="ctr">
              <a:solidFill>
                <a:sysClr val="windowText" lastClr="000000"/>
              </a:solidFill>
              <a:prstDash val="solid"/>
              <a:miter lim="800000"/>
              <a:tailEnd type="triangle"/>
            </a:ln>
            <a:effectLst/>
          </p:spPr>
        </p:cxnSp>
        <p:sp>
          <p:nvSpPr>
            <p:cNvPr id="487" name="직사각형 486">
              <a:extLst>
                <a:ext uri="{FF2B5EF4-FFF2-40B4-BE49-F238E27FC236}">
                  <a16:creationId xmlns:a16="http://schemas.microsoft.com/office/drawing/2014/main" id="{8500C051-9534-48FB-9DE2-1F951EE6F616}"/>
                </a:ext>
              </a:extLst>
            </p:cNvPr>
            <p:cNvSpPr/>
            <p:nvPr/>
          </p:nvSpPr>
          <p:spPr>
            <a:xfrm>
              <a:off x="13497366" y="2943528"/>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88" name="직사각형 487">
              <a:extLst>
                <a:ext uri="{FF2B5EF4-FFF2-40B4-BE49-F238E27FC236}">
                  <a16:creationId xmlns:a16="http://schemas.microsoft.com/office/drawing/2014/main" id="{7D98EAC4-9359-457C-9386-9995468C319F}"/>
                </a:ext>
              </a:extLst>
            </p:cNvPr>
            <p:cNvSpPr/>
            <p:nvPr/>
          </p:nvSpPr>
          <p:spPr>
            <a:xfrm>
              <a:off x="13559900" y="3810144"/>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grpSp>
        <p:nvGrpSpPr>
          <p:cNvPr id="489" name="그룹 488">
            <a:extLst>
              <a:ext uri="{FF2B5EF4-FFF2-40B4-BE49-F238E27FC236}">
                <a16:creationId xmlns:a16="http://schemas.microsoft.com/office/drawing/2014/main" id="{41991E2F-9BCE-4E3C-9376-16DE75FAA000}"/>
              </a:ext>
            </a:extLst>
          </p:cNvPr>
          <p:cNvGrpSpPr/>
          <p:nvPr/>
        </p:nvGrpSpPr>
        <p:grpSpPr>
          <a:xfrm rot="10800000">
            <a:off x="6018622" y="4746538"/>
            <a:ext cx="337518" cy="734648"/>
            <a:chOff x="13497366" y="2943528"/>
            <a:chExt cx="337518" cy="1184228"/>
          </a:xfrm>
        </p:grpSpPr>
        <p:cxnSp>
          <p:nvCxnSpPr>
            <p:cNvPr id="490" name="直接箭头连接符 482">
              <a:extLst>
                <a:ext uri="{FF2B5EF4-FFF2-40B4-BE49-F238E27FC236}">
                  <a16:creationId xmlns:a16="http://schemas.microsoft.com/office/drawing/2014/main" id="{4E88E94D-1649-46A9-95FD-99A4AE6153A4}"/>
                </a:ext>
              </a:extLst>
            </p:cNvPr>
            <p:cNvCxnSpPr>
              <a:cxnSpLocks/>
            </p:cNvCxnSpPr>
            <p:nvPr/>
          </p:nvCxnSpPr>
          <p:spPr>
            <a:xfrm>
              <a:off x="13746369" y="3088060"/>
              <a:ext cx="20408" cy="898891"/>
            </a:xfrm>
            <a:prstGeom prst="straightConnector1">
              <a:avLst/>
            </a:prstGeom>
            <a:noFill/>
            <a:ln w="6350" cap="flat" cmpd="sng" algn="ctr">
              <a:solidFill>
                <a:sysClr val="windowText" lastClr="000000"/>
              </a:solidFill>
              <a:prstDash val="solid"/>
              <a:miter lim="800000"/>
              <a:tailEnd type="triangle"/>
            </a:ln>
            <a:effectLst/>
          </p:spPr>
        </p:cxnSp>
        <p:cxnSp>
          <p:nvCxnSpPr>
            <p:cNvPr id="491" name="연결선: 구부러짐 490">
              <a:extLst>
                <a:ext uri="{FF2B5EF4-FFF2-40B4-BE49-F238E27FC236}">
                  <a16:creationId xmlns:a16="http://schemas.microsoft.com/office/drawing/2014/main" id="{DE88E217-91DB-42B5-971F-39E2AAE67A9B}"/>
                </a:ext>
              </a:extLst>
            </p:cNvPr>
            <p:cNvCxnSpPr>
              <a:cxnSpLocks/>
              <a:stCxn id="493" idx="3"/>
              <a:endCxn id="492" idx="3"/>
            </p:cNvCxnSpPr>
            <p:nvPr/>
          </p:nvCxnSpPr>
          <p:spPr>
            <a:xfrm flipH="1" flipV="1">
              <a:off x="13772350" y="3102334"/>
              <a:ext cx="62534" cy="866616"/>
            </a:xfrm>
            <a:prstGeom prst="curvedConnector3">
              <a:avLst>
                <a:gd name="adj1" fmla="val -88344"/>
              </a:avLst>
            </a:prstGeom>
            <a:noFill/>
            <a:ln w="6350" cap="flat" cmpd="sng" algn="ctr">
              <a:solidFill>
                <a:sysClr val="windowText" lastClr="000000"/>
              </a:solidFill>
              <a:prstDash val="solid"/>
              <a:miter lim="800000"/>
              <a:tailEnd type="triangle"/>
            </a:ln>
            <a:effectLst/>
          </p:spPr>
        </p:cxnSp>
        <p:sp>
          <p:nvSpPr>
            <p:cNvPr id="492" name="직사각형 491">
              <a:extLst>
                <a:ext uri="{FF2B5EF4-FFF2-40B4-BE49-F238E27FC236}">
                  <a16:creationId xmlns:a16="http://schemas.microsoft.com/office/drawing/2014/main" id="{914499E4-75A4-44EE-B8B5-EC40B775069E}"/>
                </a:ext>
              </a:extLst>
            </p:cNvPr>
            <p:cNvSpPr/>
            <p:nvPr/>
          </p:nvSpPr>
          <p:spPr>
            <a:xfrm>
              <a:off x="13497366" y="2943528"/>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93" name="직사각형 492">
              <a:extLst>
                <a:ext uri="{FF2B5EF4-FFF2-40B4-BE49-F238E27FC236}">
                  <a16:creationId xmlns:a16="http://schemas.microsoft.com/office/drawing/2014/main" id="{2E02591E-0CF1-4310-8D28-D99650E4B776}"/>
                </a:ext>
              </a:extLst>
            </p:cNvPr>
            <p:cNvSpPr/>
            <p:nvPr/>
          </p:nvSpPr>
          <p:spPr>
            <a:xfrm>
              <a:off x="13559900" y="3810144"/>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grpSp>
        <p:nvGrpSpPr>
          <p:cNvPr id="494" name="그룹 493">
            <a:extLst>
              <a:ext uri="{FF2B5EF4-FFF2-40B4-BE49-F238E27FC236}">
                <a16:creationId xmlns:a16="http://schemas.microsoft.com/office/drawing/2014/main" id="{D5164B6B-E681-432B-B612-81B1E03E7936}"/>
              </a:ext>
            </a:extLst>
          </p:cNvPr>
          <p:cNvGrpSpPr/>
          <p:nvPr/>
        </p:nvGrpSpPr>
        <p:grpSpPr>
          <a:xfrm rot="10800000">
            <a:off x="6681190" y="4746538"/>
            <a:ext cx="337518" cy="734648"/>
            <a:chOff x="13497366" y="2943528"/>
            <a:chExt cx="337518" cy="1184228"/>
          </a:xfrm>
        </p:grpSpPr>
        <p:cxnSp>
          <p:nvCxnSpPr>
            <p:cNvPr id="495" name="直接箭头连接符 482">
              <a:extLst>
                <a:ext uri="{FF2B5EF4-FFF2-40B4-BE49-F238E27FC236}">
                  <a16:creationId xmlns:a16="http://schemas.microsoft.com/office/drawing/2014/main" id="{8C85213A-1064-418C-B750-57C86AAC253F}"/>
                </a:ext>
              </a:extLst>
            </p:cNvPr>
            <p:cNvCxnSpPr>
              <a:cxnSpLocks/>
            </p:cNvCxnSpPr>
            <p:nvPr/>
          </p:nvCxnSpPr>
          <p:spPr>
            <a:xfrm>
              <a:off x="13746369" y="3088060"/>
              <a:ext cx="20408" cy="898891"/>
            </a:xfrm>
            <a:prstGeom prst="straightConnector1">
              <a:avLst/>
            </a:prstGeom>
            <a:noFill/>
            <a:ln w="6350" cap="flat" cmpd="sng" algn="ctr">
              <a:solidFill>
                <a:sysClr val="windowText" lastClr="000000"/>
              </a:solidFill>
              <a:prstDash val="solid"/>
              <a:miter lim="800000"/>
              <a:tailEnd type="triangle"/>
            </a:ln>
            <a:effectLst/>
          </p:spPr>
        </p:cxnSp>
        <p:cxnSp>
          <p:nvCxnSpPr>
            <p:cNvPr id="496" name="연결선: 구부러짐 495">
              <a:extLst>
                <a:ext uri="{FF2B5EF4-FFF2-40B4-BE49-F238E27FC236}">
                  <a16:creationId xmlns:a16="http://schemas.microsoft.com/office/drawing/2014/main" id="{D5E6D987-067B-4CF7-B53D-FCDDBD44A439}"/>
                </a:ext>
              </a:extLst>
            </p:cNvPr>
            <p:cNvCxnSpPr>
              <a:cxnSpLocks/>
              <a:stCxn id="498" idx="3"/>
              <a:endCxn id="497" idx="3"/>
            </p:cNvCxnSpPr>
            <p:nvPr/>
          </p:nvCxnSpPr>
          <p:spPr>
            <a:xfrm flipH="1" flipV="1">
              <a:off x="13772350" y="3102334"/>
              <a:ext cx="62534" cy="866616"/>
            </a:xfrm>
            <a:prstGeom prst="curvedConnector3">
              <a:avLst>
                <a:gd name="adj1" fmla="val -88344"/>
              </a:avLst>
            </a:prstGeom>
            <a:noFill/>
            <a:ln w="6350" cap="flat" cmpd="sng" algn="ctr">
              <a:solidFill>
                <a:sysClr val="windowText" lastClr="000000"/>
              </a:solidFill>
              <a:prstDash val="solid"/>
              <a:miter lim="800000"/>
              <a:tailEnd type="triangle"/>
            </a:ln>
            <a:effectLst/>
          </p:spPr>
        </p:cxnSp>
        <p:sp>
          <p:nvSpPr>
            <p:cNvPr id="497" name="직사각형 496">
              <a:extLst>
                <a:ext uri="{FF2B5EF4-FFF2-40B4-BE49-F238E27FC236}">
                  <a16:creationId xmlns:a16="http://schemas.microsoft.com/office/drawing/2014/main" id="{52908354-A01B-4290-AAE6-C59CA4969D1D}"/>
                </a:ext>
              </a:extLst>
            </p:cNvPr>
            <p:cNvSpPr/>
            <p:nvPr/>
          </p:nvSpPr>
          <p:spPr>
            <a:xfrm>
              <a:off x="13497366" y="2943528"/>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98" name="직사각형 497">
              <a:extLst>
                <a:ext uri="{FF2B5EF4-FFF2-40B4-BE49-F238E27FC236}">
                  <a16:creationId xmlns:a16="http://schemas.microsoft.com/office/drawing/2014/main" id="{F4895E93-368F-46F3-860B-EFEEB94E73B9}"/>
                </a:ext>
              </a:extLst>
            </p:cNvPr>
            <p:cNvSpPr/>
            <p:nvPr/>
          </p:nvSpPr>
          <p:spPr>
            <a:xfrm>
              <a:off x="13559900" y="3810144"/>
              <a:ext cx="274984" cy="31761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sp>
        <p:nvSpPr>
          <p:cNvPr id="499" name="순서도: 논리합 498">
            <a:extLst>
              <a:ext uri="{FF2B5EF4-FFF2-40B4-BE49-F238E27FC236}">
                <a16:creationId xmlns:a16="http://schemas.microsoft.com/office/drawing/2014/main" id="{9755EFAC-6749-4823-934E-192CC1C72066}"/>
              </a:ext>
            </a:extLst>
          </p:cNvPr>
          <p:cNvSpPr/>
          <p:nvPr/>
        </p:nvSpPr>
        <p:spPr>
          <a:xfrm>
            <a:off x="6268630" y="4933372"/>
            <a:ext cx="236120" cy="236120"/>
          </a:xfrm>
          <a:prstGeom prst="flowChartOr">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nvGrpSpPr>
          <p:cNvPr id="518" name="그룹 517">
            <a:extLst>
              <a:ext uri="{FF2B5EF4-FFF2-40B4-BE49-F238E27FC236}">
                <a16:creationId xmlns:a16="http://schemas.microsoft.com/office/drawing/2014/main" id="{C37C39D3-878F-4FB6-A8D2-1E43E16F60DD}"/>
              </a:ext>
            </a:extLst>
          </p:cNvPr>
          <p:cNvGrpSpPr/>
          <p:nvPr/>
        </p:nvGrpSpPr>
        <p:grpSpPr>
          <a:xfrm>
            <a:off x="4462043" y="5496344"/>
            <a:ext cx="2689279" cy="950163"/>
            <a:chOff x="4857575" y="5513943"/>
            <a:chExt cx="4606516" cy="1627553"/>
          </a:xfrm>
        </p:grpSpPr>
        <p:sp>
          <p:nvSpPr>
            <p:cNvPr id="519" name="立方体 226">
              <a:extLst>
                <a:ext uri="{FF2B5EF4-FFF2-40B4-BE49-F238E27FC236}">
                  <a16:creationId xmlns:a16="http://schemas.microsoft.com/office/drawing/2014/main" id="{AB79DFBE-6C1D-4B8A-B483-B7DD8AC5A488}"/>
                </a:ext>
              </a:extLst>
            </p:cNvPr>
            <p:cNvSpPr/>
            <p:nvPr/>
          </p:nvSpPr>
          <p:spPr>
            <a:xfrm>
              <a:off x="4857575" y="5513943"/>
              <a:ext cx="814983" cy="1627553"/>
            </a:xfrm>
            <a:prstGeom prst="cube">
              <a:avLst>
                <a:gd name="adj" fmla="val 8993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0" name="立方体 226">
              <a:extLst>
                <a:ext uri="{FF2B5EF4-FFF2-40B4-BE49-F238E27FC236}">
                  <a16:creationId xmlns:a16="http://schemas.microsoft.com/office/drawing/2014/main" id="{18D777AE-11E3-44A9-B807-3F009407C25C}"/>
                </a:ext>
              </a:extLst>
            </p:cNvPr>
            <p:cNvSpPr/>
            <p:nvPr/>
          </p:nvSpPr>
          <p:spPr>
            <a:xfrm>
              <a:off x="5025281" y="5513943"/>
              <a:ext cx="814983" cy="1627553"/>
            </a:xfrm>
            <a:prstGeom prst="cube">
              <a:avLst>
                <a:gd name="adj" fmla="val 8993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1" name="立方体 226">
              <a:extLst>
                <a:ext uri="{FF2B5EF4-FFF2-40B4-BE49-F238E27FC236}">
                  <a16:creationId xmlns:a16="http://schemas.microsoft.com/office/drawing/2014/main" id="{10630C9C-9D8C-4E88-A8E7-CAB955EFFDD1}"/>
                </a:ext>
              </a:extLst>
            </p:cNvPr>
            <p:cNvSpPr/>
            <p:nvPr/>
          </p:nvSpPr>
          <p:spPr>
            <a:xfrm>
              <a:off x="5334359" y="5720571"/>
              <a:ext cx="671623" cy="1341256"/>
            </a:xfrm>
            <a:prstGeom prst="cube">
              <a:avLst>
                <a:gd name="adj" fmla="val 79327"/>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2" name="立方体 226">
              <a:extLst>
                <a:ext uri="{FF2B5EF4-FFF2-40B4-BE49-F238E27FC236}">
                  <a16:creationId xmlns:a16="http://schemas.microsoft.com/office/drawing/2014/main" id="{55EADB67-FFD4-4DC5-80D9-D482DA95751C}"/>
                </a:ext>
              </a:extLst>
            </p:cNvPr>
            <p:cNvSpPr/>
            <p:nvPr/>
          </p:nvSpPr>
          <p:spPr>
            <a:xfrm>
              <a:off x="5566192" y="5720571"/>
              <a:ext cx="671623" cy="1341256"/>
            </a:xfrm>
            <a:prstGeom prst="cube">
              <a:avLst>
                <a:gd name="adj" fmla="val 79327"/>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3" name="立方体 226">
              <a:extLst>
                <a:ext uri="{FF2B5EF4-FFF2-40B4-BE49-F238E27FC236}">
                  <a16:creationId xmlns:a16="http://schemas.microsoft.com/office/drawing/2014/main" id="{1FDCCC2C-A2D9-48CE-BCD9-CD1C3058BA49}"/>
                </a:ext>
              </a:extLst>
            </p:cNvPr>
            <p:cNvSpPr/>
            <p:nvPr/>
          </p:nvSpPr>
          <p:spPr>
            <a:xfrm>
              <a:off x="5798025" y="5720571"/>
              <a:ext cx="671623" cy="1341256"/>
            </a:xfrm>
            <a:prstGeom prst="cube">
              <a:avLst>
                <a:gd name="adj" fmla="val 79327"/>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4" name="立方体 226">
              <a:extLst>
                <a:ext uri="{FF2B5EF4-FFF2-40B4-BE49-F238E27FC236}">
                  <a16:creationId xmlns:a16="http://schemas.microsoft.com/office/drawing/2014/main" id="{3412C4B7-0D10-4F36-B9AB-70492011771F}"/>
                </a:ext>
              </a:extLst>
            </p:cNvPr>
            <p:cNvSpPr/>
            <p:nvPr/>
          </p:nvSpPr>
          <p:spPr>
            <a:xfrm>
              <a:off x="6029859" y="5924349"/>
              <a:ext cx="472869" cy="1012698"/>
            </a:xfrm>
            <a:prstGeom prst="cube">
              <a:avLst>
                <a:gd name="adj" fmla="val 61251"/>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5" name="立方体 226">
              <a:extLst>
                <a:ext uri="{FF2B5EF4-FFF2-40B4-BE49-F238E27FC236}">
                  <a16:creationId xmlns:a16="http://schemas.microsoft.com/office/drawing/2014/main" id="{9DCADB18-2EE8-44C7-836B-92995738800A}"/>
                </a:ext>
              </a:extLst>
            </p:cNvPr>
            <p:cNvSpPr/>
            <p:nvPr/>
          </p:nvSpPr>
          <p:spPr>
            <a:xfrm>
              <a:off x="6257451" y="5924349"/>
              <a:ext cx="472869" cy="1012698"/>
            </a:xfrm>
            <a:prstGeom prst="cube">
              <a:avLst>
                <a:gd name="adj" fmla="val 61251"/>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6" name="立方体 226">
              <a:extLst>
                <a:ext uri="{FF2B5EF4-FFF2-40B4-BE49-F238E27FC236}">
                  <a16:creationId xmlns:a16="http://schemas.microsoft.com/office/drawing/2014/main" id="{0BAECF85-ADB8-4FA7-B277-10C10313F456}"/>
                </a:ext>
              </a:extLst>
            </p:cNvPr>
            <p:cNvSpPr/>
            <p:nvPr/>
          </p:nvSpPr>
          <p:spPr>
            <a:xfrm>
              <a:off x="6485043" y="5924349"/>
              <a:ext cx="472869" cy="1012698"/>
            </a:xfrm>
            <a:prstGeom prst="cube">
              <a:avLst>
                <a:gd name="adj" fmla="val 61251"/>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7" name="立方体 226">
              <a:extLst>
                <a:ext uri="{FF2B5EF4-FFF2-40B4-BE49-F238E27FC236}">
                  <a16:creationId xmlns:a16="http://schemas.microsoft.com/office/drawing/2014/main" id="{0035A484-9A30-43E6-8AF2-55930A6094FC}"/>
                </a:ext>
              </a:extLst>
            </p:cNvPr>
            <p:cNvSpPr/>
            <p:nvPr/>
          </p:nvSpPr>
          <p:spPr>
            <a:xfrm>
              <a:off x="6728399" y="6055034"/>
              <a:ext cx="472869" cy="696068"/>
            </a:xfrm>
            <a:prstGeom prst="cube">
              <a:avLst>
                <a:gd name="adj" fmla="val 43525"/>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8" name="立方体 226">
              <a:extLst>
                <a:ext uri="{FF2B5EF4-FFF2-40B4-BE49-F238E27FC236}">
                  <a16:creationId xmlns:a16="http://schemas.microsoft.com/office/drawing/2014/main" id="{503D3B0E-2C80-4C05-A951-EA3B6C909E55}"/>
                </a:ext>
              </a:extLst>
            </p:cNvPr>
            <p:cNvSpPr/>
            <p:nvPr/>
          </p:nvSpPr>
          <p:spPr>
            <a:xfrm>
              <a:off x="7042493" y="6055034"/>
              <a:ext cx="472869" cy="696068"/>
            </a:xfrm>
            <a:prstGeom prst="cube">
              <a:avLst>
                <a:gd name="adj" fmla="val 43525"/>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29" name="立方体 226">
              <a:extLst>
                <a:ext uri="{FF2B5EF4-FFF2-40B4-BE49-F238E27FC236}">
                  <a16:creationId xmlns:a16="http://schemas.microsoft.com/office/drawing/2014/main" id="{5DFFEF02-42B6-4A5E-BDA9-3849C34867DC}"/>
                </a:ext>
              </a:extLst>
            </p:cNvPr>
            <p:cNvSpPr/>
            <p:nvPr/>
          </p:nvSpPr>
          <p:spPr>
            <a:xfrm>
              <a:off x="7356587" y="6055034"/>
              <a:ext cx="472869" cy="696068"/>
            </a:xfrm>
            <a:prstGeom prst="cube">
              <a:avLst>
                <a:gd name="adj" fmla="val 43525"/>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30" name="立方体 226">
              <a:extLst>
                <a:ext uri="{FF2B5EF4-FFF2-40B4-BE49-F238E27FC236}">
                  <a16:creationId xmlns:a16="http://schemas.microsoft.com/office/drawing/2014/main" id="{A37A0DB9-3891-4267-835D-C9FE877C282E}"/>
                </a:ext>
              </a:extLst>
            </p:cNvPr>
            <p:cNvSpPr/>
            <p:nvPr/>
          </p:nvSpPr>
          <p:spPr>
            <a:xfrm>
              <a:off x="7670680" y="6137065"/>
              <a:ext cx="507100" cy="508267"/>
            </a:xfrm>
            <a:prstGeom prst="cube">
              <a:avLst>
                <a:gd name="adj" fmla="val 36274"/>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31" name="立方体 226">
              <a:extLst>
                <a:ext uri="{FF2B5EF4-FFF2-40B4-BE49-F238E27FC236}">
                  <a16:creationId xmlns:a16="http://schemas.microsoft.com/office/drawing/2014/main" id="{7FFFC191-3F81-4916-B385-5B4842693E29}"/>
                </a:ext>
              </a:extLst>
            </p:cNvPr>
            <p:cNvSpPr/>
            <p:nvPr/>
          </p:nvSpPr>
          <p:spPr>
            <a:xfrm>
              <a:off x="8051207" y="6137065"/>
              <a:ext cx="507100" cy="508267"/>
            </a:xfrm>
            <a:prstGeom prst="cube">
              <a:avLst>
                <a:gd name="adj" fmla="val 3627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32" name="立方体 226">
              <a:extLst>
                <a:ext uri="{FF2B5EF4-FFF2-40B4-BE49-F238E27FC236}">
                  <a16:creationId xmlns:a16="http://schemas.microsoft.com/office/drawing/2014/main" id="{B13B6661-8968-4503-AE26-C9817E423940}"/>
                </a:ext>
              </a:extLst>
            </p:cNvPr>
            <p:cNvSpPr/>
            <p:nvPr/>
          </p:nvSpPr>
          <p:spPr>
            <a:xfrm>
              <a:off x="8431733" y="6137065"/>
              <a:ext cx="507100" cy="508267"/>
            </a:xfrm>
            <a:prstGeom prst="cube">
              <a:avLst>
                <a:gd name="adj" fmla="val 36274"/>
              </a:avLst>
            </a:prstGeom>
            <a:solidFill>
              <a:srgbClr val="4472C4">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533" name="立方体 226">
              <a:extLst>
                <a:ext uri="{FF2B5EF4-FFF2-40B4-BE49-F238E27FC236}">
                  <a16:creationId xmlns:a16="http://schemas.microsoft.com/office/drawing/2014/main" id="{1E467E6C-10BC-4E0D-A0AA-EF08B88DF482}"/>
                </a:ext>
              </a:extLst>
            </p:cNvPr>
            <p:cNvSpPr/>
            <p:nvPr/>
          </p:nvSpPr>
          <p:spPr>
            <a:xfrm>
              <a:off x="8812260" y="6233103"/>
              <a:ext cx="651831" cy="317612"/>
            </a:xfrm>
            <a:prstGeom prst="cube">
              <a:avLst>
                <a:gd name="adj" fmla="val 36274"/>
              </a:avLst>
            </a:prstGeom>
            <a:solidFill>
              <a:srgbClr val="ED7D31">
                <a:lumMod val="20000"/>
                <a:lumOff val="80000"/>
              </a:srgbClr>
            </a:solidFill>
            <a:ln w="1270" cap="flat" cmpd="sng" algn="ctr">
              <a:solidFill>
                <a:sysClr val="windowText" lastClr="000000"/>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grpSp>
      <p:sp>
        <p:nvSpPr>
          <p:cNvPr id="541" name="TextBox 540">
            <a:extLst>
              <a:ext uri="{FF2B5EF4-FFF2-40B4-BE49-F238E27FC236}">
                <a16:creationId xmlns:a16="http://schemas.microsoft.com/office/drawing/2014/main" id="{0ADE7DD0-73E3-4438-9600-E680DA3754F5}"/>
              </a:ext>
            </a:extLst>
          </p:cNvPr>
          <p:cNvSpPr txBox="1"/>
          <p:nvPr/>
        </p:nvSpPr>
        <p:spPr>
          <a:xfrm>
            <a:off x="5854352" y="6430059"/>
            <a:ext cx="777744" cy="579646"/>
          </a:xfrm>
          <a:prstGeom prst="rect">
            <a:avLst/>
          </a:prstGeom>
          <a:noFill/>
        </p:spPr>
        <p:txBody>
          <a:bodyPr wrap="square" rtlCol="0">
            <a:spAutoFit/>
          </a:bodyPr>
          <a:lstStyle/>
          <a:p>
            <a:pPr>
              <a:lnSpc>
                <a:spcPts val="1900"/>
              </a:lnSpc>
            </a:pPr>
            <a:r>
              <a:rPr lang="en-US" altLang="ko-KR" dirty="0"/>
              <a:t>4</a:t>
            </a:r>
            <a:r>
              <a:rPr lang="en-US" altLang="ko-KR" baseline="30000" dirty="0"/>
              <a:t>th</a:t>
            </a:r>
            <a:r>
              <a:rPr lang="en-US" altLang="ko-KR" dirty="0"/>
              <a:t> </a:t>
            </a:r>
            <a:br>
              <a:rPr lang="en-US" altLang="ko-KR" dirty="0"/>
            </a:br>
            <a:endParaRPr lang="ko-KR" altLang="en-US" dirty="0"/>
          </a:p>
        </p:txBody>
      </p:sp>
      <p:sp>
        <p:nvSpPr>
          <p:cNvPr id="542" name="TextBox 541">
            <a:extLst>
              <a:ext uri="{FF2B5EF4-FFF2-40B4-BE49-F238E27FC236}">
                <a16:creationId xmlns:a16="http://schemas.microsoft.com/office/drawing/2014/main" id="{33C0FC68-766E-4ED1-977B-830DCBB3AD54}"/>
              </a:ext>
            </a:extLst>
          </p:cNvPr>
          <p:cNvSpPr txBox="1"/>
          <p:nvPr/>
        </p:nvSpPr>
        <p:spPr>
          <a:xfrm>
            <a:off x="5321755" y="6436050"/>
            <a:ext cx="755058" cy="579646"/>
          </a:xfrm>
          <a:prstGeom prst="rect">
            <a:avLst/>
          </a:prstGeom>
          <a:noFill/>
        </p:spPr>
        <p:txBody>
          <a:bodyPr wrap="square" rtlCol="0">
            <a:spAutoFit/>
          </a:bodyPr>
          <a:lstStyle/>
          <a:p>
            <a:pPr>
              <a:lnSpc>
                <a:spcPts val="1900"/>
              </a:lnSpc>
            </a:pPr>
            <a:r>
              <a:rPr lang="en-US" altLang="ko-KR" dirty="0"/>
              <a:t>3</a:t>
            </a:r>
            <a:r>
              <a:rPr lang="en-US" altLang="ko-KR" baseline="30000" dirty="0"/>
              <a:t>rd</a:t>
            </a:r>
            <a:r>
              <a:rPr lang="en-US" altLang="ko-KR" dirty="0"/>
              <a:t> </a:t>
            </a:r>
            <a:br>
              <a:rPr lang="en-US" altLang="ko-KR" dirty="0"/>
            </a:br>
            <a:endParaRPr lang="ko-KR" altLang="en-US" dirty="0"/>
          </a:p>
        </p:txBody>
      </p:sp>
      <p:sp>
        <p:nvSpPr>
          <p:cNvPr id="543" name="TextBox 542">
            <a:extLst>
              <a:ext uri="{FF2B5EF4-FFF2-40B4-BE49-F238E27FC236}">
                <a16:creationId xmlns:a16="http://schemas.microsoft.com/office/drawing/2014/main" id="{CB55ABEB-8A4E-4836-9FD1-017E3B1F3926}"/>
              </a:ext>
            </a:extLst>
          </p:cNvPr>
          <p:cNvSpPr txBox="1"/>
          <p:nvPr/>
        </p:nvSpPr>
        <p:spPr>
          <a:xfrm>
            <a:off x="4896570" y="6436050"/>
            <a:ext cx="742511" cy="579646"/>
          </a:xfrm>
          <a:prstGeom prst="rect">
            <a:avLst/>
          </a:prstGeom>
          <a:noFill/>
        </p:spPr>
        <p:txBody>
          <a:bodyPr wrap="square" rtlCol="0">
            <a:spAutoFit/>
          </a:bodyPr>
          <a:lstStyle/>
          <a:p>
            <a:pPr>
              <a:lnSpc>
                <a:spcPts val="1900"/>
              </a:lnSpc>
            </a:pPr>
            <a:r>
              <a:rPr lang="en-US" altLang="ko-KR" dirty="0"/>
              <a:t>2</a:t>
            </a:r>
            <a:r>
              <a:rPr lang="en-US" altLang="ko-KR" baseline="30000" dirty="0"/>
              <a:t>nd</a:t>
            </a:r>
            <a:r>
              <a:rPr lang="en-US" altLang="ko-KR" dirty="0"/>
              <a:t> </a:t>
            </a:r>
            <a:br>
              <a:rPr lang="en-US" altLang="ko-KR" dirty="0"/>
            </a:br>
            <a:endParaRPr lang="ko-KR" altLang="en-US" dirty="0"/>
          </a:p>
        </p:txBody>
      </p:sp>
      <p:sp>
        <p:nvSpPr>
          <p:cNvPr id="544" name="왼쪽 대괄호 543">
            <a:extLst>
              <a:ext uri="{FF2B5EF4-FFF2-40B4-BE49-F238E27FC236}">
                <a16:creationId xmlns:a16="http://schemas.microsoft.com/office/drawing/2014/main" id="{C44E8BEF-6743-40DC-8D62-2CCB90334E50}"/>
              </a:ext>
            </a:extLst>
          </p:cNvPr>
          <p:cNvSpPr/>
          <p:nvPr/>
        </p:nvSpPr>
        <p:spPr>
          <a:xfrm rot="16200000">
            <a:off x="4601948" y="6425044"/>
            <a:ext cx="118971" cy="4286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45" name="TextBox 544">
            <a:extLst>
              <a:ext uri="{FF2B5EF4-FFF2-40B4-BE49-F238E27FC236}">
                <a16:creationId xmlns:a16="http://schemas.microsoft.com/office/drawing/2014/main" id="{AC638E40-CDB6-4324-AE18-82B7E8E82C21}"/>
              </a:ext>
            </a:extLst>
          </p:cNvPr>
          <p:cNvSpPr txBox="1"/>
          <p:nvPr/>
        </p:nvSpPr>
        <p:spPr>
          <a:xfrm>
            <a:off x="4447132" y="6439047"/>
            <a:ext cx="513282" cy="579646"/>
          </a:xfrm>
          <a:prstGeom prst="rect">
            <a:avLst/>
          </a:prstGeom>
          <a:noFill/>
        </p:spPr>
        <p:txBody>
          <a:bodyPr wrap="none" rtlCol="0">
            <a:spAutoFit/>
          </a:bodyPr>
          <a:lstStyle/>
          <a:p>
            <a:pPr>
              <a:lnSpc>
                <a:spcPts val="1900"/>
              </a:lnSpc>
            </a:pPr>
            <a:r>
              <a:rPr lang="en-US" altLang="ko-KR" dirty="0"/>
              <a:t>1</a:t>
            </a:r>
            <a:r>
              <a:rPr lang="en-US" altLang="zh-CN" baseline="30000" dirty="0"/>
              <a:t>st</a:t>
            </a:r>
            <a:r>
              <a:rPr lang="en-US" altLang="ko-KR" dirty="0"/>
              <a:t> </a:t>
            </a:r>
            <a:br>
              <a:rPr lang="en-US" altLang="ko-KR" dirty="0"/>
            </a:br>
            <a:endParaRPr lang="ko-KR" altLang="en-US" dirty="0"/>
          </a:p>
        </p:txBody>
      </p:sp>
      <p:sp>
        <p:nvSpPr>
          <p:cNvPr id="546" name="왼쪽 대괄호 545">
            <a:extLst>
              <a:ext uri="{FF2B5EF4-FFF2-40B4-BE49-F238E27FC236}">
                <a16:creationId xmlns:a16="http://schemas.microsoft.com/office/drawing/2014/main" id="{EF022A75-25EA-43E2-BD54-3804CC8424E6}"/>
              </a:ext>
            </a:extLst>
          </p:cNvPr>
          <p:cNvSpPr/>
          <p:nvPr/>
        </p:nvSpPr>
        <p:spPr>
          <a:xfrm rot="16200000">
            <a:off x="5032161" y="6431242"/>
            <a:ext cx="118971" cy="402695"/>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47" name="왼쪽 대괄호 546">
            <a:extLst>
              <a:ext uri="{FF2B5EF4-FFF2-40B4-BE49-F238E27FC236}">
                <a16:creationId xmlns:a16="http://schemas.microsoft.com/office/drawing/2014/main" id="{59405534-219B-4057-8CFA-CF0C4ACD7BB7}"/>
              </a:ext>
            </a:extLst>
          </p:cNvPr>
          <p:cNvSpPr/>
          <p:nvPr/>
        </p:nvSpPr>
        <p:spPr>
          <a:xfrm rot="16200000">
            <a:off x="5462638" y="6416541"/>
            <a:ext cx="118973" cy="43094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50" name="TextBox 549">
            <a:extLst>
              <a:ext uri="{FF2B5EF4-FFF2-40B4-BE49-F238E27FC236}">
                <a16:creationId xmlns:a16="http://schemas.microsoft.com/office/drawing/2014/main" id="{22E86057-56A2-41A5-9316-DE8F5F1C1D97}"/>
              </a:ext>
            </a:extLst>
          </p:cNvPr>
          <p:cNvSpPr txBox="1"/>
          <p:nvPr/>
        </p:nvSpPr>
        <p:spPr>
          <a:xfrm>
            <a:off x="6571152" y="6426620"/>
            <a:ext cx="736928" cy="579646"/>
          </a:xfrm>
          <a:prstGeom prst="rect">
            <a:avLst/>
          </a:prstGeom>
          <a:noFill/>
        </p:spPr>
        <p:txBody>
          <a:bodyPr wrap="square" rtlCol="0">
            <a:spAutoFit/>
          </a:bodyPr>
          <a:lstStyle/>
          <a:p>
            <a:pPr>
              <a:lnSpc>
                <a:spcPts val="1900"/>
              </a:lnSpc>
            </a:pPr>
            <a:r>
              <a:rPr lang="en-US" altLang="ko-KR" dirty="0"/>
              <a:t>5</a:t>
            </a:r>
            <a:r>
              <a:rPr lang="en-US" altLang="ko-KR" baseline="30000" dirty="0"/>
              <a:t>th</a:t>
            </a:r>
            <a:r>
              <a:rPr lang="en-US" altLang="ko-KR" dirty="0"/>
              <a:t> </a:t>
            </a:r>
            <a:br>
              <a:rPr lang="en-US" altLang="ko-KR" dirty="0"/>
            </a:br>
            <a:endParaRPr lang="ko-KR" altLang="en-US" dirty="0"/>
          </a:p>
        </p:txBody>
      </p:sp>
      <p:sp>
        <p:nvSpPr>
          <p:cNvPr id="551" name="왼쪽 대괄호 550">
            <a:extLst>
              <a:ext uri="{FF2B5EF4-FFF2-40B4-BE49-F238E27FC236}">
                <a16:creationId xmlns:a16="http://schemas.microsoft.com/office/drawing/2014/main" id="{85EAED60-57E5-4951-9A7C-2DF6E034CE8F}"/>
              </a:ext>
            </a:extLst>
          </p:cNvPr>
          <p:cNvSpPr/>
          <p:nvPr/>
        </p:nvSpPr>
        <p:spPr>
          <a:xfrm rot="16200000">
            <a:off x="5980106" y="6345126"/>
            <a:ext cx="118973" cy="57377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52" name="왼쪽 대괄호 551">
            <a:extLst>
              <a:ext uri="{FF2B5EF4-FFF2-40B4-BE49-F238E27FC236}">
                <a16:creationId xmlns:a16="http://schemas.microsoft.com/office/drawing/2014/main" id="{7342B890-A13F-4327-90E0-A16F60E8B88F}"/>
              </a:ext>
            </a:extLst>
          </p:cNvPr>
          <p:cNvSpPr/>
          <p:nvPr/>
        </p:nvSpPr>
        <p:spPr>
          <a:xfrm rot="16200000">
            <a:off x="6688476" y="6228654"/>
            <a:ext cx="118973" cy="806721"/>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53" name="TextBox 552">
            <a:extLst>
              <a:ext uri="{FF2B5EF4-FFF2-40B4-BE49-F238E27FC236}">
                <a16:creationId xmlns:a16="http://schemas.microsoft.com/office/drawing/2014/main" id="{C435351C-26FD-493A-806F-81E407BBB2AC}"/>
              </a:ext>
            </a:extLst>
          </p:cNvPr>
          <p:cNvSpPr txBox="1"/>
          <p:nvPr/>
        </p:nvSpPr>
        <p:spPr>
          <a:xfrm>
            <a:off x="5854352" y="4360151"/>
            <a:ext cx="777744" cy="579646"/>
          </a:xfrm>
          <a:prstGeom prst="rect">
            <a:avLst/>
          </a:prstGeom>
          <a:noFill/>
        </p:spPr>
        <p:txBody>
          <a:bodyPr wrap="square" rtlCol="0">
            <a:spAutoFit/>
          </a:bodyPr>
          <a:lstStyle/>
          <a:p>
            <a:pPr>
              <a:lnSpc>
                <a:spcPts val="1900"/>
              </a:lnSpc>
            </a:pPr>
            <a:r>
              <a:rPr lang="en-US" altLang="ko-KR" dirty="0">
                <a:latin typeface="Calibri" panose="020F0502020204030204" pitchFamily="34" charset="0"/>
                <a:cs typeface="Calibri" panose="020F0502020204030204" pitchFamily="34" charset="0"/>
              </a:rPr>
              <a:t>4</a:t>
            </a:r>
            <a:r>
              <a:rPr lang="en-US" altLang="ko-KR" baseline="30000" dirty="0">
                <a:latin typeface="Calibri" panose="020F0502020204030204" pitchFamily="34" charset="0"/>
                <a:cs typeface="Calibri" panose="020F0502020204030204" pitchFamily="34" charset="0"/>
              </a:rPr>
              <a:t>th</a:t>
            </a:r>
            <a:r>
              <a:rPr lang="en-US" altLang="ko-KR" dirty="0">
                <a:latin typeface="Calibri" panose="020F0502020204030204" pitchFamily="34" charset="0"/>
                <a:cs typeface="Calibri" panose="020F0502020204030204" pitchFamily="34" charset="0"/>
              </a:rPr>
              <a:t> </a:t>
            </a:r>
            <a:br>
              <a:rPr lang="en-US" altLang="ko-KR" dirty="0">
                <a:latin typeface="Calibri" panose="020F0502020204030204" pitchFamily="34" charset="0"/>
                <a:cs typeface="Calibri" panose="020F0502020204030204" pitchFamily="34" charset="0"/>
              </a:rPr>
            </a:br>
            <a:endParaRPr lang="ko-KR" altLang="en-US" dirty="0">
              <a:latin typeface="Calibri" panose="020F0502020204030204" pitchFamily="34" charset="0"/>
              <a:cs typeface="Calibri" panose="020F0502020204030204" pitchFamily="34" charset="0"/>
            </a:endParaRPr>
          </a:p>
        </p:txBody>
      </p:sp>
      <p:sp>
        <p:nvSpPr>
          <p:cNvPr id="554" name="TextBox 553">
            <a:extLst>
              <a:ext uri="{FF2B5EF4-FFF2-40B4-BE49-F238E27FC236}">
                <a16:creationId xmlns:a16="http://schemas.microsoft.com/office/drawing/2014/main" id="{DE5B758E-E8DF-4D4E-AC6C-169815D1C3C3}"/>
              </a:ext>
            </a:extLst>
          </p:cNvPr>
          <p:cNvSpPr txBox="1"/>
          <p:nvPr/>
        </p:nvSpPr>
        <p:spPr>
          <a:xfrm>
            <a:off x="5321755" y="4366142"/>
            <a:ext cx="755058" cy="579646"/>
          </a:xfrm>
          <a:prstGeom prst="rect">
            <a:avLst/>
          </a:prstGeom>
          <a:noFill/>
        </p:spPr>
        <p:txBody>
          <a:bodyPr wrap="square" rtlCol="0">
            <a:spAutoFit/>
          </a:bodyPr>
          <a:lstStyle/>
          <a:p>
            <a:pPr>
              <a:lnSpc>
                <a:spcPts val="1900"/>
              </a:lnSpc>
            </a:pPr>
            <a:r>
              <a:rPr lang="en-US" altLang="ko-KR" dirty="0">
                <a:latin typeface="Calibri" panose="020F0502020204030204" pitchFamily="34" charset="0"/>
                <a:cs typeface="Calibri" panose="020F0502020204030204" pitchFamily="34" charset="0"/>
              </a:rPr>
              <a:t>3</a:t>
            </a:r>
            <a:r>
              <a:rPr lang="en-US" altLang="ko-KR" baseline="30000" dirty="0">
                <a:latin typeface="Calibri" panose="020F0502020204030204" pitchFamily="34" charset="0"/>
                <a:cs typeface="Calibri" panose="020F0502020204030204" pitchFamily="34" charset="0"/>
              </a:rPr>
              <a:t>rd</a:t>
            </a:r>
            <a:r>
              <a:rPr lang="en-US" altLang="ko-KR" dirty="0">
                <a:latin typeface="Calibri" panose="020F0502020204030204" pitchFamily="34" charset="0"/>
                <a:cs typeface="Calibri" panose="020F0502020204030204" pitchFamily="34" charset="0"/>
              </a:rPr>
              <a:t> </a:t>
            </a:r>
            <a:br>
              <a:rPr lang="en-US" altLang="ko-KR" dirty="0">
                <a:latin typeface="Calibri" panose="020F0502020204030204" pitchFamily="34" charset="0"/>
                <a:cs typeface="Calibri" panose="020F0502020204030204" pitchFamily="34" charset="0"/>
              </a:rPr>
            </a:br>
            <a:endParaRPr lang="ko-KR" altLang="en-US" dirty="0">
              <a:latin typeface="Calibri" panose="020F0502020204030204" pitchFamily="34" charset="0"/>
              <a:cs typeface="Calibri" panose="020F0502020204030204" pitchFamily="34" charset="0"/>
            </a:endParaRPr>
          </a:p>
        </p:txBody>
      </p:sp>
      <p:sp>
        <p:nvSpPr>
          <p:cNvPr id="555" name="TextBox 554">
            <a:extLst>
              <a:ext uri="{FF2B5EF4-FFF2-40B4-BE49-F238E27FC236}">
                <a16:creationId xmlns:a16="http://schemas.microsoft.com/office/drawing/2014/main" id="{740E4154-3696-4F2B-AFD2-D8A7BB208C38}"/>
              </a:ext>
            </a:extLst>
          </p:cNvPr>
          <p:cNvSpPr txBox="1"/>
          <p:nvPr/>
        </p:nvSpPr>
        <p:spPr>
          <a:xfrm>
            <a:off x="4896570" y="4366142"/>
            <a:ext cx="742511" cy="579646"/>
          </a:xfrm>
          <a:prstGeom prst="rect">
            <a:avLst/>
          </a:prstGeom>
          <a:noFill/>
        </p:spPr>
        <p:txBody>
          <a:bodyPr wrap="square" rtlCol="0">
            <a:spAutoFit/>
          </a:bodyPr>
          <a:lstStyle/>
          <a:p>
            <a:pPr>
              <a:lnSpc>
                <a:spcPts val="1900"/>
              </a:lnSpc>
            </a:pPr>
            <a:r>
              <a:rPr lang="en-US" altLang="ko-KR" dirty="0">
                <a:latin typeface="Calibri" panose="020F0502020204030204" pitchFamily="34" charset="0"/>
                <a:cs typeface="Calibri" panose="020F0502020204030204" pitchFamily="34" charset="0"/>
              </a:rPr>
              <a:t>2</a:t>
            </a:r>
            <a:r>
              <a:rPr lang="en-US" altLang="ko-KR" baseline="30000" dirty="0">
                <a:latin typeface="Calibri" panose="020F0502020204030204" pitchFamily="34" charset="0"/>
                <a:cs typeface="Calibri" panose="020F0502020204030204" pitchFamily="34" charset="0"/>
              </a:rPr>
              <a:t>nd</a:t>
            </a:r>
            <a:r>
              <a:rPr lang="en-US" altLang="ko-KR" dirty="0">
                <a:latin typeface="Calibri" panose="020F0502020204030204" pitchFamily="34" charset="0"/>
                <a:cs typeface="Calibri" panose="020F0502020204030204" pitchFamily="34" charset="0"/>
              </a:rPr>
              <a:t> </a:t>
            </a:r>
            <a:br>
              <a:rPr lang="en-US" altLang="ko-KR" dirty="0">
                <a:latin typeface="Calibri" panose="020F0502020204030204" pitchFamily="34" charset="0"/>
                <a:cs typeface="Calibri" panose="020F0502020204030204" pitchFamily="34" charset="0"/>
              </a:rPr>
            </a:br>
            <a:endParaRPr lang="ko-KR" altLang="en-US" dirty="0">
              <a:latin typeface="Calibri" panose="020F0502020204030204" pitchFamily="34" charset="0"/>
              <a:cs typeface="Calibri" panose="020F0502020204030204" pitchFamily="34" charset="0"/>
            </a:endParaRPr>
          </a:p>
        </p:txBody>
      </p:sp>
      <p:sp>
        <p:nvSpPr>
          <p:cNvPr id="556" name="왼쪽 대괄호 555">
            <a:extLst>
              <a:ext uri="{FF2B5EF4-FFF2-40B4-BE49-F238E27FC236}">
                <a16:creationId xmlns:a16="http://schemas.microsoft.com/office/drawing/2014/main" id="{F7A91AD0-B85E-4626-A103-DAED3304ED88}"/>
              </a:ext>
            </a:extLst>
          </p:cNvPr>
          <p:cNvSpPr/>
          <p:nvPr/>
        </p:nvSpPr>
        <p:spPr>
          <a:xfrm rot="16200000">
            <a:off x="4601948" y="4355136"/>
            <a:ext cx="118971" cy="4286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57" name="TextBox 556">
            <a:extLst>
              <a:ext uri="{FF2B5EF4-FFF2-40B4-BE49-F238E27FC236}">
                <a16:creationId xmlns:a16="http://schemas.microsoft.com/office/drawing/2014/main" id="{FA59AECB-DA32-4E29-AD10-66AECE1928C8}"/>
              </a:ext>
            </a:extLst>
          </p:cNvPr>
          <p:cNvSpPr txBox="1"/>
          <p:nvPr/>
        </p:nvSpPr>
        <p:spPr>
          <a:xfrm>
            <a:off x="4447132" y="4369139"/>
            <a:ext cx="402674" cy="566117"/>
          </a:xfrm>
          <a:prstGeom prst="rect">
            <a:avLst/>
          </a:prstGeom>
          <a:noFill/>
        </p:spPr>
        <p:txBody>
          <a:bodyPr wrap="none" rtlCol="0">
            <a:spAutoFit/>
          </a:bodyPr>
          <a:lstStyle/>
          <a:p>
            <a:pPr>
              <a:lnSpc>
                <a:spcPts val="1900"/>
              </a:lnSpc>
            </a:pPr>
            <a:r>
              <a:rPr lang="en-US" altLang="ko-KR" dirty="0">
                <a:latin typeface="Calibri" panose="020F0502020204030204" pitchFamily="34" charset="0"/>
                <a:cs typeface="Calibri" panose="020F0502020204030204" pitchFamily="34" charset="0"/>
              </a:rPr>
              <a:t>1</a:t>
            </a:r>
            <a:r>
              <a:rPr lang="en-US" altLang="zh-CN" baseline="30000" dirty="0">
                <a:latin typeface="Calibri" panose="020F0502020204030204" pitchFamily="34" charset="0"/>
                <a:cs typeface="Calibri" panose="020F0502020204030204" pitchFamily="34" charset="0"/>
              </a:rPr>
              <a:t>st</a:t>
            </a:r>
            <a:r>
              <a:rPr lang="en-US" altLang="ko-KR" dirty="0">
                <a:latin typeface="Calibri" panose="020F0502020204030204" pitchFamily="34" charset="0"/>
                <a:cs typeface="Calibri" panose="020F0502020204030204" pitchFamily="34" charset="0"/>
              </a:rPr>
              <a:t> </a:t>
            </a:r>
            <a:br>
              <a:rPr lang="en-US" altLang="ko-KR" dirty="0">
                <a:latin typeface="Calibri" panose="020F0502020204030204" pitchFamily="34" charset="0"/>
                <a:cs typeface="Calibri" panose="020F0502020204030204" pitchFamily="34" charset="0"/>
              </a:rPr>
            </a:br>
            <a:endParaRPr lang="ko-KR" altLang="en-US" dirty="0">
              <a:latin typeface="Calibri" panose="020F0502020204030204" pitchFamily="34" charset="0"/>
              <a:cs typeface="Calibri" panose="020F0502020204030204" pitchFamily="34" charset="0"/>
            </a:endParaRPr>
          </a:p>
        </p:txBody>
      </p:sp>
      <p:sp>
        <p:nvSpPr>
          <p:cNvPr id="558" name="왼쪽 대괄호 557">
            <a:extLst>
              <a:ext uri="{FF2B5EF4-FFF2-40B4-BE49-F238E27FC236}">
                <a16:creationId xmlns:a16="http://schemas.microsoft.com/office/drawing/2014/main" id="{18CBD013-6BB2-42F7-BDD7-285087F5E2E1}"/>
              </a:ext>
            </a:extLst>
          </p:cNvPr>
          <p:cNvSpPr/>
          <p:nvPr/>
        </p:nvSpPr>
        <p:spPr>
          <a:xfrm rot="16200000">
            <a:off x="5032161" y="4361334"/>
            <a:ext cx="118971" cy="402695"/>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59" name="왼쪽 대괄호 558">
            <a:extLst>
              <a:ext uri="{FF2B5EF4-FFF2-40B4-BE49-F238E27FC236}">
                <a16:creationId xmlns:a16="http://schemas.microsoft.com/office/drawing/2014/main" id="{004C9BDC-CA91-4C39-8691-36AF959B0897}"/>
              </a:ext>
            </a:extLst>
          </p:cNvPr>
          <p:cNvSpPr/>
          <p:nvPr/>
        </p:nvSpPr>
        <p:spPr>
          <a:xfrm rot="16200000">
            <a:off x="5462638" y="4346633"/>
            <a:ext cx="118973" cy="43094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60" name="TextBox 559">
            <a:extLst>
              <a:ext uri="{FF2B5EF4-FFF2-40B4-BE49-F238E27FC236}">
                <a16:creationId xmlns:a16="http://schemas.microsoft.com/office/drawing/2014/main" id="{21B73719-F070-45EA-9123-462EA956F7BB}"/>
              </a:ext>
            </a:extLst>
          </p:cNvPr>
          <p:cNvSpPr txBox="1"/>
          <p:nvPr/>
        </p:nvSpPr>
        <p:spPr>
          <a:xfrm>
            <a:off x="6571152" y="4356712"/>
            <a:ext cx="736928" cy="579646"/>
          </a:xfrm>
          <a:prstGeom prst="rect">
            <a:avLst/>
          </a:prstGeom>
          <a:noFill/>
        </p:spPr>
        <p:txBody>
          <a:bodyPr wrap="square" rtlCol="0">
            <a:spAutoFit/>
          </a:bodyPr>
          <a:lstStyle/>
          <a:p>
            <a:pPr>
              <a:lnSpc>
                <a:spcPts val="1900"/>
              </a:lnSpc>
            </a:pPr>
            <a:r>
              <a:rPr lang="en-US" altLang="ko-KR" dirty="0">
                <a:latin typeface="Calibri" panose="020F0502020204030204" pitchFamily="34" charset="0"/>
                <a:cs typeface="Calibri" panose="020F0502020204030204" pitchFamily="34" charset="0"/>
              </a:rPr>
              <a:t>5</a:t>
            </a:r>
            <a:r>
              <a:rPr lang="en-US" altLang="ko-KR" baseline="30000" dirty="0">
                <a:latin typeface="Calibri" panose="020F0502020204030204" pitchFamily="34" charset="0"/>
                <a:cs typeface="Calibri" panose="020F0502020204030204" pitchFamily="34" charset="0"/>
              </a:rPr>
              <a:t>th</a:t>
            </a:r>
            <a:r>
              <a:rPr lang="en-US" altLang="ko-KR" dirty="0">
                <a:latin typeface="Calibri" panose="020F0502020204030204" pitchFamily="34" charset="0"/>
                <a:cs typeface="Calibri" panose="020F0502020204030204" pitchFamily="34" charset="0"/>
              </a:rPr>
              <a:t> </a:t>
            </a:r>
            <a:br>
              <a:rPr lang="en-US" altLang="ko-KR" dirty="0">
                <a:latin typeface="Calibri" panose="020F0502020204030204" pitchFamily="34" charset="0"/>
                <a:cs typeface="Calibri" panose="020F0502020204030204" pitchFamily="34" charset="0"/>
              </a:rPr>
            </a:br>
            <a:endParaRPr lang="ko-KR" altLang="en-US" dirty="0">
              <a:latin typeface="Calibri" panose="020F0502020204030204" pitchFamily="34" charset="0"/>
              <a:cs typeface="Calibri" panose="020F0502020204030204" pitchFamily="34" charset="0"/>
            </a:endParaRPr>
          </a:p>
        </p:txBody>
      </p:sp>
      <p:sp>
        <p:nvSpPr>
          <p:cNvPr id="561" name="왼쪽 대괄호 560">
            <a:extLst>
              <a:ext uri="{FF2B5EF4-FFF2-40B4-BE49-F238E27FC236}">
                <a16:creationId xmlns:a16="http://schemas.microsoft.com/office/drawing/2014/main" id="{0C2E3A25-0A83-4D64-8FC1-F9DE2D58A621}"/>
              </a:ext>
            </a:extLst>
          </p:cNvPr>
          <p:cNvSpPr/>
          <p:nvPr/>
        </p:nvSpPr>
        <p:spPr>
          <a:xfrm rot="16200000">
            <a:off x="5980106" y="4275218"/>
            <a:ext cx="118973" cy="57377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562" name="왼쪽 대괄호 561">
            <a:extLst>
              <a:ext uri="{FF2B5EF4-FFF2-40B4-BE49-F238E27FC236}">
                <a16:creationId xmlns:a16="http://schemas.microsoft.com/office/drawing/2014/main" id="{44DAA25E-E1C3-433A-A1E8-0E35B7C7AB88}"/>
              </a:ext>
            </a:extLst>
          </p:cNvPr>
          <p:cNvSpPr/>
          <p:nvPr/>
        </p:nvSpPr>
        <p:spPr>
          <a:xfrm rot="16200000">
            <a:off x="6688476" y="4158746"/>
            <a:ext cx="118973" cy="806721"/>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41" name="직사각형 140">
            <a:extLst>
              <a:ext uri="{FF2B5EF4-FFF2-40B4-BE49-F238E27FC236}">
                <a16:creationId xmlns:a16="http://schemas.microsoft.com/office/drawing/2014/main" id="{9474A8FC-1679-42F0-9730-A32E7009F2CE}"/>
              </a:ext>
            </a:extLst>
          </p:cNvPr>
          <p:cNvSpPr/>
          <p:nvPr/>
        </p:nvSpPr>
        <p:spPr>
          <a:xfrm>
            <a:off x="3961808" y="1293515"/>
            <a:ext cx="4113627" cy="261867"/>
          </a:xfrm>
          <a:prstGeom prst="rect">
            <a:avLst/>
          </a:prstGeom>
        </p:spPr>
        <p:txBody>
          <a:bodyPr wrap="none">
            <a:spAutoFit/>
          </a:bodyPr>
          <a:lstStyle/>
          <a:p>
            <a:pPr algn="ctr" defTabSz="457200">
              <a:lnSpc>
                <a:spcPts val="1200"/>
              </a:lnSpc>
            </a:pPr>
            <a:r>
              <a:rPr lang="en-US" altLang="ko-Kore-KR" sz="1600" b="1" dirty="0">
                <a:solidFill>
                  <a:sysClr val="windowText" lastClr="000000"/>
                </a:solidFill>
                <a:latin typeface="Calibri" panose="020F0502020204030204" pitchFamily="34" charset="0"/>
                <a:ea typeface="맑은 고딕" panose="020B0503020000020004" pitchFamily="50" charset="-127"/>
                <a:cs typeface="Calibri" panose="020F0502020204030204" pitchFamily="34" charset="0"/>
              </a:rPr>
              <a:t>Representative Emotion Image Style Transfer</a:t>
            </a:r>
          </a:p>
        </p:txBody>
      </p:sp>
      <mc:AlternateContent xmlns:mc="http://schemas.openxmlformats.org/markup-compatibility/2006">
        <mc:Choice xmlns:a14="http://schemas.microsoft.com/office/drawing/2010/main" Requires="a14">
          <p:sp>
            <p:nvSpPr>
              <p:cNvPr id="448" name="TextBox 447">
                <a:extLst>
                  <a:ext uri="{FF2B5EF4-FFF2-40B4-BE49-F238E27FC236}">
                    <a16:creationId xmlns:a16="http://schemas.microsoft.com/office/drawing/2014/main" id="{7C166312-7E4C-4233-A79D-9B63622F0DA5}"/>
                  </a:ext>
                </a:extLst>
              </p:cNvPr>
              <p:cNvSpPr txBox="1"/>
              <p:nvPr/>
            </p:nvSpPr>
            <p:spPr>
              <a:xfrm>
                <a:off x="7282796" y="3499478"/>
                <a:ext cx="621695" cy="492443"/>
              </a:xfrm>
              <a:prstGeom prst="rect">
                <a:avLst/>
              </a:prstGeom>
              <a:solidFill>
                <a:schemeClr val="bg1"/>
              </a:solidFill>
            </p:spPr>
            <p:txBody>
              <a:bodyPr wrap="square" lIns="0" tIns="0" rIns="0" bIns="0" rtlCol="0">
                <a:spAutoFit/>
              </a:bodyPr>
              <a:lstStyle/>
              <a:p>
                <a:pPr algn="ctr" latinLnBrk="1">
                  <a:buClrTx/>
                  <a:buFontTx/>
                  <a:buNone/>
                </a:pPr>
                <a: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t>Total</a:t>
                </a:r>
                <a:b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br>
                <a:r>
                  <a:rPr lang="en-US" altLang="ko-KR"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rPr>
                  <a:t>loss </a:t>
                </a:r>
                <a14:m>
                  <m:oMath xmlns:m="http://schemas.openxmlformats.org/officeDocument/2006/math">
                    <m:sSup>
                      <m:sSupPr>
                        <m:ctrlPr>
                          <a:rPr lang="ko-KR" altLang="en-US" sz="1600" i="1">
                            <a:solidFill>
                              <a:srgbClr val="836967"/>
                            </a:solidFill>
                            <a:latin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ℓ</m:t>
                        </m:r>
                      </m:e>
                      <m:sup>
                        <m:r>
                          <a:rPr lang="ko-KR" altLang="en-US" sz="1600" i="1">
                            <a:latin typeface="Cambria Math" panose="02040503050406030204" pitchFamily="18" charset="0"/>
                          </a:rPr>
                          <m:t>𝑡</m:t>
                        </m:r>
                      </m:sup>
                    </m:sSup>
                  </m:oMath>
                </a14:m>
                <a:endParaRPr lang="ko-KR" altLang="en-US" sz="1600" kern="1200" dirty="0">
                  <a:solidFill>
                    <a:prstClr val="black"/>
                  </a:solidFill>
                  <a:latin typeface="Calibri" panose="020F0502020204030204" pitchFamily="34" charset="0"/>
                  <a:ea typeface="맑은 고딕" panose="020B0503020000020004" pitchFamily="50" charset="-127"/>
                  <a:cs typeface="Calibri" panose="020F0502020204030204" pitchFamily="34" charset="0"/>
                </a:endParaRPr>
              </a:p>
            </p:txBody>
          </p:sp>
        </mc:Choice>
        <mc:Fallback>
          <p:sp>
            <p:nvSpPr>
              <p:cNvPr id="448" name="TextBox 447">
                <a:extLst>
                  <a:ext uri="{FF2B5EF4-FFF2-40B4-BE49-F238E27FC236}">
                    <a16:creationId xmlns:a16="http://schemas.microsoft.com/office/drawing/2014/main" id="{7C166312-7E4C-4233-A79D-9B63622F0DA5}"/>
                  </a:ext>
                </a:extLst>
              </p:cNvPr>
              <p:cNvSpPr txBox="1">
                <a:spLocks noRot="1" noChangeAspect="1" noMove="1" noResize="1" noEditPoints="1" noAdjustHandles="1" noChangeArrowheads="1" noChangeShapeType="1" noTextEdit="1"/>
              </p:cNvSpPr>
              <p:nvPr/>
            </p:nvSpPr>
            <p:spPr>
              <a:xfrm>
                <a:off x="7282796" y="3499478"/>
                <a:ext cx="621695" cy="492443"/>
              </a:xfrm>
              <a:prstGeom prst="rect">
                <a:avLst/>
              </a:prstGeom>
              <a:blipFill>
                <a:blip r:embed="rId16"/>
                <a:stretch>
                  <a:fillRect l="-14706" t="-12346" r="-980" b="-24691"/>
                </a:stretch>
              </a:blipFill>
            </p:spPr>
            <p:txBody>
              <a:bodyPr/>
              <a:lstStyle/>
              <a:p>
                <a:r>
                  <a:rPr lang="ko-KR" altLang="en-US">
                    <a:noFill/>
                  </a:rPr>
                  <a:t> </a:t>
                </a:r>
              </a:p>
            </p:txBody>
          </p:sp>
        </mc:Fallback>
      </mc:AlternateContent>
      <p:sp>
        <p:nvSpPr>
          <p:cNvPr id="149" name="직사각형 148">
            <a:extLst>
              <a:ext uri="{FF2B5EF4-FFF2-40B4-BE49-F238E27FC236}">
                <a16:creationId xmlns:a16="http://schemas.microsoft.com/office/drawing/2014/main" id="{BD6E9C1D-F1FE-4F58-8373-25DD8133623D}"/>
              </a:ext>
            </a:extLst>
          </p:cNvPr>
          <p:cNvSpPr/>
          <p:nvPr/>
        </p:nvSpPr>
        <p:spPr>
          <a:xfrm>
            <a:off x="8207816" y="2846299"/>
            <a:ext cx="782973" cy="2376942"/>
          </a:xfrm>
          <a:prstGeom prst="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Sobel Edge Detector</a:t>
            </a:r>
            <a:endParaRPr kumimoji="0" lang="ko-KR" altLang="en-US"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15656F3-B461-40C7-BEB5-EFB5AF900BE2}"/>
                  </a:ext>
                </a:extLst>
              </p:cNvPr>
              <p:cNvSpPr txBox="1"/>
              <p:nvPr/>
            </p:nvSpPr>
            <p:spPr>
              <a:xfrm>
                <a:off x="7860842" y="4127340"/>
                <a:ext cx="34381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𝛼</m:t>
                      </m:r>
                      <m:r>
                        <a:rPr lang="en-US" altLang="ko-KR" b="0" i="1" smtClean="0">
                          <a:latin typeface="Cambria Math" panose="02040503050406030204" pitchFamily="18" charset="0"/>
                        </a:rPr>
                        <m:t>,</m:t>
                      </m:r>
                      <m:r>
                        <a:rPr lang="ko-KR" altLang="en-US" b="0" i="1" smtClean="0">
                          <a:latin typeface="Cambria Math" panose="02040503050406030204" pitchFamily="18" charset="0"/>
                        </a:rPr>
                        <m:t>𝛽</m:t>
                      </m:r>
                    </m:oMath>
                  </m:oMathPara>
                </a14:m>
                <a:endParaRPr lang="ko-KR" altLang="en-US" dirty="0">
                  <a:latin typeface="Calibri" panose="020F0502020204030204" pitchFamily="34" charset="0"/>
                  <a:cs typeface="Calibri" panose="020F0502020204030204" pitchFamily="34" charset="0"/>
                </a:endParaRPr>
              </a:p>
            </p:txBody>
          </p:sp>
        </mc:Choice>
        <mc:Fallback>
          <p:sp>
            <p:nvSpPr>
              <p:cNvPr id="12" name="TextBox 11">
                <a:extLst>
                  <a:ext uri="{FF2B5EF4-FFF2-40B4-BE49-F238E27FC236}">
                    <a16:creationId xmlns:a16="http://schemas.microsoft.com/office/drawing/2014/main" id="{315656F3-B461-40C7-BEB5-EFB5AF900BE2}"/>
                  </a:ext>
                </a:extLst>
              </p:cNvPr>
              <p:cNvSpPr txBox="1">
                <a:spLocks noRot="1" noChangeAspect="1" noMove="1" noResize="1" noEditPoints="1" noAdjustHandles="1" noChangeArrowheads="1" noChangeShapeType="1" noTextEdit="1"/>
              </p:cNvSpPr>
              <p:nvPr/>
            </p:nvSpPr>
            <p:spPr>
              <a:xfrm>
                <a:off x="7860842" y="4127340"/>
                <a:ext cx="343812" cy="215444"/>
              </a:xfrm>
              <a:prstGeom prst="rect">
                <a:avLst/>
              </a:prstGeom>
              <a:blipFill>
                <a:blip r:embed="rId17"/>
                <a:stretch>
                  <a:fillRect l="-7143" r="-14286" b="-34286"/>
                </a:stretch>
              </a:blipFill>
            </p:spPr>
            <p:txBody>
              <a:bodyPr/>
              <a:lstStyle/>
              <a:p>
                <a:r>
                  <a:rPr lang="ko-KR" altLang="en-US">
                    <a:noFill/>
                  </a:rPr>
                  <a:t> </a:t>
                </a:r>
              </a:p>
            </p:txBody>
          </p:sp>
        </mc:Fallback>
      </mc:AlternateContent>
      <p:cxnSp>
        <p:nvCxnSpPr>
          <p:cNvPr id="156" name="直接箭头连接符 482">
            <a:extLst>
              <a:ext uri="{FF2B5EF4-FFF2-40B4-BE49-F238E27FC236}">
                <a16:creationId xmlns:a16="http://schemas.microsoft.com/office/drawing/2014/main" id="{A1A15AD4-8AB2-4E34-AF03-2CF6FBE23CA3}"/>
              </a:ext>
            </a:extLst>
          </p:cNvPr>
          <p:cNvCxnSpPr>
            <a:cxnSpLocks/>
          </p:cNvCxnSpPr>
          <p:nvPr/>
        </p:nvCxnSpPr>
        <p:spPr>
          <a:xfrm flipH="1">
            <a:off x="2194178" y="4519236"/>
            <a:ext cx="2198603" cy="14438"/>
          </a:xfrm>
          <a:prstGeom prst="straightConnector1">
            <a:avLst/>
          </a:prstGeom>
          <a:noFill/>
          <a:ln w="6350" cap="flat" cmpd="sng" algn="ctr">
            <a:solidFill>
              <a:sysClr val="windowText" lastClr="000000"/>
            </a:solidFill>
            <a:prstDash val="solid"/>
            <a:miter lim="800000"/>
            <a:tailEnd type="triangle"/>
          </a:ln>
          <a:effectLst/>
        </p:spPr>
      </p:cxnSp>
      <p:cxnSp>
        <p:nvCxnSpPr>
          <p:cNvPr id="161" name="直接箭头连接符 482">
            <a:extLst>
              <a:ext uri="{FF2B5EF4-FFF2-40B4-BE49-F238E27FC236}">
                <a16:creationId xmlns:a16="http://schemas.microsoft.com/office/drawing/2014/main" id="{35106A5F-F0EA-40E5-96E9-83A5255EA418}"/>
              </a:ext>
            </a:extLst>
          </p:cNvPr>
          <p:cNvCxnSpPr>
            <a:cxnSpLocks/>
            <a:stCxn id="389" idx="3"/>
          </p:cNvCxnSpPr>
          <p:nvPr/>
        </p:nvCxnSpPr>
        <p:spPr>
          <a:xfrm>
            <a:off x="2152063" y="2034063"/>
            <a:ext cx="2095761" cy="0"/>
          </a:xfrm>
          <a:prstGeom prst="straightConnector1">
            <a:avLst/>
          </a:prstGeom>
          <a:noFill/>
          <a:ln w="6350" cap="flat" cmpd="sng" algn="ctr">
            <a:solidFill>
              <a:sysClr val="windowText" lastClr="000000"/>
            </a:solidFill>
            <a:prstDash val="solid"/>
            <a:miter lim="800000"/>
            <a:tailEnd type="triangle"/>
          </a:ln>
          <a:effectLst/>
        </p:spPr>
      </p:cxnSp>
      <p:cxnSp>
        <p:nvCxnSpPr>
          <p:cNvPr id="164" name="直接箭头连接符 482">
            <a:extLst>
              <a:ext uri="{FF2B5EF4-FFF2-40B4-BE49-F238E27FC236}">
                <a16:creationId xmlns:a16="http://schemas.microsoft.com/office/drawing/2014/main" id="{445435FB-E635-4F45-BEE1-2B50594F0E6E}"/>
              </a:ext>
            </a:extLst>
          </p:cNvPr>
          <p:cNvCxnSpPr>
            <a:cxnSpLocks/>
          </p:cNvCxnSpPr>
          <p:nvPr/>
        </p:nvCxnSpPr>
        <p:spPr>
          <a:xfrm>
            <a:off x="2019300" y="5971425"/>
            <a:ext cx="2373481" cy="0"/>
          </a:xfrm>
          <a:prstGeom prst="straightConnector1">
            <a:avLst/>
          </a:prstGeom>
          <a:noFill/>
          <a:ln w="6350" cap="flat" cmpd="sng" algn="ctr">
            <a:solidFill>
              <a:sysClr val="windowText" lastClr="000000"/>
            </a:solidFill>
            <a:prstDash val="solid"/>
            <a:miter lim="800000"/>
            <a:tailEnd type="triangle"/>
          </a:ln>
          <a:effectLst/>
        </p:spPr>
      </p:cxnSp>
      <p:grpSp>
        <p:nvGrpSpPr>
          <p:cNvPr id="167" name="그룹 166">
            <a:extLst>
              <a:ext uri="{FF2B5EF4-FFF2-40B4-BE49-F238E27FC236}">
                <a16:creationId xmlns:a16="http://schemas.microsoft.com/office/drawing/2014/main" id="{EE8B967A-6BB4-4663-91BD-1011AC403141}"/>
              </a:ext>
            </a:extLst>
          </p:cNvPr>
          <p:cNvGrpSpPr/>
          <p:nvPr/>
        </p:nvGrpSpPr>
        <p:grpSpPr>
          <a:xfrm>
            <a:off x="4224349" y="1568129"/>
            <a:ext cx="3210162" cy="1039915"/>
            <a:chOff x="4711217" y="-263874"/>
            <a:chExt cx="5430639" cy="1759227"/>
          </a:xfrm>
        </p:grpSpPr>
        <p:sp>
          <p:nvSpPr>
            <p:cNvPr id="168" name="立方体 226">
              <a:extLst>
                <a:ext uri="{FF2B5EF4-FFF2-40B4-BE49-F238E27FC236}">
                  <a16:creationId xmlns:a16="http://schemas.microsoft.com/office/drawing/2014/main" id="{0F37A252-2E4F-41E3-AAEA-A0233A092D2F}"/>
                </a:ext>
              </a:extLst>
            </p:cNvPr>
            <p:cNvSpPr/>
            <p:nvPr/>
          </p:nvSpPr>
          <p:spPr>
            <a:xfrm>
              <a:off x="5071368" y="-187136"/>
              <a:ext cx="814983" cy="1627553"/>
            </a:xfrm>
            <a:prstGeom prst="cube">
              <a:avLst>
                <a:gd name="adj" fmla="val 89934"/>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立方体 226">
              <a:extLst>
                <a:ext uri="{FF2B5EF4-FFF2-40B4-BE49-F238E27FC236}">
                  <a16:creationId xmlns:a16="http://schemas.microsoft.com/office/drawing/2014/main" id="{D8C343A2-7740-4AC7-B6C2-A481284E6328}"/>
                </a:ext>
              </a:extLst>
            </p:cNvPr>
            <p:cNvSpPr/>
            <p:nvPr/>
          </p:nvSpPr>
          <p:spPr>
            <a:xfrm>
              <a:off x="5239074" y="-187136"/>
              <a:ext cx="814983" cy="1627553"/>
            </a:xfrm>
            <a:prstGeom prst="cube">
              <a:avLst>
                <a:gd name="adj" fmla="val 89934"/>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立方体 226">
              <a:extLst>
                <a:ext uri="{FF2B5EF4-FFF2-40B4-BE49-F238E27FC236}">
                  <a16:creationId xmlns:a16="http://schemas.microsoft.com/office/drawing/2014/main" id="{A5B109CB-C402-4F59-839C-C57B3BA8DD58}"/>
                </a:ext>
              </a:extLst>
            </p:cNvPr>
            <p:cNvSpPr/>
            <p:nvPr/>
          </p:nvSpPr>
          <p:spPr>
            <a:xfrm>
              <a:off x="5548152" y="19492"/>
              <a:ext cx="671623" cy="1341256"/>
            </a:xfrm>
            <a:prstGeom prst="cube">
              <a:avLst>
                <a:gd name="adj" fmla="val 79327"/>
              </a:avLst>
            </a:prstGeom>
            <a:solidFill>
              <a:schemeClr val="accent2">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직사각형 170">
              <a:extLst>
                <a:ext uri="{FF2B5EF4-FFF2-40B4-BE49-F238E27FC236}">
                  <a16:creationId xmlns:a16="http://schemas.microsoft.com/office/drawing/2014/main" id="{82A697A4-4E78-4E4F-A038-D443FC7264E2}"/>
                </a:ext>
              </a:extLst>
            </p:cNvPr>
            <p:cNvSpPr/>
            <p:nvPr/>
          </p:nvSpPr>
          <p:spPr>
            <a:xfrm>
              <a:off x="4711217" y="-263874"/>
              <a:ext cx="2019811" cy="175922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立方体 226">
              <a:extLst>
                <a:ext uri="{FF2B5EF4-FFF2-40B4-BE49-F238E27FC236}">
                  <a16:creationId xmlns:a16="http://schemas.microsoft.com/office/drawing/2014/main" id="{644ADD56-B806-47B3-9560-AFA6368DCF69}"/>
                </a:ext>
              </a:extLst>
            </p:cNvPr>
            <p:cNvSpPr/>
            <p:nvPr/>
          </p:nvSpPr>
          <p:spPr>
            <a:xfrm>
              <a:off x="5779985" y="19492"/>
              <a:ext cx="671623" cy="1341256"/>
            </a:xfrm>
            <a:prstGeom prst="cube">
              <a:avLst>
                <a:gd name="adj" fmla="val 79327"/>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立方体 226">
              <a:extLst>
                <a:ext uri="{FF2B5EF4-FFF2-40B4-BE49-F238E27FC236}">
                  <a16:creationId xmlns:a16="http://schemas.microsoft.com/office/drawing/2014/main" id="{EF987F3F-58C3-4B24-90C7-6869FE313AF2}"/>
                </a:ext>
              </a:extLst>
            </p:cNvPr>
            <p:cNvSpPr/>
            <p:nvPr/>
          </p:nvSpPr>
          <p:spPr>
            <a:xfrm>
              <a:off x="6011818" y="19492"/>
              <a:ext cx="671623" cy="1341256"/>
            </a:xfrm>
            <a:prstGeom prst="cube">
              <a:avLst>
                <a:gd name="adj" fmla="val 79327"/>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立方体 226">
              <a:extLst>
                <a:ext uri="{FF2B5EF4-FFF2-40B4-BE49-F238E27FC236}">
                  <a16:creationId xmlns:a16="http://schemas.microsoft.com/office/drawing/2014/main" id="{F7251637-F09A-43B2-AFB8-EBE983D82D45}"/>
                </a:ext>
              </a:extLst>
            </p:cNvPr>
            <p:cNvSpPr/>
            <p:nvPr/>
          </p:nvSpPr>
          <p:spPr>
            <a:xfrm>
              <a:off x="6243652" y="223270"/>
              <a:ext cx="472869" cy="1012698"/>
            </a:xfrm>
            <a:prstGeom prst="cube">
              <a:avLst>
                <a:gd name="adj" fmla="val 61251"/>
              </a:avLst>
            </a:prstGeom>
            <a:solidFill>
              <a:schemeClr val="accent2">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立方体 226">
              <a:extLst>
                <a:ext uri="{FF2B5EF4-FFF2-40B4-BE49-F238E27FC236}">
                  <a16:creationId xmlns:a16="http://schemas.microsoft.com/office/drawing/2014/main" id="{AC0B870F-8F07-4D59-95F8-142F902CFFAD}"/>
                </a:ext>
              </a:extLst>
            </p:cNvPr>
            <p:cNvSpPr/>
            <p:nvPr/>
          </p:nvSpPr>
          <p:spPr>
            <a:xfrm>
              <a:off x="6471244" y="223270"/>
              <a:ext cx="472869" cy="1012698"/>
            </a:xfrm>
            <a:prstGeom prst="cube">
              <a:avLst>
                <a:gd name="adj" fmla="val 61251"/>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立方体 226">
              <a:extLst>
                <a:ext uri="{FF2B5EF4-FFF2-40B4-BE49-F238E27FC236}">
                  <a16:creationId xmlns:a16="http://schemas.microsoft.com/office/drawing/2014/main" id="{89FAA1F9-2A99-4E3A-AC8B-A489F28DC177}"/>
                </a:ext>
              </a:extLst>
            </p:cNvPr>
            <p:cNvSpPr/>
            <p:nvPr/>
          </p:nvSpPr>
          <p:spPr>
            <a:xfrm>
              <a:off x="6698836" y="223270"/>
              <a:ext cx="472869" cy="1012698"/>
            </a:xfrm>
            <a:prstGeom prst="cube">
              <a:avLst>
                <a:gd name="adj" fmla="val 61251"/>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立方体 226">
              <a:extLst>
                <a:ext uri="{FF2B5EF4-FFF2-40B4-BE49-F238E27FC236}">
                  <a16:creationId xmlns:a16="http://schemas.microsoft.com/office/drawing/2014/main" id="{C9D5554E-3BBC-447A-A7B3-BF2870A75D9B}"/>
                </a:ext>
              </a:extLst>
            </p:cNvPr>
            <p:cNvSpPr/>
            <p:nvPr/>
          </p:nvSpPr>
          <p:spPr>
            <a:xfrm>
              <a:off x="6942192" y="353955"/>
              <a:ext cx="472869" cy="696068"/>
            </a:xfrm>
            <a:prstGeom prst="cube">
              <a:avLst>
                <a:gd name="adj" fmla="val 43525"/>
              </a:avLst>
            </a:prstGeom>
            <a:solidFill>
              <a:schemeClr val="accent2">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立方体 226">
              <a:extLst>
                <a:ext uri="{FF2B5EF4-FFF2-40B4-BE49-F238E27FC236}">
                  <a16:creationId xmlns:a16="http://schemas.microsoft.com/office/drawing/2014/main" id="{E502B408-D690-4DBB-B578-4CE0E18F08EB}"/>
                </a:ext>
              </a:extLst>
            </p:cNvPr>
            <p:cNvSpPr/>
            <p:nvPr/>
          </p:nvSpPr>
          <p:spPr>
            <a:xfrm>
              <a:off x="7256286" y="353955"/>
              <a:ext cx="472869" cy="696068"/>
            </a:xfrm>
            <a:prstGeom prst="cube">
              <a:avLst>
                <a:gd name="adj" fmla="val 43525"/>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立方体 226">
              <a:extLst>
                <a:ext uri="{FF2B5EF4-FFF2-40B4-BE49-F238E27FC236}">
                  <a16:creationId xmlns:a16="http://schemas.microsoft.com/office/drawing/2014/main" id="{8AF42BBD-4308-4B74-98BF-C82CCDA1D799}"/>
                </a:ext>
              </a:extLst>
            </p:cNvPr>
            <p:cNvSpPr/>
            <p:nvPr/>
          </p:nvSpPr>
          <p:spPr>
            <a:xfrm>
              <a:off x="7570380" y="353955"/>
              <a:ext cx="472869" cy="696068"/>
            </a:xfrm>
            <a:prstGeom prst="cube">
              <a:avLst>
                <a:gd name="adj" fmla="val 43525"/>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立方体 226">
              <a:extLst>
                <a:ext uri="{FF2B5EF4-FFF2-40B4-BE49-F238E27FC236}">
                  <a16:creationId xmlns:a16="http://schemas.microsoft.com/office/drawing/2014/main" id="{2ABD56B6-0FE6-4258-BC05-31D1CF0CFE78}"/>
                </a:ext>
              </a:extLst>
            </p:cNvPr>
            <p:cNvSpPr/>
            <p:nvPr/>
          </p:nvSpPr>
          <p:spPr>
            <a:xfrm>
              <a:off x="7884473" y="435986"/>
              <a:ext cx="507100" cy="508267"/>
            </a:xfrm>
            <a:prstGeom prst="cube">
              <a:avLst>
                <a:gd name="adj" fmla="val 36274"/>
              </a:avLst>
            </a:prstGeom>
            <a:solidFill>
              <a:schemeClr val="accent2">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立方体 226">
              <a:extLst>
                <a:ext uri="{FF2B5EF4-FFF2-40B4-BE49-F238E27FC236}">
                  <a16:creationId xmlns:a16="http://schemas.microsoft.com/office/drawing/2014/main" id="{1B9AFCC4-5004-4EC9-8589-8D1469E8CDC4}"/>
                </a:ext>
              </a:extLst>
            </p:cNvPr>
            <p:cNvSpPr/>
            <p:nvPr/>
          </p:nvSpPr>
          <p:spPr>
            <a:xfrm>
              <a:off x="8265000" y="435986"/>
              <a:ext cx="507100" cy="508267"/>
            </a:xfrm>
            <a:prstGeom prst="cube">
              <a:avLst>
                <a:gd name="adj" fmla="val 36274"/>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立方体 226">
              <a:extLst>
                <a:ext uri="{FF2B5EF4-FFF2-40B4-BE49-F238E27FC236}">
                  <a16:creationId xmlns:a16="http://schemas.microsoft.com/office/drawing/2014/main" id="{4AF160BA-1A18-4E66-B88C-2FDA098B9344}"/>
                </a:ext>
              </a:extLst>
            </p:cNvPr>
            <p:cNvSpPr/>
            <p:nvPr/>
          </p:nvSpPr>
          <p:spPr>
            <a:xfrm>
              <a:off x="8645526" y="435986"/>
              <a:ext cx="507100" cy="508267"/>
            </a:xfrm>
            <a:prstGeom prst="cube">
              <a:avLst>
                <a:gd name="adj" fmla="val 36274"/>
              </a:avLst>
            </a:prstGeom>
            <a:solidFill>
              <a:schemeClr val="accent1">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立方体 226">
              <a:extLst>
                <a:ext uri="{FF2B5EF4-FFF2-40B4-BE49-F238E27FC236}">
                  <a16:creationId xmlns:a16="http://schemas.microsoft.com/office/drawing/2014/main" id="{E02DCFED-4786-4678-86C4-C15BD9013575}"/>
                </a:ext>
              </a:extLst>
            </p:cNvPr>
            <p:cNvSpPr/>
            <p:nvPr/>
          </p:nvSpPr>
          <p:spPr>
            <a:xfrm>
              <a:off x="9026053" y="532024"/>
              <a:ext cx="651831" cy="317612"/>
            </a:xfrm>
            <a:prstGeom prst="cube">
              <a:avLst>
                <a:gd name="adj" fmla="val 36274"/>
              </a:avLst>
            </a:prstGeom>
            <a:solidFill>
              <a:schemeClr val="accent2">
                <a:lumMod val="20000"/>
                <a:lumOff val="80000"/>
              </a:schemeClr>
            </a:solidFill>
            <a:ln w="127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사각형: 잘린 위쪽 모서리 183">
              <a:extLst>
                <a:ext uri="{FF2B5EF4-FFF2-40B4-BE49-F238E27FC236}">
                  <a16:creationId xmlns:a16="http://schemas.microsoft.com/office/drawing/2014/main" id="{6FADE55E-0B00-4D97-AA81-B6DCF4B94AE9}"/>
                </a:ext>
              </a:extLst>
            </p:cNvPr>
            <p:cNvSpPr/>
            <p:nvPr/>
          </p:nvSpPr>
          <p:spPr>
            <a:xfrm>
              <a:off x="6459712" y="155507"/>
              <a:ext cx="3682144" cy="1143797"/>
            </a:xfrm>
            <a:prstGeom prst="snip2SameRect">
              <a:avLst>
                <a:gd name="adj1" fmla="val 32767"/>
                <a:gd name="adj2" fmla="val 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95545076"/>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(1/10)</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4.1. Datasets and experimental environment</a:t>
            </a:r>
            <a:endParaRPr kumimoji="1" lang="en-US" altLang="ko-Kore-KR" dirty="0"/>
          </a:p>
          <a:p>
            <a:r>
              <a:rPr kumimoji="1" lang="en-US" altLang="ko-Kore-KR" dirty="0"/>
              <a:t>Datasets</a:t>
            </a:r>
          </a:p>
          <a:p>
            <a:pPr lvl="1"/>
            <a:r>
              <a:rPr kumimoji="1" lang="en-US" altLang="ko-Kore-KR" dirty="0">
                <a:latin typeface="+mn-lt"/>
              </a:rPr>
              <a:t>NRC Word-Emotion Association Lexicon (</a:t>
            </a:r>
            <a:r>
              <a:rPr kumimoji="1" lang="en-US" altLang="ko-Kore-KR" dirty="0" err="1">
                <a:latin typeface="+mn-lt"/>
              </a:rPr>
              <a:t>Emolex</a:t>
            </a:r>
            <a:r>
              <a:rPr kumimoji="1" lang="en-US" altLang="ko-Kore-KR" dirty="0">
                <a:latin typeface="+mn-lt"/>
              </a:rPr>
              <a:t>)</a:t>
            </a:r>
          </a:p>
          <a:p>
            <a:pPr lvl="1"/>
            <a:r>
              <a:rPr kumimoji="1" lang="en-US" altLang="ko-Kore-KR" dirty="0">
                <a:latin typeface="+mn-lt"/>
              </a:rPr>
              <a:t>1,000 abstract images from </a:t>
            </a:r>
            <a:r>
              <a:rPr kumimoji="1" lang="en-US" altLang="ko-Kore-KR" dirty="0" err="1">
                <a:latin typeface="+mn-lt"/>
              </a:rPr>
              <a:t>Unsplash</a:t>
            </a:r>
            <a:r>
              <a:rPr kumimoji="1" lang="en-US" altLang="ko-Kore-KR" dirty="0">
                <a:latin typeface="+mn-lt"/>
              </a:rPr>
              <a:t> images</a:t>
            </a:r>
          </a:p>
          <a:p>
            <a:pPr marL="584200" lvl="1" indent="0">
              <a:buNone/>
            </a:pPr>
            <a:endParaRPr kumimoji="1" lang="en-US" altLang="ko-Kore-KR" dirty="0">
              <a:latin typeface="+mn-lt"/>
            </a:endParaRPr>
          </a:p>
          <a:p>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r>
              <a:rPr kumimoji="1" lang="en-US" altLang="ko-Kore-KR" dirty="0"/>
              <a:t>Experimental environment</a:t>
            </a:r>
          </a:p>
          <a:p>
            <a:pPr lvl="1" fontAlgn="base" latinLnBrk="1"/>
            <a:r>
              <a:rPr lang="en-US" altLang="ko-KR" dirty="0">
                <a:latin typeface="+mn-lt"/>
              </a:rPr>
              <a:t>Window10</a:t>
            </a:r>
          </a:p>
          <a:p>
            <a:pPr lvl="1" fontAlgn="base" latinLnBrk="1"/>
            <a:r>
              <a:rPr lang="en-US" altLang="zh-CN" dirty="0">
                <a:latin typeface="+mn-lt"/>
                <a:cs typeface="Arial" panose="020B0604020202020204" pitchFamily="34" charset="0"/>
              </a:rPr>
              <a:t>i7–7700</a:t>
            </a:r>
            <a:r>
              <a:rPr lang="en-US" altLang="ko-KR" dirty="0">
                <a:latin typeface="+mn-lt"/>
              </a:rPr>
              <a:t> CPU</a:t>
            </a:r>
          </a:p>
          <a:p>
            <a:pPr lvl="1" fontAlgn="base" latinLnBrk="1"/>
            <a:r>
              <a:rPr lang="en-US" altLang="zh-CN" dirty="0">
                <a:latin typeface="+mn-lt"/>
                <a:cs typeface="Arial" panose="020B0604020202020204" pitchFamily="34" charset="0"/>
              </a:rPr>
              <a:t>NVIDIA TITAN RTX (24 GB)  </a:t>
            </a:r>
            <a:endParaRPr lang="en-US" altLang="ko-KR" dirty="0">
              <a:latin typeface="+mn-lt"/>
            </a:endParaRPr>
          </a:p>
          <a:p>
            <a:pPr lvl="1" fontAlgn="base" latinLnBrk="1"/>
            <a:r>
              <a:rPr lang="en-US" altLang="ko-KR" dirty="0">
                <a:latin typeface="+mn-lt"/>
              </a:rPr>
              <a:t>DDR4 RAM(40GB)</a:t>
            </a:r>
          </a:p>
          <a:p>
            <a:pPr marL="584200" lvl="1" indent="0">
              <a:buNone/>
            </a:pPr>
            <a:endParaRPr kumimoji="1" lang="en-US" altLang="ko-Kore-KR" dirty="0">
              <a:latin typeface="+mn-lt"/>
            </a:endParaRPr>
          </a:p>
          <a:p>
            <a:pPr lvl="1"/>
            <a:endParaRPr kumimoji="1" lang="en-US" altLang="ko-Kore-KR" dirty="0">
              <a:latin typeface="+mn-lt"/>
            </a:endParaRPr>
          </a:p>
          <a:p>
            <a:pPr lvl="1" fontAlgn="base"/>
            <a:endParaRPr lang="en-US" altLang="ko-KR" sz="1200" dirty="0">
              <a:latin typeface="+mn-lt"/>
            </a:endParaRPr>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graphicFrame>
        <p:nvGraphicFramePr>
          <p:cNvPr id="37" name="表格 4">
            <a:extLst>
              <a:ext uri="{FF2B5EF4-FFF2-40B4-BE49-F238E27FC236}">
                <a16:creationId xmlns:a16="http://schemas.microsoft.com/office/drawing/2014/main" id="{BCCF7444-0D77-4BBD-9EB9-5C17DEF15E82}"/>
              </a:ext>
            </a:extLst>
          </p:cNvPr>
          <p:cNvGraphicFramePr>
            <a:graphicFrameLocks noGrp="1"/>
          </p:cNvGraphicFramePr>
          <p:nvPr>
            <p:extLst>
              <p:ext uri="{D42A27DB-BD31-4B8C-83A1-F6EECF244321}">
                <p14:modId xmlns:p14="http://schemas.microsoft.com/office/powerpoint/2010/main" val="1869188617"/>
              </p:ext>
            </p:extLst>
          </p:nvPr>
        </p:nvGraphicFramePr>
        <p:xfrm>
          <a:off x="160299" y="2408554"/>
          <a:ext cx="8823402" cy="1063988"/>
        </p:xfrm>
        <a:graphic>
          <a:graphicData uri="http://schemas.openxmlformats.org/drawingml/2006/table">
            <a:tbl>
              <a:tblPr firstRow="1" firstCol="1" bandRow="1">
                <a:tableStyleId>{2D5ABB26-0587-4C30-8999-92F81FD0307C}</a:tableStyleId>
              </a:tblPr>
              <a:tblGrid>
                <a:gridCol w="1156046">
                  <a:extLst>
                    <a:ext uri="{9D8B030D-6E8A-4147-A177-3AD203B41FA5}">
                      <a16:colId xmlns:a16="http://schemas.microsoft.com/office/drawing/2014/main" val="3468837256"/>
                    </a:ext>
                  </a:extLst>
                </a:gridCol>
                <a:gridCol w="1088990">
                  <a:extLst>
                    <a:ext uri="{9D8B030D-6E8A-4147-A177-3AD203B41FA5}">
                      <a16:colId xmlns:a16="http://schemas.microsoft.com/office/drawing/2014/main" val="1558979679"/>
                    </a:ext>
                  </a:extLst>
                </a:gridCol>
                <a:gridCol w="886270">
                  <a:extLst>
                    <a:ext uri="{9D8B030D-6E8A-4147-A177-3AD203B41FA5}">
                      <a16:colId xmlns:a16="http://schemas.microsoft.com/office/drawing/2014/main" val="1254290888"/>
                    </a:ext>
                  </a:extLst>
                </a:gridCol>
                <a:gridCol w="935507">
                  <a:extLst>
                    <a:ext uri="{9D8B030D-6E8A-4147-A177-3AD203B41FA5}">
                      <a16:colId xmlns:a16="http://schemas.microsoft.com/office/drawing/2014/main" val="2074429349"/>
                    </a:ext>
                  </a:extLst>
                </a:gridCol>
                <a:gridCol w="935507">
                  <a:extLst>
                    <a:ext uri="{9D8B030D-6E8A-4147-A177-3AD203B41FA5}">
                      <a16:colId xmlns:a16="http://schemas.microsoft.com/office/drawing/2014/main" val="4222414788"/>
                    </a:ext>
                  </a:extLst>
                </a:gridCol>
                <a:gridCol w="886270">
                  <a:extLst>
                    <a:ext uri="{9D8B030D-6E8A-4147-A177-3AD203B41FA5}">
                      <a16:colId xmlns:a16="http://schemas.microsoft.com/office/drawing/2014/main" val="1029659944"/>
                    </a:ext>
                  </a:extLst>
                </a:gridCol>
                <a:gridCol w="886270">
                  <a:extLst>
                    <a:ext uri="{9D8B030D-6E8A-4147-A177-3AD203B41FA5}">
                      <a16:colId xmlns:a16="http://schemas.microsoft.com/office/drawing/2014/main" val="183777857"/>
                    </a:ext>
                  </a:extLst>
                </a:gridCol>
                <a:gridCol w="1024271">
                  <a:extLst>
                    <a:ext uri="{9D8B030D-6E8A-4147-A177-3AD203B41FA5}">
                      <a16:colId xmlns:a16="http://schemas.microsoft.com/office/drawing/2014/main" val="2743680062"/>
                    </a:ext>
                  </a:extLst>
                </a:gridCol>
                <a:gridCol w="1024271">
                  <a:extLst>
                    <a:ext uri="{9D8B030D-6E8A-4147-A177-3AD203B41FA5}">
                      <a16:colId xmlns:a16="http://schemas.microsoft.com/office/drawing/2014/main" val="2846481090"/>
                    </a:ext>
                  </a:extLst>
                </a:gridCol>
              </a:tblGrid>
              <a:tr h="456374">
                <a:tc>
                  <a:txBody>
                    <a:bodyPr/>
                    <a:lstStyle/>
                    <a:p>
                      <a:pPr marL="0" marR="0" indent="0" algn="ctr" fontAlgn="base" latinLnBrk="0">
                        <a:lnSpc>
                          <a:spcPct val="160000"/>
                        </a:lnSpc>
                        <a:spcBef>
                          <a:spcPts val="0"/>
                        </a:spcBef>
                        <a:spcAft>
                          <a:spcPts val="0"/>
                        </a:spcAft>
                      </a:pPr>
                      <a:endParaRPr lang="ko-KR" altLang="en-US" sz="1600" b="0" i="0" u="none" strike="noStrike" kern="1200" cap="none" spc="0" dirty="0">
                        <a:solidFill>
                          <a:schemeClr val="tx1"/>
                        </a:solidFill>
                        <a:effectLst/>
                        <a:latin typeface="+mn-lt"/>
                        <a:ea typeface="+mn-ea"/>
                        <a:cs typeface="Arial" panose="020B0604020202020204" pitchFamily="34" charset="0"/>
                        <a:sym typeface="Arial"/>
                      </a:endParaRPr>
                    </a:p>
                  </a:txBody>
                  <a:tcPr marL="17907" marR="17907" marT="17907" marB="1790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Anger</a:t>
                      </a:r>
                    </a:p>
                  </a:txBody>
                  <a:tcPr marL="17907" marR="17907" marT="17907" marB="1790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Disgust</a:t>
                      </a:r>
                    </a:p>
                  </a:txBody>
                  <a:tcPr marL="17907" marR="17907" marT="17907" marB="1790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Fear</a:t>
                      </a:r>
                    </a:p>
                  </a:txBody>
                  <a:tcPr marL="17907" marR="17907" marT="17907" marB="1790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Sadness</a:t>
                      </a:r>
                    </a:p>
                  </a:txBody>
                  <a:tcPr marL="17907" marR="17907" marT="17907" marB="1790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indent="0" algn="ctr" fontAlgn="base" latinLnBrk="0">
                        <a:lnSpc>
                          <a:spcPts val="1400"/>
                        </a:lnSpc>
                        <a:spcBef>
                          <a:spcPts val="0"/>
                        </a:spcBef>
                        <a:spcAft>
                          <a:spcPts val="0"/>
                        </a:spcAft>
                      </a:pPr>
                      <a:r>
                        <a:rPr lang="en-US" sz="1600" b="0" i="0" u="none" strike="noStrike" kern="1200" cap="none" spc="0" dirty="0" err="1">
                          <a:solidFill>
                            <a:schemeClr val="tx1"/>
                          </a:solidFill>
                          <a:effectLst/>
                          <a:latin typeface="+mn-lt"/>
                          <a:ea typeface="+mn-ea"/>
                          <a:cs typeface="Arial" panose="020B0604020202020204" pitchFamily="34" charset="0"/>
                          <a:sym typeface="Arial"/>
                        </a:rPr>
                        <a:t>Anticip-ation</a:t>
                      </a:r>
                      <a:endParaRPr lang="en-US" sz="1600" b="0" i="0" u="none" strike="noStrike" kern="1200" cap="none" spc="0" dirty="0">
                        <a:solidFill>
                          <a:schemeClr val="tx1"/>
                        </a:solidFill>
                        <a:effectLst/>
                        <a:latin typeface="+mn-lt"/>
                        <a:ea typeface="+mn-ea"/>
                        <a:cs typeface="Arial" panose="020B0604020202020204" pitchFamily="34" charset="0"/>
                        <a:sym typeface="Arial"/>
                      </a:endParaRPr>
                    </a:p>
                  </a:txBody>
                  <a:tcPr marL="17907" marR="17907" marT="17907" marB="1790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Joy</a:t>
                      </a:r>
                    </a:p>
                  </a:txBody>
                  <a:tcPr marL="17907" marR="17907" marT="17907" marB="1790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Surprise</a:t>
                      </a:r>
                    </a:p>
                  </a:txBody>
                  <a:tcPr marL="17907" marR="17907" marT="17907" marB="1790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Trust</a:t>
                      </a:r>
                    </a:p>
                  </a:txBody>
                  <a:tcPr marL="17907" marR="17907" marT="17907" marB="17907"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390892"/>
                  </a:ext>
                </a:extLst>
              </a:tr>
              <a:tr h="607614">
                <a:tc>
                  <a:txBody>
                    <a:bodyPr/>
                    <a:lstStyle/>
                    <a:p>
                      <a:pPr marL="0" marR="0" indent="0" algn="ctr" fontAlgn="base" latinLnBrk="0">
                        <a:lnSpc>
                          <a:spcPct val="16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Quantity</a:t>
                      </a:r>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3428</a:t>
                      </a:r>
                      <a:br>
                        <a:rPr lang="en-US" sz="1600" b="0" i="0" u="none" strike="noStrike" kern="1200" cap="none" spc="0" dirty="0">
                          <a:solidFill>
                            <a:schemeClr val="tx1"/>
                          </a:solidFill>
                          <a:effectLst/>
                          <a:latin typeface="+mn-lt"/>
                          <a:ea typeface="+mn-ea"/>
                          <a:cs typeface="Arial" panose="020B0604020202020204" pitchFamily="34" charset="0"/>
                          <a:sym typeface="Arial"/>
                        </a:rPr>
                      </a:br>
                      <a:r>
                        <a:rPr lang="en-US" sz="1600" b="0" i="0" u="none" strike="noStrike" kern="1200" cap="none" spc="0" dirty="0">
                          <a:solidFill>
                            <a:schemeClr val="tx1"/>
                          </a:solidFill>
                          <a:effectLst/>
                          <a:latin typeface="+mn-lt"/>
                          <a:ea typeface="+mn-ea"/>
                          <a:cs typeface="Arial" panose="020B0604020202020204" pitchFamily="34" charset="0"/>
                          <a:sym typeface="Arial"/>
                        </a:rPr>
                        <a:t>(16%)</a:t>
                      </a:r>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3414</a:t>
                      </a:r>
                      <a:br>
                        <a:rPr lang="en-US" sz="1600" b="0" i="0" u="none" strike="noStrike" kern="1200" cap="none" spc="0" dirty="0">
                          <a:solidFill>
                            <a:schemeClr val="tx1"/>
                          </a:solidFill>
                          <a:effectLst/>
                          <a:latin typeface="+mn-lt"/>
                          <a:ea typeface="+mn-ea"/>
                          <a:cs typeface="Arial" panose="020B0604020202020204" pitchFamily="34" charset="0"/>
                          <a:sym typeface="Arial"/>
                        </a:rPr>
                      </a:br>
                      <a:r>
                        <a:rPr lang="en-US" sz="1600" b="0" i="0" u="none" strike="noStrike" kern="1200" cap="none" spc="0" dirty="0">
                          <a:solidFill>
                            <a:schemeClr val="tx1"/>
                          </a:solidFill>
                          <a:effectLst/>
                          <a:latin typeface="+mn-lt"/>
                          <a:ea typeface="+mn-ea"/>
                          <a:cs typeface="Arial" panose="020B0604020202020204" pitchFamily="34" charset="0"/>
                          <a:sym typeface="Arial"/>
                        </a:rPr>
                        <a:t>(15%)</a:t>
                      </a:r>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3572</a:t>
                      </a:r>
                      <a:br>
                        <a:rPr lang="en-US" sz="1600" b="0" i="0" u="none" strike="noStrike" kern="1200" cap="none" spc="0" dirty="0">
                          <a:solidFill>
                            <a:schemeClr val="tx1"/>
                          </a:solidFill>
                          <a:effectLst/>
                          <a:latin typeface="+mn-lt"/>
                          <a:ea typeface="+mn-ea"/>
                          <a:cs typeface="Arial" panose="020B0604020202020204" pitchFamily="34" charset="0"/>
                          <a:sym typeface="Arial"/>
                        </a:rPr>
                      </a:br>
                      <a:r>
                        <a:rPr lang="en-US" sz="1600" b="0" i="0" u="none" strike="noStrike" kern="1200" cap="none" spc="0" dirty="0">
                          <a:solidFill>
                            <a:schemeClr val="tx1"/>
                          </a:solidFill>
                          <a:effectLst/>
                          <a:latin typeface="+mn-lt"/>
                          <a:ea typeface="+mn-ea"/>
                          <a:cs typeface="Arial" panose="020B0604020202020204" pitchFamily="34" charset="0"/>
                          <a:sym typeface="Arial"/>
                        </a:rPr>
                        <a:t>(17%)</a:t>
                      </a:r>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3449</a:t>
                      </a:r>
                      <a:br>
                        <a:rPr lang="en-US" sz="1600" b="0" i="0" u="none" strike="noStrike" kern="1200" cap="none" spc="0" dirty="0">
                          <a:solidFill>
                            <a:schemeClr val="tx1"/>
                          </a:solidFill>
                          <a:effectLst/>
                          <a:latin typeface="+mn-lt"/>
                          <a:ea typeface="+mn-ea"/>
                          <a:cs typeface="Arial" panose="020B0604020202020204" pitchFamily="34" charset="0"/>
                          <a:sym typeface="Arial"/>
                        </a:rPr>
                      </a:br>
                      <a:r>
                        <a:rPr lang="en-US" sz="1600" b="0" i="0" u="none" strike="noStrike" kern="1200" cap="none" spc="0" dirty="0">
                          <a:solidFill>
                            <a:schemeClr val="tx1"/>
                          </a:solidFill>
                          <a:effectLst/>
                          <a:latin typeface="+mn-lt"/>
                          <a:ea typeface="+mn-ea"/>
                          <a:cs typeface="Arial" panose="020B0604020202020204" pitchFamily="34" charset="0"/>
                          <a:sym typeface="Arial"/>
                        </a:rPr>
                        <a:t>(15%)</a:t>
                      </a:r>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2312</a:t>
                      </a:r>
                      <a:br>
                        <a:rPr lang="en-US" sz="1600" b="0" i="0" u="none" strike="noStrike" kern="1200" cap="none" spc="0" dirty="0">
                          <a:solidFill>
                            <a:schemeClr val="tx1"/>
                          </a:solidFill>
                          <a:effectLst/>
                          <a:latin typeface="+mn-lt"/>
                          <a:ea typeface="+mn-ea"/>
                          <a:cs typeface="Arial" panose="020B0604020202020204" pitchFamily="34" charset="0"/>
                          <a:sym typeface="Arial"/>
                        </a:rPr>
                      </a:br>
                      <a:r>
                        <a:rPr lang="en-US" sz="1600" b="0" i="0" u="none" strike="noStrike" kern="1200" cap="none" spc="0" dirty="0">
                          <a:solidFill>
                            <a:schemeClr val="tx1"/>
                          </a:solidFill>
                          <a:effectLst/>
                          <a:latin typeface="+mn-lt"/>
                          <a:ea typeface="+mn-ea"/>
                          <a:cs typeface="Arial" panose="020B0604020202020204" pitchFamily="34" charset="0"/>
                          <a:sym typeface="Arial"/>
                        </a:rPr>
                        <a:t>(6%)</a:t>
                      </a:r>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2325</a:t>
                      </a:r>
                      <a:br>
                        <a:rPr lang="en-US" sz="1600" b="0" i="0" u="none" strike="noStrike" kern="1200" cap="none" spc="0" dirty="0">
                          <a:solidFill>
                            <a:schemeClr val="tx1"/>
                          </a:solidFill>
                          <a:effectLst/>
                          <a:latin typeface="+mn-lt"/>
                          <a:ea typeface="+mn-ea"/>
                          <a:cs typeface="Arial" panose="020B0604020202020204" pitchFamily="34" charset="0"/>
                          <a:sym typeface="Arial"/>
                        </a:rPr>
                      </a:br>
                      <a:r>
                        <a:rPr lang="en-US" sz="1600" b="0" i="0" u="none" strike="noStrike" kern="1200" cap="none" spc="0" dirty="0">
                          <a:solidFill>
                            <a:schemeClr val="tx1"/>
                          </a:solidFill>
                          <a:effectLst/>
                          <a:latin typeface="+mn-lt"/>
                          <a:ea typeface="+mn-ea"/>
                          <a:cs typeface="Arial" panose="020B0604020202020204" pitchFamily="34" charset="0"/>
                          <a:sym typeface="Arial"/>
                        </a:rPr>
                        <a:t>(10%)</a:t>
                      </a:r>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2625</a:t>
                      </a:r>
                      <a:br>
                        <a:rPr lang="en-US" sz="1600" b="0" i="0" u="none" strike="noStrike" kern="1200" cap="none" spc="0" dirty="0">
                          <a:solidFill>
                            <a:schemeClr val="tx1"/>
                          </a:solidFill>
                          <a:effectLst/>
                          <a:latin typeface="+mn-lt"/>
                          <a:ea typeface="+mn-ea"/>
                          <a:cs typeface="Arial" panose="020B0604020202020204" pitchFamily="34" charset="0"/>
                          <a:sym typeface="Arial"/>
                        </a:rPr>
                      </a:br>
                      <a:r>
                        <a:rPr lang="en-US" sz="1600" b="0" i="0" u="none" strike="noStrike" kern="1200" cap="none" spc="0" dirty="0">
                          <a:solidFill>
                            <a:schemeClr val="tx1"/>
                          </a:solidFill>
                          <a:effectLst/>
                          <a:latin typeface="+mn-lt"/>
                          <a:ea typeface="+mn-ea"/>
                          <a:cs typeface="Arial" panose="020B0604020202020204" pitchFamily="34" charset="0"/>
                          <a:sym typeface="Arial"/>
                        </a:rPr>
                        <a:t>(10%)</a:t>
                      </a:r>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600" b="0" i="0" u="none" strike="noStrike" kern="1200" cap="none" spc="0" dirty="0">
                          <a:solidFill>
                            <a:schemeClr val="tx1"/>
                          </a:solidFill>
                          <a:effectLst/>
                          <a:latin typeface="+mn-lt"/>
                          <a:ea typeface="+mn-ea"/>
                          <a:cs typeface="Arial" panose="020B0604020202020204" pitchFamily="34" charset="0"/>
                          <a:sym typeface="Arial"/>
                        </a:rPr>
                        <a:t>2692</a:t>
                      </a:r>
                      <a:br>
                        <a:rPr lang="en-US" sz="1600" b="0" i="0" u="none" strike="noStrike" kern="1200" cap="none" spc="0" dirty="0">
                          <a:solidFill>
                            <a:schemeClr val="tx1"/>
                          </a:solidFill>
                          <a:effectLst/>
                          <a:latin typeface="+mn-lt"/>
                          <a:ea typeface="+mn-ea"/>
                          <a:cs typeface="Arial" panose="020B0604020202020204" pitchFamily="34" charset="0"/>
                          <a:sym typeface="Arial"/>
                        </a:rPr>
                      </a:br>
                      <a:r>
                        <a:rPr lang="en-US" sz="1600" b="0" i="0" u="none" strike="noStrike" kern="1200" cap="none" spc="0" dirty="0">
                          <a:solidFill>
                            <a:schemeClr val="tx1"/>
                          </a:solidFill>
                          <a:effectLst/>
                          <a:latin typeface="+mn-lt"/>
                          <a:ea typeface="+mn-ea"/>
                          <a:cs typeface="Arial" panose="020B0604020202020204" pitchFamily="34" charset="0"/>
                          <a:sym typeface="Arial"/>
                        </a:rPr>
                        <a:t>(11%)</a:t>
                      </a:r>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658334"/>
                  </a:ext>
                </a:extLst>
              </a:tr>
            </a:tbl>
          </a:graphicData>
        </a:graphic>
      </p:graphicFrame>
      <p:sp>
        <p:nvSpPr>
          <p:cNvPr id="39" name="文本框 5">
            <a:extLst>
              <a:ext uri="{FF2B5EF4-FFF2-40B4-BE49-F238E27FC236}">
                <a16:creationId xmlns:a16="http://schemas.microsoft.com/office/drawing/2014/main" id="{6B59B1CD-C7A7-4EFC-AAED-8DEC01E99871}"/>
              </a:ext>
            </a:extLst>
          </p:cNvPr>
          <p:cNvSpPr txBox="1"/>
          <p:nvPr/>
        </p:nvSpPr>
        <p:spPr>
          <a:xfrm>
            <a:off x="180960" y="2080137"/>
            <a:ext cx="8942276" cy="326243"/>
          </a:xfrm>
          <a:prstGeom prst="rect">
            <a:avLst/>
          </a:prstGeom>
          <a:noFill/>
        </p:spPr>
        <p:txBody>
          <a:bodyPr wrap="square">
            <a:spAutoFit/>
          </a:bodyPr>
          <a:lstStyle/>
          <a:p>
            <a:pPr algn="ctr">
              <a:lnSpc>
                <a:spcPct val="95000"/>
              </a:lnSpc>
              <a:spcBef>
                <a:spcPts val="1200"/>
              </a:spcBef>
              <a:spcAft>
                <a:spcPts val="600"/>
              </a:spcAft>
            </a:pPr>
            <a:r>
              <a:rPr lang="en-US" altLang="zh-CN"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&lt;Table </a:t>
            </a:r>
            <a:r>
              <a:rPr lang="en-US" altLang="zh-CN" sz="1600" dirty="0">
                <a:latin typeface="Arial" panose="020B0604020202020204" pitchFamily="34" charset="0"/>
                <a:ea typeface="Times New Roman" panose="02020603050405020304" pitchFamily="18" charset="0"/>
                <a:cs typeface="Arial" panose="020B0604020202020204" pitchFamily="34" charset="0"/>
              </a:rPr>
              <a:t>2-1</a:t>
            </a:r>
            <a:r>
              <a:rPr lang="en-US" altLang="zh-CN"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&gt; Emotion word distribution of </a:t>
            </a:r>
            <a:r>
              <a:rPr lang="en-US" altLang="zh-CN"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Emolex</a:t>
            </a:r>
            <a:endParaRPr lang="zh-CN" altLang="zh-CN" sz="16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032509090"/>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75FC7E2-F082-4C53-ADCC-21E97BF4650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800" b="1" i="0" u="none" strike="noStrike" kern="0" cap="none" spc="0" normalizeH="0" baseline="0" noProof="0" smtClean="0">
                <a:ln>
                  <a:noFill/>
                </a:ln>
                <a:solidFill>
                  <a:srgbClr val="FFFFFF"/>
                </a:solidFill>
                <a:effectLst/>
                <a:uLnTx/>
                <a:uFillTx/>
                <a:latin typeface="Arial" panose="020B0604020202020204" pitchFamily="34" charset="0"/>
                <a:ea typeface="Malgun Gothic"/>
                <a:cs typeface="Arial" panose="020B0604020202020204" pitchFamily="34" charset="0"/>
                <a:sym typeface="Malgun Gothi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800" b="1" i="0" u="none" strike="noStrike" kern="0" cap="none" spc="0" normalizeH="0" baseline="0" noProof="0">
              <a:ln>
                <a:noFill/>
              </a:ln>
              <a:solidFill>
                <a:srgbClr val="FFFFFF"/>
              </a:solidFill>
              <a:effectLst/>
              <a:uLnTx/>
              <a:uFillTx/>
              <a:latin typeface="Arial" panose="020B0604020202020204" pitchFamily="34" charset="0"/>
              <a:ea typeface="Malgun Gothic"/>
              <a:cs typeface="Arial" panose="020B0604020202020204" pitchFamily="34" charset="0"/>
              <a:sym typeface="Malgun Gothic"/>
            </a:endParaRPr>
          </a:p>
        </p:txBody>
      </p:sp>
      <p:sp>
        <p:nvSpPr>
          <p:cNvPr id="5" name="Google Shape;44;p1">
            <a:extLst>
              <a:ext uri="{FF2B5EF4-FFF2-40B4-BE49-F238E27FC236}">
                <a16:creationId xmlns:a16="http://schemas.microsoft.com/office/drawing/2014/main" id="{51D39EAF-0D83-4923-A3AF-3192314FE704}"/>
              </a:ext>
            </a:extLst>
          </p:cNvPr>
          <p:cNvSpPr txBox="1">
            <a:spLocks/>
          </p:cNvSpPr>
          <p:nvPr/>
        </p:nvSpPr>
        <p:spPr>
          <a:xfrm>
            <a:off x="3149965" y="1916323"/>
            <a:ext cx="5949205" cy="302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ko-KR"/>
            </a:defPPr>
            <a:lvl1pPr marL="742950" indent="-742950" fontAlgn="base" latinLnBrk="1">
              <a:spcBef>
                <a:spcPct val="20000"/>
              </a:spcBef>
              <a:spcAft>
                <a:spcPct val="0"/>
              </a:spcAft>
              <a:buFont typeface="Arial" charset="0"/>
              <a:buAutoNum type="arabicPeriod"/>
              <a:defRPr kumimoji="0" sz="2400" b="1" kern="1200">
                <a:solidFill>
                  <a:schemeClr val="tx1"/>
                </a:solidFill>
                <a:latin typeface="Arial" panose="020B0604020202020204" pitchFamily="34" charset="0"/>
                <a:ea typeface="굴림" charset="-127"/>
                <a:cs typeface="Arial" panose="020B0604020202020204" pitchFamily="34" charset="0"/>
              </a:defRPr>
            </a:lvl1pPr>
            <a:lvl2pPr marL="742950" indent="-285750" fontAlgn="base" latinLnBrk="1">
              <a:spcBef>
                <a:spcPct val="20000"/>
              </a:spcBef>
              <a:spcAft>
                <a:spcPct val="0"/>
              </a:spcAft>
              <a:buFont typeface="Arial" charset="0"/>
              <a:buChar char="–"/>
              <a:defRPr kumimoji="1" sz="2000" b="1" kern="1200">
                <a:solidFill>
                  <a:schemeClr val="tx1"/>
                </a:solidFill>
                <a:latin typeface="Berlin Sans FB Demi" charset="0"/>
                <a:ea typeface="맑은 고딕" charset="-127"/>
                <a:cs typeface="+mn-cs"/>
              </a:defRPr>
            </a:lvl2pPr>
            <a:lvl3pPr marL="1143000" indent="-228600" fontAlgn="base" latinLnBrk="1">
              <a:spcBef>
                <a:spcPct val="20000"/>
              </a:spcBef>
              <a:spcAft>
                <a:spcPct val="0"/>
              </a:spcAft>
              <a:buFont typeface="Arial" charset="0"/>
              <a:buChar char="•"/>
              <a:defRPr kumimoji="1" sz="1600" b="1" kern="1200">
                <a:solidFill>
                  <a:schemeClr val="tx1"/>
                </a:solidFill>
                <a:latin typeface="Berlin Sans FB Demi" charset="0"/>
                <a:ea typeface="맑은 고딕" charset="-127"/>
                <a:cs typeface="+mn-cs"/>
              </a:defRPr>
            </a:lvl3pPr>
            <a:lvl4pPr marL="1600200" indent="-228600" fontAlgn="base" latinLnBrk="1">
              <a:spcBef>
                <a:spcPct val="20000"/>
              </a:spcBef>
              <a:spcAft>
                <a:spcPct val="0"/>
              </a:spcAft>
              <a:buFont typeface="Arial" charset="0"/>
              <a:buChar char="–"/>
              <a:defRPr kumimoji="1" b="1" kern="1200">
                <a:solidFill>
                  <a:schemeClr val="tx1"/>
                </a:solidFill>
                <a:latin typeface="Berlin Sans FB Demi" charset="0"/>
                <a:ea typeface="맑은 고딕" charset="-127"/>
                <a:cs typeface="+mn-cs"/>
              </a:defRPr>
            </a:lvl4pPr>
            <a:lvl5pPr marL="2057400" indent="-228600" fontAlgn="base" latinLnBrk="1">
              <a:spcBef>
                <a:spcPct val="20000"/>
              </a:spcBef>
              <a:spcAft>
                <a:spcPct val="0"/>
              </a:spcAft>
              <a:buFont typeface="Arial" charset="0"/>
              <a:buChar char="»"/>
              <a:defRPr kumimoji="1" b="1" kern="1200">
                <a:solidFill>
                  <a:schemeClr val="tx1"/>
                </a:solidFill>
                <a:latin typeface="Berlin Sans FB Demi" charset="0"/>
                <a:ea typeface="맑은 고딕" charset="-127"/>
                <a:cs typeface="+mn-cs"/>
              </a:defRPr>
            </a:lvl5pPr>
            <a:lvl6pPr marL="2514600" indent="-228600" defTabSz="914400" eaLnBrk="0" fontAlgn="base" latinLnBrk="1" hangingPunct="0">
              <a:spcBef>
                <a:spcPct val="20000"/>
              </a:spcBef>
              <a:spcAft>
                <a:spcPct val="0"/>
              </a:spcAft>
              <a:buFont typeface="Arial" charset="0"/>
              <a:buChar char="»"/>
              <a:defRPr kumimoji="1" b="1" kern="1200">
                <a:solidFill>
                  <a:schemeClr val="tx1"/>
                </a:solidFill>
                <a:latin typeface="Berlin Sans FB Demi" charset="0"/>
                <a:ea typeface="맑은 고딕" charset="-127"/>
                <a:cs typeface="+mn-cs"/>
              </a:defRPr>
            </a:lvl6pPr>
            <a:lvl7pPr marL="2971800" indent="-228600" defTabSz="914400" eaLnBrk="0" fontAlgn="base" latinLnBrk="1" hangingPunct="0">
              <a:spcBef>
                <a:spcPct val="20000"/>
              </a:spcBef>
              <a:spcAft>
                <a:spcPct val="0"/>
              </a:spcAft>
              <a:buFont typeface="Arial" charset="0"/>
              <a:buChar char="»"/>
              <a:defRPr kumimoji="1" b="1" kern="1200">
                <a:solidFill>
                  <a:schemeClr val="tx1"/>
                </a:solidFill>
                <a:latin typeface="Berlin Sans FB Demi" charset="0"/>
                <a:ea typeface="맑은 고딕" charset="-127"/>
                <a:cs typeface="+mn-cs"/>
              </a:defRPr>
            </a:lvl7pPr>
            <a:lvl8pPr marL="3429000" indent="-228600" defTabSz="914400" eaLnBrk="0" fontAlgn="base" latinLnBrk="1" hangingPunct="0">
              <a:spcBef>
                <a:spcPct val="20000"/>
              </a:spcBef>
              <a:spcAft>
                <a:spcPct val="0"/>
              </a:spcAft>
              <a:buFont typeface="Arial" charset="0"/>
              <a:buChar char="»"/>
              <a:defRPr kumimoji="1" b="1" kern="1200">
                <a:solidFill>
                  <a:schemeClr val="tx1"/>
                </a:solidFill>
                <a:latin typeface="Berlin Sans FB Demi" charset="0"/>
                <a:ea typeface="맑은 고딕" charset="-127"/>
                <a:cs typeface="+mn-cs"/>
              </a:defRPr>
            </a:lvl8pPr>
            <a:lvl9pPr marL="3886200" indent="-228600" defTabSz="914400" eaLnBrk="0" fontAlgn="base" latinLnBrk="1" hangingPunct="0">
              <a:spcBef>
                <a:spcPct val="20000"/>
              </a:spcBef>
              <a:spcAft>
                <a:spcPct val="0"/>
              </a:spcAft>
              <a:buFont typeface="Arial" charset="0"/>
              <a:buChar char="»"/>
              <a:defRPr kumimoji="1" b="1" kern="1200">
                <a:solidFill>
                  <a:schemeClr val="tx1"/>
                </a:solidFill>
                <a:latin typeface="Berlin Sans FB Demi" charset="0"/>
                <a:ea typeface="맑은 고딕" charset="-127"/>
                <a:cs typeface="+mn-cs"/>
              </a:defRPr>
            </a:lvl9pPr>
          </a:lstStyle>
          <a:p>
            <a:pPr marL="742950" marR="0" lvl="0" indent="-742950" algn="l" defTabSz="914400" rtl="0" eaLnBrk="1" fontAlgn="base" latinLnBrk="1" hangingPunct="1">
              <a:lnSpc>
                <a:spcPct val="100000"/>
              </a:lnSpc>
              <a:spcBef>
                <a:spcPct val="20000"/>
              </a:spcBef>
              <a:spcAft>
                <a:spcPct val="0"/>
              </a:spcAft>
              <a:buClrTx/>
              <a:buSzTx/>
              <a:buFont typeface="Arial" charset="0"/>
              <a:buAutoNum type="arabicPeriod"/>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charset="-127"/>
                <a:cs typeface="Arial" panose="020B0604020202020204" pitchFamily="34" charset="0"/>
                <a:sym typeface="Arial"/>
              </a:rPr>
              <a:t>Introduction </a:t>
            </a:r>
          </a:p>
          <a:p>
            <a:pPr marL="742950" marR="0" lvl="0" indent="-742950" algn="l" defTabSz="914400" rtl="0" eaLnBrk="1" fontAlgn="base" latinLnBrk="1" hangingPunct="1">
              <a:lnSpc>
                <a:spcPct val="100000"/>
              </a:lnSpc>
              <a:spcBef>
                <a:spcPct val="20000"/>
              </a:spcBef>
              <a:spcAft>
                <a:spcPct val="0"/>
              </a:spcAft>
              <a:buClrTx/>
              <a:buSzTx/>
              <a:buFont typeface="Arial" charset="0"/>
              <a:buAutoNum type="arabicPeriod"/>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charset="-127"/>
                <a:cs typeface="Arial" panose="020B0604020202020204" pitchFamily="34" charset="0"/>
                <a:sym typeface="Arial"/>
              </a:rPr>
              <a:t>Related </a:t>
            </a:r>
            <a:r>
              <a:rPr lang="en-US" altLang="ko-KR" b="0" dirty="0">
                <a:solidFill>
                  <a:srgbClr val="000000"/>
                </a:solidFill>
              </a:rPr>
              <a:t>w</a:t>
            </a:r>
            <a:r>
              <a:rPr kumimoji="0" lang="en-US" altLang="ko-KR" sz="2400" b="0" i="0" u="none" strike="noStrike" kern="1200" cap="none" spc="0" normalizeH="0" baseline="0" noProof="0" dirty="0" err="1">
                <a:ln>
                  <a:noFill/>
                </a:ln>
                <a:solidFill>
                  <a:srgbClr val="000000"/>
                </a:solidFill>
                <a:effectLst/>
                <a:uLnTx/>
                <a:uFillTx/>
                <a:latin typeface="Arial" panose="020B0604020202020204" pitchFamily="34" charset="0"/>
                <a:ea typeface="굴림" charset="-127"/>
                <a:cs typeface="Arial" panose="020B0604020202020204" pitchFamily="34" charset="0"/>
                <a:sym typeface="Arial"/>
              </a:rPr>
              <a:t>orks</a:t>
            </a:r>
            <a:endPar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charset="-127"/>
              <a:cs typeface="Arial" panose="020B0604020202020204" pitchFamily="34" charset="0"/>
              <a:sym typeface="Arial"/>
            </a:endParaRPr>
          </a:p>
          <a:p>
            <a:pPr lvl="0">
              <a:buClrTx/>
              <a:defRPr/>
            </a:pPr>
            <a:r>
              <a:rPr lang="en-US" altLang="ko-KR" b="0" dirty="0">
                <a:solidFill>
                  <a:srgbClr val="000000"/>
                </a:solidFill>
              </a:rPr>
              <a:t>Image style transformation method</a:t>
            </a:r>
          </a:p>
          <a:p>
            <a:pPr lvl="0">
              <a:buClrTx/>
              <a:defRPr/>
            </a:pPr>
            <a:r>
              <a:rPr lang="en-US" altLang="ko-KR" b="0" dirty="0">
                <a:solidFill>
                  <a:srgbClr val="000000"/>
                </a:solidFill>
              </a:rPr>
              <a:t>Experiments</a:t>
            </a:r>
            <a:endPar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charset="-127"/>
              <a:cs typeface="Arial" panose="020B0604020202020204" pitchFamily="34" charset="0"/>
              <a:sym typeface="Arial"/>
            </a:endParaRPr>
          </a:p>
          <a:p>
            <a:pPr marL="742950" marR="0" lvl="0" indent="-742950" algn="l" defTabSz="914400" rtl="0" eaLnBrk="1" fontAlgn="base" latinLnBrk="1" hangingPunct="1">
              <a:lnSpc>
                <a:spcPct val="100000"/>
              </a:lnSpc>
              <a:spcBef>
                <a:spcPct val="20000"/>
              </a:spcBef>
              <a:spcAft>
                <a:spcPct val="0"/>
              </a:spcAft>
              <a:buClrTx/>
              <a:buSzTx/>
              <a:buFont typeface="Arial" charset="0"/>
              <a:buAutoNum type="arabicPeriod"/>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굴림" charset="-127"/>
                <a:cs typeface="Arial" panose="020B0604020202020204" pitchFamily="34" charset="0"/>
                <a:sym typeface="Arial"/>
              </a:rPr>
              <a:t>Conclusion</a:t>
            </a:r>
          </a:p>
          <a:p>
            <a:pPr marL="0" marR="0" lvl="0" indent="0" algn="l" defTabSz="914400" rtl="0" eaLnBrk="1" fontAlgn="base" latinLnBrk="1" hangingPunct="1">
              <a:lnSpc>
                <a:spcPct val="100000"/>
              </a:lnSpc>
              <a:spcBef>
                <a:spcPct val="20000"/>
              </a:spcBef>
              <a:spcAft>
                <a:spcPct val="0"/>
              </a:spcAft>
              <a:buClrTx/>
              <a:buSz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charset="-127"/>
                <a:cs typeface="Arial" panose="020B0604020202020204" pitchFamily="34" charset="0"/>
                <a:sym typeface="Arial"/>
              </a:rPr>
              <a:t>Reference</a:t>
            </a:r>
          </a:p>
        </p:txBody>
      </p:sp>
      <p:sp>
        <p:nvSpPr>
          <p:cNvPr id="6" name="내용 개체 틀 2">
            <a:extLst>
              <a:ext uri="{FF2B5EF4-FFF2-40B4-BE49-F238E27FC236}">
                <a16:creationId xmlns:a16="http://schemas.microsoft.com/office/drawing/2014/main" id="{68047135-CB82-47BC-B931-E8882993DBD5}"/>
              </a:ext>
            </a:extLst>
          </p:cNvPr>
          <p:cNvSpPr txBox="1">
            <a:spLocks/>
          </p:cNvSpPr>
          <p:nvPr/>
        </p:nvSpPr>
        <p:spPr>
          <a:xfrm>
            <a:off x="457202" y="1916323"/>
            <a:ext cx="2232241" cy="73092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a:buSzPts val="1400"/>
              <a:buNone/>
              <a:defRPr sz="2800" b="1">
                <a:solidFill>
                  <a:schemeClr val="accent2"/>
                </a:solidFill>
                <a:latin typeface="Malgun Gothic"/>
                <a:ea typeface="Malgun Gothic"/>
                <a:cs typeface="Malgun Gothic"/>
                <a:sym typeface="Malgun Gothic"/>
              </a:defRPr>
            </a:lvl1pPr>
            <a:lvl2pPr>
              <a:buSzPts val="1400"/>
              <a:buNone/>
              <a:defRPr sz="2400">
                <a:solidFill>
                  <a:schemeClr val="dk1"/>
                </a:solidFill>
                <a:latin typeface="Calibri"/>
                <a:ea typeface="Calibri"/>
                <a:cs typeface="Calibri"/>
                <a:sym typeface="Calibri"/>
              </a:defRPr>
            </a:lvl2pPr>
            <a:lvl3pPr>
              <a:buSzPts val="1400"/>
              <a:buNone/>
              <a:defRPr sz="2400">
                <a:solidFill>
                  <a:schemeClr val="dk1"/>
                </a:solidFill>
                <a:latin typeface="Calibri"/>
                <a:ea typeface="Calibri"/>
                <a:cs typeface="Calibri"/>
                <a:sym typeface="Calibri"/>
              </a:defRPr>
            </a:lvl3pPr>
            <a:lvl4pPr>
              <a:buSzPts val="1400"/>
              <a:buNone/>
              <a:defRPr sz="2400">
                <a:solidFill>
                  <a:schemeClr val="dk1"/>
                </a:solidFill>
                <a:latin typeface="Calibri"/>
                <a:ea typeface="Calibri"/>
                <a:cs typeface="Calibri"/>
                <a:sym typeface="Calibri"/>
              </a:defRPr>
            </a:lvl4pPr>
            <a:lvl5pPr>
              <a:buSzPts val="1400"/>
              <a:buNone/>
              <a:defRPr sz="2400">
                <a:solidFill>
                  <a:schemeClr val="dk1"/>
                </a:solidFill>
                <a:latin typeface="Calibri"/>
                <a:ea typeface="Calibri"/>
                <a:cs typeface="Calibri"/>
                <a:sym typeface="Calibri"/>
              </a:defRPr>
            </a:lvl5pPr>
            <a:lvl6pPr>
              <a:buSzPts val="1400"/>
              <a:buNone/>
              <a:defRPr sz="2400">
                <a:solidFill>
                  <a:schemeClr val="dk1"/>
                </a:solidFill>
                <a:latin typeface="Overlock"/>
                <a:ea typeface="Overlock"/>
                <a:cs typeface="Overlock"/>
                <a:sym typeface="Overlock"/>
              </a:defRPr>
            </a:lvl6pPr>
            <a:lvl7pPr>
              <a:buSzPts val="1400"/>
              <a:buNone/>
              <a:defRPr sz="2400">
                <a:solidFill>
                  <a:schemeClr val="dk1"/>
                </a:solidFill>
                <a:latin typeface="Overlock"/>
                <a:ea typeface="Overlock"/>
                <a:cs typeface="Overlock"/>
                <a:sym typeface="Overlock"/>
              </a:defRPr>
            </a:lvl7pPr>
            <a:lvl8pPr>
              <a:buSzPts val="1400"/>
              <a:buNone/>
              <a:defRPr sz="2400">
                <a:solidFill>
                  <a:schemeClr val="dk1"/>
                </a:solidFill>
                <a:latin typeface="Overlock"/>
                <a:ea typeface="Overlock"/>
                <a:cs typeface="Overlock"/>
                <a:sym typeface="Overlock"/>
              </a:defRPr>
            </a:lvl8pPr>
            <a:lvl9pPr>
              <a:buSzPts val="1400"/>
              <a:buNone/>
              <a:defRPr sz="2400">
                <a:solidFill>
                  <a:schemeClr val="dk1"/>
                </a:solidFill>
                <a:latin typeface="Overlock"/>
                <a:ea typeface="Overlock"/>
                <a:cs typeface="Overlock"/>
                <a:sym typeface="Overlock"/>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altLang="ko-KR" sz="3600" b="0" i="0" u="none" strike="noStrike" kern="0" cap="none" spc="0" normalizeH="0" baseline="0" noProof="0" dirty="0">
                <a:ln>
                  <a:noFill/>
                </a:ln>
                <a:solidFill>
                  <a:srgbClr val="000000"/>
                </a:solidFill>
                <a:effectLst/>
                <a:uLnTx/>
                <a:uFillTx/>
                <a:latin typeface="Arial" panose="020B0604020202020204" pitchFamily="34" charset="0"/>
                <a:ea typeface="Malgun Gothic"/>
                <a:cs typeface="Arial" panose="020B0604020202020204" pitchFamily="34" charset="0"/>
                <a:sym typeface="Malgun Gothic"/>
              </a:rPr>
              <a:t>AGENDA</a:t>
            </a:r>
          </a:p>
        </p:txBody>
      </p:sp>
      <p:cxnSp>
        <p:nvCxnSpPr>
          <p:cNvPr id="7" name="직선 연결선 3">
            <a:extLst>
              <a:ext uri="{FF2B5EF4-FFF2-40B4-BE49-F238E27FC236}">
                <a16:creationId xmlns:a16="http://schemas.microsoft.com/office/drawing/2014/main" id="{268E51DE-BFB6-4286-9CBD-89A36F87030F}"/>
              </a:ext>
            </a:extLst>
          </p:cNvPr>
          <p:cNvCxnSpPr>
            <a:cxnSpLocks/>
          </p:cNvCxnSpPr>
          <p:nvPr/>
        </p:nvCxnSpPr>
        <p:spPr>
          <a:xfrm>
            <a:off x="2823802" y="1916324"/>
            <a:ext cx="0" cy="30253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10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표 35">
            <a:extLst>
              <a:ext uri="{FF2B5EF4-FFF2-40B4-BE49-F238E27FC236}">
                <a16:creationId xmlns:a16="http://schemas.microsoft.com/office/drawing/2014/main" id="{4E42AC3E-EDC0-4BE0-B655-456F16AA9FC6}"/>
              </a:ext>
            </a:extLst>
          </p:cNvPr>
          <p:cNvGraphicFramePr>
            <a:graphicFrameLocks noGrp="1"/>
          </p:cNvGraphicFramePr>
          <p:nvPr>
            <p:extLst>
              <p:ext uri="{D42A27DB-BD31-4B8C-83A1-F6EECF244321}">
                <p14:modId xmlns:p14="http://schemas.microsoft.com/office/powerpoint/2010/main" val="239426756"/>
              </p:ext>
            </p:extLst>
          </p:nvPr>
        </p:nvGraphicFramePr>
        <p:xfrm>
          <a:off x="6092660" y="1869445"/>
          <a:ext cx="2909699" cy="4389120"/>
        </p:xfrm>
        <a:graphic>
          <a:graphicData uri="http://schemas.openxmlformats.org/drawingml/2006/table">
            <a:tbl>
              <a:tblPr firstRow="1" bandRow="1">
                <a:tableStyleId>{2D5ABB26-0587-4C30-8999-92F81FD0307C}</a:tableStyleId>
              </a:tblPr>
              <a:tblGrid>
                <a:gridCol w="2909699">
                  <a:extLst>
                    <a:ext uri="{9D8B030D-6E8A-4147-A177-3AD203B41FA5}">
                      <a16:colId xmlns:a16="http://schemas.microsoft.com/office/drawing/2014/main" val="7107933"/>
                    </a:ext>
                  </a:extLst>
                </a:gridCol>
              </a:tblGrid>
              <a:tr h="1353429">
                <a:tc>
                  <a:txBody>
                    <a:bodyPr/>
                    <a:lstStyle/>
                    <a:p>
                      <a:pPr algn="just" latinLnBrk="1"/>
                      <a:r>
                        <a:rPr lang="en-US" altLang="ko-KR" sz="1600" b="1" kern="1200" dirty="0">
                          <a:solidFill>
                            <a:srgbClr val="FF0000"/>
                          </a:solidFill>
                          <a:latin typeface="+mn-lt"/>
                          <a:ea typeface="굴림" panose="020B0600000101010101" pitchFamily="50" charset="-127"/>
                          <a:cs typeface="Calibri" panose="020F0502020204030204" pitchFamily="34" charset="0"/>
                        </a:rPr>
                        <a:t>Verse1</a:t>
                      </a:r>
                      <a:r>
                        <a:rPr lang="en-US" altLang="ko-KR" sz="1600" kern="1200" dirty="0">
                          <a:solidFill>
                            <a:schemeClr val="tx1"/>
                          </a:solidFill>
                          <a:latin typeface="+mn-lt"/>
                          <a:ea typeface="굴림" panose="020B0600000101010101" pitchFamily="50" charset="-127"/>
                          <a:cs typeface="Calibri" panose="020F0502020204030204" pitchFamily="34" charset="0"/>
                        </a:rPr>
                        <a:t> </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600" b="0" i="0" dirty="0">
                          <a:solidFill>
                            <a:srgbClr val="222222"/>
                          </a:solidFill>
                          <a:effectLst/>
                          <a:latin typeface="+mn-lt"/>
                        </a:rPr>
                        <a:t>Her, alarm, goes, off, And, she, gets, up, to, watch, the, morning, news, Doesn’t, work, no, more</a:t>
                      </a:r>
                    </a:p>
                    <a:p>
                      <a:pPr marL="0" marR="0" lvl="0" indent="0" algn="just" defTabSz="914400" rtl="0" eaLnBrk="1" fontAlgn="auto" latinLnBrk="1" hangingPunct="1">
                        <a:lnSpc>
                          <a:spcPct val="100000"/>
                        </a:lnSpc>
                        <a:spcBef>
                          <a:spcPts val="0"/>
                        </a:spcBef>
                        <a:spcAft>
                          <a:spcPts val="0"/>
                        </a:spcAft>
                        <a:buClrTx/>
                        <a:buSzTx/>
                        <a:buFontTx/>
                        <a:buNone/>
                        <a:tabLst/>
                        <a:defRPr/>
                      </a:pPr>
                      <a:br>
                        <a:rPr lang="en-US" altLang="ko-KR" sz="1600" b="0" i="0" dirty="0">
                          <a:solidFill>
                            <a:srgbClr val="222222"/>
                          </a:solidFill>
                          <a:effectLst/>
                          <a:latin typeface="+mn-lt"/>
                        </a:rPr>
                      </a:br>
                      <a:r>
                        <a:rPr kumimoji="1" lang="en-US" altLang="ko-KR" sz="1600" i="0" u="none" strike="noStrike" kern="1200" cap="none" spc="0" normalizeH="0" baseline="0" noProof="0" dirty="0">
                          <a:ln>
                            <a:noFill/>
                          </a:ln>
                          <a:solidFill>
                            <a:prstClr val="black"/>
                          </a:solidFill>
                          <a:effectLst/>
                          <a:uLnTx/>
                          <a:uFillTx/>
                          <a:latin typeface="+mn-lt"/>
                          <a:ea typeface="Gulim" panose="020B0600000101010101" charset="-127"/>
                          <a:cs typeface="+mn-cs"/>
                        </a:rPr>
                        <a:t>------------------------------------------</a:t>
                      </a:r>
                      <a:endParaRPr lang="ko-KR" altLang="en-US" sz="1600" b="1" kern="1200" dirty="0">
                        <a:solidFill>
                          <a:srgbClr val="00B0F0"/>
                        </a:solidFill>
                        <a:latin typeface="+mn-lt"/>
                        <a:ea typeface="굴림" panose="020B0600000101010101" pitchFamily="50" charset="-127"/>
                        <a:cs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0768863"/>
                  </a:ext>
                </a:extLst>
              </a:tr>
              <a:tr h="1353429">
                <a:tc>
                  <a:txBody>
                    <a:bodyPr/>
                    <a:lstStyle/>
                    <a:p>
                      <a:pPr algn="just"/>
                      <a:r>
                        <a:rPr lang="en-US" altLang="ko-KR" sz="1600" b="1" kern="1200" dirty="0">
                          <a:solidFill>
                            <a:srgbClr val="00B0F0"/>
                          </a:solidFill>
                          <a:latin typeface="+mn-lt"/>
                          <a:ea typeface="굴림" panose="020B0600000101010101" pitchFamily="50" charset="-127"/>
                          <a:cs typeface="Calibri" panose="020F0502020204030204" pitchFamily="34" charset="0"/>
                        </a:rPr>
                        <a:t>Chorus1</a:t>
                      </a:r>
                      <a:endParaRPr lang="en-US" altLang="ko-KR" sz="1600" b="0" i="0" dirty="0">
                        <a:solidFill>
                          <a:srgbClr val="222222"/>
                        </a:solidFill>
                        <a:effectLst/>
                        <a:latin typeface="+mn-lt"/>
                      </a:endParaRPr>
                    </a:p>
                    <a:p>
                      <a:pPr algn="just"/>
                      <a:r>
                        <a:rPr lang="en-US" altLang="ko-KR" sz="1600" b="0" i="0" dirty="0">
                          <a:solidFill>
                            <a:srgbClr val="222222"/>
                          </a:solidFill>
                          <a:effectLst/>
                          <a:latin typeface="+mn-lt"/>
                        </a:rPr>
                        <a:t>But, a, shop, was, built, right, across, the, street, And, it, stands, were, the, sunrise, used,</a:t>
                      </a:r>
                    </a:p>
                    <a:p>
                      <a:pPr algn="just"/>
                      <a:br>
                        <a:rPr lang="en-US" altLang="ko-KR" sz="1600" b="0" i="0" dirty="0">
                          <a:solidFill>
                            <a:srgbClr val="222222"/>
                          </a:solidFill>
                          <a:effectLst/>
                          <a:latin typeface="+mn-lt"/>
                        </a:rPr>
                      </a:br>
                      <a:r>
                        <a:rPr kumimoji="1" lang="en-US" altLang="ko-KR" sz="1600" i="0" u="none" strike="noStrike" kern="1200" cap="none" spc="0" normalizeH="0" baseline="0" noProof="0" dirty="0">
                          <a:ln>
                            <a:noFill/>
                          </a:ln>
                          <a:solidFill>
                            <a:prstClr val="black"/>
                          </a:solidFill>
                          <a:effectLst/>
                          <a:uLnTx/>
                          <a:uFillTx/>
                          <a:latin typeface="+mn-lt"/>
                          <a:ea typeface="Gulim" panose="020B0600000101010101" charset="-127"/>
                          <a:cs typeface="+mn-cs"/>
                        </a:rPr>
                        <a:t>------------------------------------------</a:t>
                      </a:r>
                      <a:endParaRPr lang="en-US" altLang="ko-KR" sz="1600" kern="1200" dirty="0">
                        <a:solidFill>
                          <a:schemeClr val="tx1"/>
                        </a:solidFill>
                        <a:latin typeface="+mn-lt"/>
                        <a:ea typeface="굴림" panose="020B0600000101010101" pitchFamily="50" charset="-127"/>
                        <a:cs typeface="Calibri" panose="020F0502020204030204"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405740"/>
                  </a:ext>
                </a:extLst>
              </a:tr>
              <a:tr h="1150128">
                <a:tc>
                  <a:txBody>
                    <a:bodyPr/>
                    <a:lstStyle/>
                    <a:p>
                      <a:pPr algn="just"/>
                      <a:r>
                        <a:rPr lang="en-US" altLang="ko-KR" sz="1600" b="1" kern="1200" dirty="0">
                          <a:solidFill>
                            <a:srgbClr val="FF0000"/>
                          </a:solidFill>
                          <a:latin typeface="+mn-lt"/>
                          <a:ea typeface="굴림" panose="020B0600000101010101" pitchFamily="50" charset="-127"/>
                          <a:cs typeface="Calibri" panose="020F0502020204030204" pitchFamily="34" charset="0"/>
                        </a:rPr>
                        <a:t>Verse2</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600" b="0" i="0" dirty="0">
                          <a:solidFill>
                            <a:srgbClr val="222222"/>
                          </a:solidFill>
                          <a:effectLst/>
                          <a:latin typeface="+mn-lt"/>
                        </a:rPr>
                        <a:t>Our, heroes, oh, they, got, old</a:t>
                      </a:r>
                      <a:r>
                        <a:rPr lang="en-US" altLang="ko-KR" sz="1600" b="1" i="0" kern="1200" dirty="0">
                          <a:solidFill>
                            <a:schemeClr val="tx1"/>
                          </a:solidFill>
                          <a:effectLst/>
                          <a:latin typeface="+mn-lt"/>
                          <a:ea typeface="굴림" panose="020B0600000101010101" pitchFamily="50" charset="-127"/>
                          <a:cs typeface="Calibri" panose="020F0502020204030204" pitchFamily="34" charset="0"/>
                        </a:rPr>
                        <a:t>,</a:t>
                      </a:r>
                      <a:r>
                        <a:rPr lang="ko-KR" altLang="en-US" sz="1600" b="1" i="0" kern="1200" dirty="0">
                          <a:solidFill>
                            <a:schemeClr val="tx1"/>
                          </a:solidFill>
                          <a:effectLst/>
                          <a:latin typeface="+mn-lt"/>
                          <a:ea typeface="굴림" panose="020B0600000101010101" pitchFamily="50" charset="-127"/>
                          <a:cs typeface="Calibri" panose="020F0502020204030204" pitchFamily="34" charset="0"/>
                        </a:rPr>
                        <a:t> </a:t>
                      </a:r>
                      <a:r>
                        <a:rPr lang="en-US" altLang="ko-KR" sz="1600" b="0" i="0" dirty="0">
                          <a:solidFill>
                            <a:srgbClr val="222222"/>
                          </a:solidFill>
                          <a:effectLst/>
                          <a:latin typeface="+mn-lt"/>
                        </a:rPr>
                        <a:t>Our, heroes, oh, they, got, old, Smiles, they, fade, because,</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600" b="0" i="0" dirty="0">
                          <a:solidFill>
                            <a:srgbClr val="222222"/>
                          </a:solidFill>
                          <a:effectLst/>
                          <a:latin typeface="+mn-lt"/>
                        </a:rPr>
                        <a:t> </a:t>
                      </a:r>
                      <a:br>
                        <a:rPr lang="en-US" altLang="ko-KR" sz="1600" b="0" i="0" dirty="0">
                          <a:solidFill>
                            <a:srgbClr val="222222"/>
                          </a:solidFill>
                          <a:effectLst/>
                          <a:latin typeface="+mn-lt"/>
                        </a:rPr>
                      </a:br>
                      <a:r>
                        <a:rPr kumimoji="1" lang="en-US" altLang="ko-KR" sz="1600" i="0" u="none" strike="noStrike" kern="1200" cap="none" spc="0" normalizeH="0" baseline="0" noProof="0" dirty="0">
                          <a:ln>
                            <a:noFill/>
                          </a:ln>
                          <a:solidFill>
                            <a:prstClr val="black"/>
                          </a:solidFill>
                          <a:effectLst/>
                          <a:uLnTx/>
                          <a:uFillTx/>
                          <a:latin typeface="+mn-lt"/>
                          <a:ea typeface="Gulim" panose="020B0600000101010101" charset="-127"/>
                          <a:cs typeface="+mn-cs"/>
                        </a:rPr>
                        <a:t>------------------------------------------</a:t>
                      </a:r>
                      <a:endParaRPr lang="en-US" altLang="ko-KR" sz="1600" kern="1200" dirty="0">
                        <a:solidFill>
                          <a:schemeClr val="tx1"/>
                        </a:solidFill>
                        <a:latin typeface="+mn-lt"/>
                        <a:ea typeface="굴림" panose="020B0600000101010101" pitchFamily="50" charset="-127"/>
                        <a:cs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9527819"/>
                  </a:ext>
                </a:extLst>
              </a:tr>
            </a:tbl>
          </a:graphicData>
        </a:graphic>
      </p:graphicFrame>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(2/10)</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ea typeface="+mn-ea"/>
              </a:rPr>
              <a:t>4.2. Experiment results</a:t>
            </a:r>
            <a:endParaRPr kumimoji="1" lang="en-US" altLang="ko-Kore-KR" dirty="0">
              <a:ea typeface="+mn-ea"/>
            </a:endParaRPr>
          </a:p>
          <a:p>
            <a:r>
              <a:rPr kumimoji="1" lang="en-US" altLang="ko-Kore-KR" dirty="0">
                <a:ea typeface="+mn-ea"/>
              </a:rPr>
              <a:t>The results of verse/chorus extractor</a:t>
            </a:r>
          </a:p>
          <a:p>
            <a:pPr marL="584200" lvl="1" indent="0">
              <a:buNone/>
            </a:pPr>
            <a:endParaRPr kumimoji="1" lang="en-US" altLang="ko-Kore-KR" dirty="0">
              <a:latin typeface="+mn-lt"/>
              <a:ea typeface="+mn-ea"/>
            </a:endParaRPr>
          </a:p>
          <a:p>
            <a:pPr lvl="1"/>
            <a:endParaRPr kumimoji="1" lang="en-US" altLang="ko-Kore-KR" dirty="0">
              <a:latin typeface="+mn-lt"/>
              <a:ea typeface="+mn-ea"/>
            </a:endParaRPr>
          </a:p>
          <a:p>
            <a:pPr lvl="1" fontAlgn="base"/>
            <a:endParaRPr lang="en-US" altLang="ko-KR" sz="1200" dirty="0">
              <a:latin typeface="+mn-lt"/>
              <a:ea typeface="+mn-ea"/>
            </a:endParaRPr>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직사각형 4">
            <a:extLst>
              <a:ext uri="{FF2B5EF4-FFF2-40B4-BE49-F238E27FC236}">
                <a16:creationId xmlns:a16="http://schemas.microsoft.com/office/drawing/2014/main" id="{F7F12F78-03FA-4967-A555-0D89AE6404F0}"/>
              </a:ext>
            </a:extLst>
          </p:cNvPr>
          <p:cNvSpPr/>
          <p:nvPr/>
        </p:nvSpPr>
        <p:spPr>
          <a:xfrm>
            <a:off x="144423" y="1870337"/>
            <a:ext cx="3000029" cy="4708981"/>
          </a:xfrm>
          <a:prstGeom prst="rect">
            <a:avLst/>
          </a:prstGeom>
        </p:spPr>
        <p:txBody>
          <a:bodyPr wrap="square">
            <a:spAutoFit/>
          </a:bodyPr>
          <a:lstStyle/>
          <a:p>
            <a:pPr algn="just"/>
            <a:r>
              <a:rPr lang="en-US" altLang="ko-KR" sz="1600" b="0" i="0" dirty="0">
                <a:solidFill>
                  <a:srgbClr val="222222"/>
                </a:solidFill>
                <a:effectLst/>
                <a:latin typeface="+mn-lt"/>
              </a:rPr>
              <a:t>Her alarm goes off / And she gets up to watch the morning news / Doesn't work no more / But tells a lot of stories 'bout her youth / Drinks more lately And got pills in many different colors too / Morning light is showing / She moves the chair to look out at her view / But a shop was built right across the</a:t>
            </a:r>
          </a:p>
          <a:p>
            <a:pPr algn="just"/>
            <a:endParaRPr lang="en-US" altLang="ko-KR" sz="1600" dirty="0">
              <a:solidFill>
                <a:srgbClr val="222222"/>
              </a:solidFill>
              <a:latin typeface="+mn-lt"/>
            </a:endParaRPr>
          </a:p>
          <a:p>
            <a:pPr algn="just"/>
            <a:endParaRPr lang="en-US" altLang="ko-KR" sz="700" b="0" i="0" dirty="0">
              <a:solidFill>
                <a:srgbClr val="222222"/>
              </a:solidFill>
              <a:effectLst/>
              <a:latin typeface="+mn-lt"/>
            </a:endParaRPr>
          </a:p>
          <a:p>
            <a:pPr algn="just"/>
            <a:r>
              <a:rPr lang="en-US" altLang="ko-KR" sz="1600" dirty="0">
                <a:solidFill>
                  <a:srgbClr val="222222"/>
                </a:solidFill>
                <a:latin typeface="+mn-lt"/>
              </a:rPr>
              <a:t>the nurse that helps her / Move the chair to look out at the sun / But a shop was</a:t>
            </a:r>
          </a:p>
          <a:p>
            <a:pPr algn="just"/>
            <a:endParaRPr lang="en-US" altLang="ko-KR" sz="1600" dirty="0">
              <a:solidFill>
                <a:srgbClr val="222222"/>
              </a:solidFill>
              <a:latin typeface="+mn-lt"/>
            </a:endParaRPr>
          </a:p>
          <a:p>
            <a:pPr algn="just"/>
            <a:endParaRPr lang="en-US" altLang="ko-KR" sz="500" dirty="0">
              <a:solidFill>
                <a:srgbClr val="222222"/>
              </a:solidFill>
              <a:latin typeface="+mn-lt"/>
            </a:endParaRPr>
          </a:p>
          <a:p>
            <a:pPr algn="just"/>
            <a:r>
              <a:rPr lang="en-US" altLang="ko-KR" sz="1600" dirty="0">
                <a:solidFill>
                  <a:srgbClr val="222222"/>
                </a:solidFill>
                <a:latin typeface="+mn-lt"/>
              </a:rPr>
              <a:t>I just hope their stories will still be told </a:t>
            </a:r>
          </a:p>
          <a:p>
            <a:pPr algn="just"/>
            <a:endParaRPr lang="en-US" altLang="ko-KR" sz="1600" dirty="0">
              <a:solidFill>
                <a:srgbClr val="222222"/>
              </a:solidFill>
              <a:latin typeface="+mn-lt"/>
            </a:endParaRPr>
          </a:p>
        </p:txBody>
      </p:sp>
      <p:sp>
        <p:nvSpPr>
          <p:cNvPr id="7" name="사각형: 둥근 모서리 6">
            <a:extLst>
              <a:ext uri="{FF2B5EF4-FFF2-40B4-BE49-F238E27FC236}">
                <a16:creationId xmlns:a16="http://schemas.microsoft.com/office/drawing/2014/main" id="{8BB768E8-6D1F-4C5A-8719-7FD40485243D}"/>
              </a:ext>
            </a:extLst>
          </p:cNvPr>
          <p:cNvSpPr/>
          <p:nvPr/>
        </p:nvSpPr>
        <p:spPr>
          <a:xfrm>
            <a:off x="102092" y="1559135"/>
            <a:ext cx="3060000" cy="36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fontAlgn="auto" latinLnBrk="0">
              <a:lnSpc>
                <a:spcPts val="1500"/>
              </a:lnSpc>
              <a:spcBef>
                <a:spcPts val="0"/>
              </a:spcBef>
              <a:spcAft>
                <a:spcPts val="0"/>
              </a:spcAft>
            </a:pPr>
            <a:r>
              <a:rPr lang="en-US" altLang="ko-KR" sz="1600" kern="0" dirty="0">
                <a:latin typeface="+mn-lt"/>
                <a:cs typeface="Calibri" panose="020F0502020204030204" pitchFamily="34" charset="0"/>
              </a:rPr>
              <a:t>User’s Selected Lyrics</a:t>
            </a:r>
            <a:endParaRPr lang="ko-KR" altLang="en-US" sz="1600" kern="0" dirty="0">
              <a:latin typeface="+mn-lt"/>
              <a:cs typeface="Calibri" panose="020F0502020204030204" pitchFamily="34" charset="0"/>
            </a:endParaRPr>
          </a:p>
        </p:txBody>
      </p:sp>
      <p:sp>
        <p:nvSpPr>
          <p:cNvPr id="8" name="사각형: 둥근 모서리 7">
            <a:extLst>
              <a:ext uri="{FF2B5EF4-FFF2-40B4-BE49-F238E27FC236}">
                <a16:creationId xmlns:a16="http://schemas.microsoft.com/office/drawing/2014/main" id="{6252C5C0-310C-4CC5-9841-8B8F2DC6AFD2}"/>
              </a:ext>
            </a:extLst>
          </p:cNvPr>
          <p:cNvSpPr/>
          <p:nvPr/>
        </p:nvSpPr>
        <p:spPr>
          <a:xfrm>
            <a:off x="6024326" y="1559135"/>
            <a:ext cx="3060000" cy="360000"/>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latinLnBrk="0">
              <a:lnSpc>
                <a:spcPts val="1500"/>
              </a:lnSpc>
            </a:pPr>
            <a:r>
              <a:rPr lang="en-US" altLang="ko-KR" sz="1600" kern="0" dirty="0">
                <a:solidFill>
                  <a:sysClr val="windowText" lastClr="000000"/>
                </a:solidFill>
                <a:latin typeface="+mn-lt"/>
              </a:rPr>
              <a:t>Verses/Choruses</a:t>
            </a:r>
            <a:endParaRPr lang="ko-KR" altLang="en-US" sz="1600" kern="0" dirty="0">
              <a:solidFill>
                <a:sysClr val="windowText" lastClr="000000"/>
              </a:solidFill>
              <a:latin typeface="+mn-lt"/>
            </a:endParaRPr>
          </a:p>
        </p:txBody>
      </p:sp>
      <p:sp>
        <p:nvSpPr>
          <p:cNvPr id="9" name="직사각형 8">
            <a:extLst>
              <a:ext uri="{FF2B5EF4-FFF2-40B4-BE49-F238E27FC236}">
                <a16:creationId xmlns:a16="http://schemas.microsoft.com/office/drawing/2014/main" id="{7735D9E4-91FF-4E63-A24F-E80E6C1FB455}"/>
              </a:ext>
            </a:extLst>
          </p:cNvPr>
          <p:cNvSpPr/>
          <p:nvPr/>
        </p:nvSpPr>
        <p:spPr>
          <a:xfrm>
            <a:off x="3166163" y="1549845"/>
            <a:ext cx="2858163" cy="360000"/>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700"/>
              </a:lnSpc>
            </a:pPr>
            <a:r>
              <a:rPr lang="en-US" altLang="ko-KR" sz="1600" kern="0" dirty="0">
                <a:solidFill>
                  <a:sysClr val="windowText" lastClr="000000"/>
                </a:solidFill>
                <a:latin typeface="+mn-lt"/>
              </a:rPr>
              <a:t>Verse/Chorus</a:t>
            </a:r>
            <a:r>
              <a:rPr lang="en-US" altLang="ko-KR" sz="1600" kern="0" dirty="0">
                <a:solidFill>
                  <a:sysClr val="windowText" lastClr="000000"/>
                </a:solidFill>
                <a:latin typeface="+mn-lt"/>
                <a:cs typeface="Calibri" panose="020F0502020204030204" pitchFamily="34" charset="0"/>
              </a:rPr>
              <a:t> Extractor</a:t>
            </a:r>
            <a:endParaRPr lang="ko-KR" altLang="en-US" sz="1600" kern="0" dirty="0">
              <a:solidFill>
                <a:sysClr val="windowText" lastClr="000000"/>
              </a:solidFill>
              <a:latin typeface="+mn-lt"/>
              <a:cs typeface="Calibri" panose="020F0502020204030204" pitchFamily="34" charset="0"/>
            </a:endParaRPr>
          </a:p>
        </p:txBody>
      </p:sp>
      <p:sp>
        <p:nvSpPr>
          <p:cNvPr id="10" name="직사각형 9">
            <a:extLst>
              <a:ext uri="{FF2B5EF4-FFF2-40B4-BE49-F238E27FC236}">
                <a16:creationId xmlns:a16="http://schemas.microsoft.com/office/drawing/2014/main" id="{D14625B9-8575-4ADF-9EF4-AA90A1AB5C68}"/>
              </a:ext>
            </a:extLst>
          </p:cNvPr>
          <p:cNvSpPr/>
          <p:nvPr/>
        </p:nvSpPr>
        <p:spPr>
          <a:xfrm>
            <a:off x="198588" y="1926848"/>
            <a:ext cx="1926515" cy="2640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F0BC760E-8A55-443F-9EF4-E7E3934AAC8B}"/>
              </a:ext>
            </a:extLst>
          </p:cNvPr>
          <p:cNvSpPr/>
          <p:nvPr/>
        </p:nvSpPr>
        <p:spPr>
          <a:xfrm>
            <a:off x="3265914" y="1961954"/>
            <a:ext cx="4064718" cy="830997"/>
          </a:xfrm>
          <a:prstGeom prst="rect">
            <a:avLst/>
          </a:prstGeom>
        </p:spPr>
        <p:txBody>
          <a:bodyPr wrap="square">
            <a:spAutoFit/>
          </a:bodyPr>
          <a:lstStyle/>
          <a:p>
            <a:r>
              <a:rPr lang="en-US" altLang="ko-KR" sz="1600" b="0" i="0" dirty="0">
                <a:solidFill>
                  <a:srgbClr val="222222"/>
                </a:solidFill>
                <a:effectLst/>
                <a:latin typeface="+mn-lt"/>
              </a:rPr>
              <a:t>Her alarm goes off</a:t>
            </a:r>
            <a:endParaRPr lang="en-US" altLang="ko-KR" sz="1600" dirty="0">
              <a:solidFill>
                <a:srgbClr val="222222"/>
              </a:solidFill>
              <a:latin typeface="+mn-lt"/>
            </a:endParaRPr>
          </a:p>
          <a:p>
            <a:br>
              <a:rPr lang="en-US" altLang="ko-KR" sz="1600" dirty="0">
                <a:solidFill>
                  <a:srgbClr val="222222"/>
                </a:solidFill>
                <a:latin typeface="+mn-lt"/>
              </a:rPr>
            </a:br>
            <a:endParaRPr lang="ko-KR" altLang="en-US" sz="1600" dirty="0">
              <a:latin typeface="+mn-lt"/>
            </a:endParaRPr>
          </a:p>
        </p:txBody>
      </p:sp>
      <p:sp>
        <p:nvSpPr>
          <p:cNvPr id="14" name="직사각형 13">
            <a:extLst>
              <a:ext uri="{FF2B5EF4-FFF2-40B4-BE49-F238E27FC236}">
                <a16:creationId xmlns:a16="http://schemas.microsoft.com/office/drawing/2014/main" id="{F139032B-83F4-453E-9EF1-180697BFAC62}"/>
              </a:ext>
            </a:extLst>
          </p:cNvPr>
          <p:cNvSpPr/>
          <p:nvPr/>
        </p:nvSpPr>
        <p:spPr>
          <a:xfrm>
            <a:off x="3229238" y="3465120"/>
            <a:ext cx="2512520" cy="1077218"/>
          </a:xfrm>
          <a:prstGeom prst="rect">
            <a:avLst/>
          </a:prstGeom>
        </p:spPr>
        <p:txBody>
          <a:bodyPr wrap="square">
            <a:spAutoFit/>
          </a:bodyPr>
          <a:lstStyle/>
          <a:p>
            <a:r>
              <a:rPr lang="en-US" altLang="ko-KR" sz="1600" dirty="0">
                <a:solidFill>
                  <a:srgbClr val="222222"/>
                </a:solidFill>
                <a:latin typeface="+mn-lt"/>
              </a:rPr>
              <a:t>But a shop was built right </a:t>
            </a:r>
            <a:br>
              <a:rPr lang="en-US" altLang="ko-KR" sz="1600" dirty="0">
                <a:solidFill>
                  <a:srgbClr val="222222"/>
                </a:solidFill>
                <a:latin typeface="+mn-lt"/>
              </a:rPr>
            </a:br>
            <a:r>
              <a:rPr lang="en-US" altLang="ko-KR" sz="1600" dirty="0">
                <a:solidFill>
                  <a:srgbClr val="222222"/>
                </a:solidFill>
                <a:latin typeface="+mn-lt"/>
              </a:rPr>
              <a:t>across the street</a:t>
            </a:r>
            <a:br>
              <a:rPr lang="en-US" altLang="ko-KR" sz="1600" dirty="0">
                <a:solidFill>
                  <a:srgbClr val="222222"/>
                </a:solidFill>
                <a:latin typeface="+mn-lt"/>
              </a:rPr>
            </a:br>
            <a:br>
              <a:rPr lang="en-US" altLang="ko-KR" sz="1600" dirty="0">
                <a:solidFill>
                  <a:srgbClr val="222222"/>
                </a:solidFill>
                <a:latin typeface="+mn-lt"/>
              </a:rPr>
            </a:br>
            <a:endParaRPr lang="en-US" altLang="ko-KR" sz="1600" b="0" i="0" dirty="0">
              <a:solidFill>
                <a:srgbClr val="222222"/>
              </a:solidFill>
              <a:effectLst/>
              <a:latin typeface="+mn-lt"/>
            </a:endParaRPr>
          </a:p>
        </p:txBody>
      </p:sp>
      <p:sp>
        <p:nvSpPr>
          <p:cNvPr id="17" name="직사각형 16">
            <a:extLst>
              <a:ext uri="{FF2B5EF4-FFF2-40B4-BE49-F238E27FC236}">
                <a16:creationId xmlns:a16="http://schemas.microsoft.com/office/drawing/2014/main" id="{031A5251-F66A-4FE5-A61A-D6E011AD21B6}"/>
              </a:ext>
            </a:extLst>
          </p:cNvPr>
          <p:cNvSpPr/>
          <p:nvPr/>
        </p:nvSpPr>
        <p:spPr>
          <a:xfrm>
            <a:off x="3327798" y="2018682"/>
            <a:ext cx="1755297" cy="2285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3104C05B-C423-4999-9BE2-F933CEE8F2D5}"/>
              </a:ext>
            </a:extLst>
          </p:cNvPr>
          <p:cNvSpPr/>
          <p:nvPr/>
        </p:nvSpPr>
        <p:spPr>
          <a:xfrm>
            <a:off x="3302399" y="3497033"/>
            <a:ext cx="2310066" cy="24286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lumMod val="50000"/>
                </a:schemeClr>
              </a:solidFill>
            </a:endParaRPr>
          </a:p>
        </p:txBody>
      </p:sp>
      <p:sp>
        <p:nvSpPr>
          <p:cNvPr id="23" name="TextBox 22">
            <a:extLst>
              <a:ext uri="{FF2B5EF4-FFF2-40B4-BE49-F238E27FC236}">
                <a16:creationId xmlns:a16="http://schemas.microsoft.com/office/drawing/2014/main" id="{2D91D3C6-ED41-42A9-A217-0403E7384A43}"/>
              </a:ext>
            </a:extLst>
          </p:cNvPr>
          <p:cNvSpPr txBox="1"/>
          <p:nvPr/>
        </p:nvSpPr>
        <p:spPr>
          <a:xfrm>
            <a:off x="3895165" y="5065531"/>
            <a:ext cx="1172113" cy="369332"/>
          </a:xfrm>
          <a:prstGeom prst="rect">
            <a:avLst/>
          </a:prstGeom>
          <a:noFill/>
          <a:ln>
            <a:solidFill>
              <a:srgbClr val="00B0F0"/>
            </a:solidFill>
          </a:ln>
        </p:spPr>
        <p:txBody>
          <a:bodyPr wrap="square" rtlCol="0">
            <a:spAutoFit/>
          </a:bodyPr>
          <a:lstStyle/>
          <a:p>
            <a:pPr algn="ctr"/>
            <a:r>
              <a:rPr lang="en-US" altLang="ko-KR" sz="1800" b="1" dirty="0">
                <a:solidFill>
                  <a:srgbClr val="00B0F0"/>
                </a:solidFill>
                <a:latin typeface="+mn-lt"/>
              </a:rPr>
              <a:t>Match</a:t>
            </a:r>
          </a:p>
        </p:txBody>
      </p:sp>
      <p:sp>
        <p:nvSpPr>
          <p:cNvPr id="24" name="TextBox 23">
            <a:extLst>
              <a:ext uri="{FF2B5EF4-FFF2-40B4-BE49-F238E27FC236}">
                <a16:creationId xmlns:a16="http://schemas.microsoft.com/office/drawing/2014/main" id="{5C7B4125-F403-4347-BEC5-6D776F47D215}"/>
              </a:ext>
            </a:extLst>
          </p:cNvPr>
          <p:cNvSpPr txBox="1"/>
          <p:nvPr/>
        </p:nvSpPr>
        <p:spPr>
          <a:xfrm>
            <a:off x="6498383" y="2887207"/>
            <a:ext cx="499319" cy="307777"/>
          </a:xfrm>
          <a:prstGeom prst="rect">
            <a:avLst/>
          </a:prstGeom>
          <a:noFill/>
        </p:spPr>
        <p:txBody>
          <a:bodyPr wrap="square" rtlCol="0">
            <a:spAutoFit/>
          </a:bodyPr>
          <a:lstStyle/>
          <a:p>
            <a:r>
              <a:rPr lang="en-US" altLang="ko-KR" dirty="0">
                <a:latin typeface="+mn-lt"/>
              </a:rPr>
              <a:t>   </a:t>
            </a:r>
            <a:endParaRPr lang="ko-KR" altLang="en-US" dirty="0">
              <a:latin typeface="+mn-lt"/>
            </a:endParaRPr>
          </a:p>
        </p:txBody>
      </p:sp>
      <p:cxnSp>
        <p:nvCxnSpPr>
          <p:cNvPr id="25" name="연결선: 꺾임 24">
            <a:extLst>
              <a:ext uri="{FF2B5EF4-FFF2-40B4-BE49-F238E27FC236}">
                <a16:creationId xmlns:a16="http://schemas.microsoft.com/office/drawing/2014/main" id="{EFD4441C-4E6F-468F-9B8F-B5DBEF7B23D8}"/>
              </a:ext>
            </a:extLst>
          </p:cNvPr>
          <p:cNvCxnSpPr>
            <a:cxnSpLocks/>
            <a:stCxn id="23" idx="3"/>
            <a:endCxn id="26" idx="1"/>
          </p:cNvCxnSpPr>
          <p:nvPr/>
        </p:nvCxnSpPr>
        <p:spPr>
          <a:xfrm flipV="1">
            <a:off x="5067278" y="3428221"/>
            <a:ext cx="997350" cy="1821976"/>
          </a:xfrm>
          <a:prstGeom prst="bentConnector3">
            <a:avLst>
              <a:gd name="adj1" fmla="val 7674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7FB334A-336D-4335-A21D-F3FCA6852EAE}"/>
              </a:ext>
            </a:extLst>
          </p:cNvPr>
          <p:cNvSpPr txBox="1"/>
          <p:nvPr/>
        </p:nvSpPr>
        <p:spPr>
          <a:xfrm>
            <a:off x="6064628" y="3274332"/>
            <a:ext cx="499319" cy="307777"/>
          </a:xfrm>
          <a:prstGeom prst="rect">
            <a:avLst/>
          </a:prstGeom>
          <a:noFill/>
        </p:spPr>
        <p:txBody>
          <a:bodyPr wrap="square" rtlCol="0">
            <a:spAutoFit/>
          </a:bodyPr>
          <a:lstStyle/>
          <a:p>
            <a:r>
              <a:rPr lang="en-US" altLang="ko-KR" dirty="0">
                <a:latin typeface="+mn-lt"/>
              </a:rPr>
              <a:t>   </a:t>
            </a:r>
            <a:endParaRPr lang="ko-KR" altLang="en-US" dirty="0">
              <a:latin typeface="+mn-lt"/>
            </a:endParaRPr>
          </a:p>
        </p:txBody>
      </p:sp>
      <p:cxnSp>
        <p:nvCxnSpPr>
          <p:cNvPr id="28" name="연결선: 꺾임 27">
            <a:extLst>
              <a:ext uri="{FF2B5EF4-FFF2-40B4-BE49-F238E27FC236}">
                <a16:creationId xmlns:a16="http://schemas.microsoft.com/office/drawing/2014/main" id="{B583096F-A2E2-49DB-9738-AA04D47FA5F4}"/>
              </a:ext>
            </a:extLst>
          </p:cNvPr>
          <p:cNvCxnSpPr>
            <a:cxnSpLocks/>
            <a:stCxn id="53" idx="3"/>
            <a:endCxn id="18" idx="1"/>
          </p:cNvCxnSpPr>
          <p:nvPr/>
        </p:nvCxnSpPr>
        <p:spPr>
          <a:xfrm flipV="1">
            <a:off x="3009205" y="3618468"/>
            <a:ext cx="293194" cy="638861"/>
          </a:xfrm>
          <a:prstGeom prst="bentConnector3">
            <a:avLst>
              <a:gd name="adj1" fmla="val 50000"/>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연결선: 꺾임 32">
            <a:extLst>
              <a:ext uri="{FF2B5EF4-FFF2-40B4-BE49-F238E27FC236}">
                <a16:creationId xmlns:a16="http://schemas.microsoft.com/office/drawing/2014/main" id="{12F1C787-F2F6-4AFC-AAB5-B64B0155CAB2}"/>
              </a:ext>
            </a:extLst>
          </p:cNvPr>
          <p:cNvCxnSpPr>
            <a:cxnSpLocks/>
            <a:stCxn id="17" idx="1"/>
            <a:endCxn id="10" idx="3"/>
          </p:cNvCxnSpPr>
          <p:nvPr/>
        </p:nvCxnSpPr>
        <p:spPr>
          <a:xfrm rot="10800000">
            <a:off x="2125104" y="2058884"/>
            <a:ext cx="1202695" cy="74095"/>
          </a:xfrm>
          <a:prstGeom prst="bentConnector3">
            <a:avLst>
              <a:gd name="adj1" fmla="val 1629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37" name="TextBox 36">
            <a:extLst>
              <a:ext uri="{FF2B5EF4-FFF2-40B4-BE49-F238E27FC236}">
                <a16:creationId xmlns:a16="http://schemas.microsoft.com/office/drawing/2014/main" id="{AE8F9B0C-3525-48CD-9EBD-9C7403660BC5}"/>
              </a:ext>
            </a:extLst>
          </p:cNvPr>
          <p:cNvSpPr txBox="1"/>
          <p:nvPr/>
        </p:nvSpPr>
        <p:spPr>
          <a:xfrm>
            <a:off x="7430329" y="2826237"/>
            <a:ext cx="234360" cy="415307"/>
          </a:xfrm>
          <a:prstGeom prst="rect">
            <a:avLst/>
          </a:prstGeom>
          <a:noFill/>
        </p:spPr>
        <p:txBody>
          <a:bodyPr wrap="none" rtlCol="0">
            <a:spAutoFit/>
          </a:bodyPr>
          <a:lstStyle>
            <a:defPPr marR="0" lvl="0" algn="l" rtl="0">
              <a:lnSpc>
                <a:spcPct val="100000"/>
              </a:lnSpc>
              <a:spcBef>
                <a:spcPts val="0"/>
              </a:spcBef>
              <a:spcAft>
                <a:spcPts val="0"/>
              </a:spcAft>
              <a:defRPr/>
            </a:defPPr>
            <a:lvl1pPr>
              <a:lnSpc>
                <a:spcPts val="500"/>
              </a:lnSpc>
              <a:defRPr b="1"/>
            </a:lvl1pPr>
          </a:lstStyle>
          <a:p>
            <a:r>
              <a:rPr lang="en-US" altLang="ko-KR" dirty="0"/>
              <a:t>.</a:t>
            </a:r>
          </a:p>
          <a:p>
            <a:r>
              <a:rPr lang="en-US" altLang="ko-KR" dirty="0"/>
              <a:t>.</a:t>
            </a:r>
          </a:p>
          <a:p>
            <a:r>
              <a:rPr lang="en-US" altLang="ko-KR" dirty="0"/>
              <a:t>.</a:t>
            </a:r>
            <a:endParaRPr lang="ko-KR" altLang="en-US" dirty="0"/>
          </a:p>
        </p:txBody>
      </p:sp>
      <p:sp>
        <p:nvSpPr>
          <p:cNvPr id="38" name="TextBox 37">
            <a:extLst>
              <a:ext uri="{FF2B5EF4-FFF2-40B4-BE49-F238E27FC236}">
                <a16:creationId xmlns:a16="http://schemas.microsoft.com/office/drawing/2014/main" id="{A8B42BAD-F31A-4D67-827D-7CF0D47F5948}"/>
              </a:ext>
            </a:extLst>
          </p:cNvPr>
          <p:cNvSpPr txBox="1"/>
          <p:nvPr/>
        </p:nvSpPr>
        <p:spPr>
          <a:xfrm>
            <a:off x="7430329" y="4291205"/>
            <a:ext cx="234360" cy="415307"/>
          </a:xfrm>
          <a:prstGeom prst="rect">
            <a:avLst/>
          </a:prstGeom>
          <a:noFill/>
        </p:spPr>
        <p:txBody>
          <a:bodyPr wrap="none" rtlCol="0">
            <a:spAutoFit/>
          </a:bodyPr>
          <a:lstStyle>
            <a:defPPr marR="0" lvl="0" algn="l" rtl="0">
              <a:lnSpc>
                <a:spcPct val="100000"/>
              </a:lnSpc>
              <a:spcBef>
                <a:spcPts val="0"/>
              </a:spcBef>
              <a:spcAft>
                <a:spcPts val="0"/>
              </a:spcAft>
              <a:defRPr/>
            </a:defPPr>
            <a:lvl1pPr>
              <a:lnSpc>
                <a:spcPts val="500"/>
              </a:lnSpc>
              <a:defRPr b="1"/>
            </a:lvl1pPr>
          </a:lstStyle>
          <a:p>
            <a:r>
              <a:rPr lang="en-US" altLang="ko-KR" dirty="0"/>
              <a:t>.</a:t>
            </a:r>
          </a:p>
          <a:p>
            <a:r>
              <a:rPr lang="en-US" altLang="ko-KR" dirty="0"/>
              <a:t>.</a:t>
            </a:r>
          </a:p>
          <a:p>
            <a:r>
              <a:rPr lang="en-US" altLang="ko-KR" dirty="0"/>
              <a:t>.</a:t>
            </a:r>
            <a:endParaRPr lang="ko-KR" altLang="en-US" dirty="0"/>
          </a:p>
        </p:txBody>
      </p:sp>
      <p:sp>
        <p:nvSpPr>
          <p:cNvPr id="39" name="TextBox 38">
            <a:extLst>
              <a:ext uri="{FF2B5EF4-FFF2-40B4-BE49-F238E27FC236}">
                <a16:creationId xmlns:a16="http://schemas.microsoft.com/office/drawing/2014/main" id="{326E7AC5-C7FD-47B0-AD9D-1B98A7A2A2A3}"/>
              </a:ext>
            </a:extLst>
          </p:cNvPr>
          <p:cNvSpPr txBox="1"/>
          <p:nvPr/>
        </p:nvSpPr>
        <p:spPr>
          <a:xfrm>
            <a:off x="7430329" y="5746375"/>
            <a:ext cx="234360" cy="415307"/>
          </a:xfrm>
          <a:prstGeom prst="rect">
            <a:avLst/>
          </a:prstGeom>
          <a:noFill/>
        </p:spPr>
        <p:txBody>
          <a:bodyPr wrap="none" rtlCol="0">
            <a:spAutoFit/>
          </a:bodyPr>
          <a:lstStyle>
            <a:defPPr marR="0" lvl="0" algn="l" rtl="0">
              <a:lnSpc>
                <a:spcPct val="100000"/>
              </a:lnSpc>
              <a:spcBef>
                <a:spcPts val="0"/>
              </a:spcBef>
              <a:spcAft>
                <a:spcPts val="0"/>
              </a:spcAft>
              <a:defRPr/>
            </a:defPPr>
            <a:lvl1pPr>
              <a:lnSpc>
                <a:spcPts val="500"/>
              </a:lnSpc>
              <a:defRPr b="1"/>
            </a:lvl1pPr>
          </a:lstStyle>
          <a:p>
            <a:r>
              <a:rPr lang="en-US" altLang="ko-KR" dirty="0"/>
              <a:t>.</a:t>
            </a:r>
          </a:p>
          <a:p>
            <a:r>
              <a:rPr lang="en-US" altLang="ko-KR" dirty="0"/>
              <a:t>.</a:t>
            </a:r>
          </a:p>
          <a:p>
            <a:r>
              <a:rPr lang="en-US" altLang="ko-KR" dirty="0"/>
              <a:t>.</a:t>
            </a:r>
            <a:endParaRPr lang="ko-KR" altLang="en-US" dirty="0"/>
          </a:p>
        </p:txBody>
      </p:sp>
      <p:sp>
        <p:nvSpPr>
          <p:cNvPr id="58" name="직사각형 57">
            <a:extLst>
              <a:ext uri="{FF2B5EF4-FFF2-40B4-BE49-F238E27FC236}">
                <a16:creationId xmlns:a16="http://schemas.microsoft.com/office/drawing/2014/main" id="{B3E189F3-0953-4C62-A454-A1C64A8FB2F5}"/>
              </a:ext>
            </a:extLst>
          </p:cNvPr>
          <p:cNvSpPr/>
          <p:nvPr/>
        </p:nvSpPr>
        <p:spPr>
          <a:xfrm>
            <a:off x="3220686" y="3394117"/>
            <a:ext cx="2521072" cy="1039065"/>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
        <p:nvSpPr>
          <p:cNvPr id="60" name="TextBox 59">
            <a:extLst>
              <a:ext uri="{FF2B5EF4-FFF2-40B4-BE49-F238E27FC236}">
                <a16:creationId xmlns:a16="http://schemas.microsoft.com/office/drawing/2014/main" id="{973CA502-2D3C-4492-8F34-EFC729E84110}"/>
              </a:ext>
            </a:extLst>
          </p:cNvPr>
          <p:cNvSpPr txBox="1"/>
          <p:nvPr/>
        </p:nvSpPr>
        <p:spPr>
          <a:xfrm>
            <a:off x="4324556" y="2260405"/>
            <a:ext cx="234360" cy="309508"/>
          </a:xfrm>
          <a:prstGeom prst="rect">
            <a:avLst/>
          </a:prstGeom>
          <a:noFill/>
        </p:spPr>
        <p:txBody>
          <a:bodyPr wrap="none" rtlCol="0">
            <a:spAutoFit/>
          </a:bodyPr>
          <a:lstStyle>
            <a:defPPr marR="0" lvl="0" algn="l" rtl="0">
              <a:lnSpc>
                <a:spcPct val="100000"/>
              </a:lnSpc>
              <a:spcBef>
                <a:spcPts val="0"/>
              </a:spcBef>
              <a:spcAft>
                <a:spcPts val="0"/>
              </a:spcAft>
              <a:defRPr/>
            </a:defPPr>
            <a:lvl1pPr>
              <a:lnSpc>
                <a:spcPts val="700"/>
              </a:lnSpc>
              <a:defRPr b="1"/>
            </a:lvl1pPr>
          </a:lstStyle>
          <a:p>
            <a:pPr>
              <a:lnSpc>
                <a:spcPts val="500"/>
              </a:lnSpc>
            </a:pPr>
            <a:r>
              <a:rPr lang="en-US" altLang="ko-KR" dirty="0"/>
              <a:t>.</a:t>
            </a:r>
          </a:p>
          <a:p>
            <a:pPr>
              <a:lnSpc>
                <a:spcPts val="500"/>
              </a:lnSpc>
            </a:pPr>
            <a:r>
              <a:rPr lang="en-US" altLang="ko-KR" dirty="0"/>
              <a:t>.</a:t>
            </a:r>
          </a:p>
          <a:p>
            <a:pPr>
              <a:lnSpc>
                <a:spcPts val="500"/>
              </a:lnSpc>
            </a:pPr>
            <a:r>
              <a:rPr lang="en-US" altLang="ko-KR" dirty="0"/>
              <a:t>.</a:t>
            </a:r>
            <a:endParaRPr lang="ko-KR" altLang="en-US" dirty="0"/>
          </a:p>
        </p:txBody>
      </p:sp>
      <p:sp>
        <p:nvSpPr>
          <p:cNvPr id="61" name="TextBox 60">
            <a:extLst>
              <a:ext uri="{FF2B5EF4-FFF2-40B4-BE49-F238E27FC236}">
                <a16:creationId xmlns:a16="http://schemas.microsoft.com/office/drawing/2014/main" id="{C9218F15-446D-47AD-9125-8CF69A0A930A}"/>
              </a:ext>
            </a:extLst>
          </p:cNvPr>
          <p:cNvSpPr txBox="1"/>
          <p:nvPr/>
        </p:nvSpPr>
        <p:spPr>
          <a:xfrm>
            <a:off x="4411275" y="4049974"/>
            <a:ext cx="234360" cy="309508"/>
          </a:xfrm>
          <a:prstGeom prst="rect">
            <a:avLst/>
          </a:prstGeom>
          <a:noFill/>
        </p:spPr>
        <p:txBody>
          <a:bodyPr wrap="none" rtlCol="0">
            <a:spAutoFit/>
          </a:bodyPr>
          <a:lstStyle>
            <a:defPPr marR="0" lvl="0" algn="l" rtl="0">
              <a:lnSpc>
                <a:spcPct val="100000"/>
              </a:lnSpc>
              <a:spcBef>
                <a:spcPts val="0"/>
              </a:spcBef>
              <a:spcAft>
                <a:spcPts val="0"/>
              </a:spcAft>
              <a:defRPr/>
            </a:defPPr>
            <a:lvl1pPr>
              <a:lnSpc>
                <a:spcPts val="500"/>
              </a:lnSpc>
              <a:defRPr b="1"/>
            </a:lvl1pPr>
          </a:lstStyle>
          <a:p>
            <a:r>
              <a:rPr lang="en-US" altLang="ko-KR" dirty="0"/>
              <a:t>.</a:t>
            </a:r>
          </a:p>
          <a:p>
            <a:r>
              <a:rPr lang="en-US" altLang="ko-KR" dirty="0"/>
              <a:t>.</a:t>
            </a:r>
          </a:p>
          <a:p>
            <a:r>
              <a:rPr lang="en-US" altLang="ko-KR" dirty="0"/>
              <a:t>.</a:t>
            </a:r>
            <a:endParaRPr lang="ko-KR" altLang="en-US" dirty="0"/>
          </a:p>
        </p:txBody>
      </p:sp>
      <p:cxnSp>
        <p:nvCxnSpPr>
          <p:cNvPr id="78" name="직선 연결선 77">
            <a:extLst>
              <a:ext uri="{FF2B5EF4-FFF2-40B4-BE49-F238E27FC236}">
                <a16:creationId xmlns:a16="http://schemas.microsoft.com/office/drawing/2014/main" id="{6ED85574-F0DD-44A9-BDC8-EB007F3C7F88}"/>
              </a:ext>
            </a:extLst>
          </p:cNvPr>
          <p:cNvCxnSpPr>
            <a:cxnSpLocks/>
          </p:cNvCxnSpPr>
          <p:nvPr/>
        </p:nvCxnSpPr>
        <p:spPr>
          <a:xfrm>
            <a:off x="3390699" y="4438636"/>
            <a:ext cx="0" cy="1152050"/>
          </a:xfrm>
          <a:prstGeom prst="lin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6" name="그룹 5">
            <a:extLst>
              <a:ext uri="{FF2B5EF4-FFF2-40B4-BE49-F238E27FC236}">
                <a16:creationId xmlns:a16="http://schemas.microsoft.com/office/drawing/2014/main" id="{DC283EBC-77CC-45A5-AF35-8287F70EB820}"/>
              </a:ext>
            </a:extLst>
          </p:cNvPr>
          <p:cNvGrpSpPr/>
          <p:nvPr/>
        </p:nvGrpSpPr>
        <p:grpSpPr>
          <a:xfrm>
            <a:off x="2525158" y="3833137"/>
            <a:ext cx="558536" cy="312420"/>
            <a:chOff x="313721" y="4417448"/>
            <a:chExt cx="2514089" cy="312420"/>
          </a:xfrm>
        </p:grpSpPr>
        <p:sp>
          <p:nvSpPr>
            <p:cNvPr id="15" name="직사각형 14">
              <a:extLst>
                <a:ext uri="{FF2B5EF4-FFF2-40B4-BE49-F238E27FC236}">
                  <a16:creationId xmlns:a16="http://schemas.microsoft.com/office/drawing/2014/main" id="{CD1430E1-11B2-4720-B764-03DD9EC8C729}"/>
                </a:ext>
              </a:extLst>
            </p:cNvPr>
            <p:cNvSpPr/>
            <p:nvPr/>
          </p:nvSpPr>
          <p:spPr>
            <a:xfrm>
              <a:off x="313721" y="4441624"/>
              <a:ext cx="2491081" cy="26406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lumMod val="50000"/>
                  </a:schemeClr>
                </a:solidFill>
              </a:endParaRPr>
            </a:p>
          </p:txBody>
        </p:sp>
        <p:sp>
          <p:nvSpPr>
            <p:cNvPr id="41" name="직사각형 40">
              <a:extLst>
                <a:ext uri="{FF2B5EF4-FFF2-40B4-BE49-F238E27FC236}">
                  <a16:creationId xmlns:a16="http://schemas.microsoft.com/office/drawing/2014/main" id="{473821EE-E85D-40C0-8BDC-DC10010F8406}"/>
                </a:ext>
              </a:extLst>
            </p:cNvPr>
            <p:cNvSpPr/>
            <p:nvPr/>
          </p:nvSpPr>
          <p:spPr>
            <a:xfrm>
              <a:off x="2769794" y="4417448"/>
              <a:ext cx="58016" cy="312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71797C96-7793-439C-9B72-6E52A78008D3}"/>
              </a:ext>
            </a:extLst>
          </p:cNvPr>
          <p:cNvGrpSpPr/>
          <p:nvPr/>
        </p:nvGrpSpPr>
        <p:grpSpPr>
          <a:xfrm>
            <a:off x="36751" y="4125294"/>
            <a:ext cx="2972454" cy="312420"/>
            <a:chOff x="70042" y="4729868"/>
            <a:chExt cx="2972454" cy="312420"/>
          </a:xfrm>
        </p:grpSpPr>
        <p:sp>
          <p:nvSpPr>
            <p:cNvPr id="53" name="직사각형 52">
              <a:extLst>
                <a:ext uri="{FF2B5EF4-FFF2-40B4-BE49-F238E27FC236}">
                  <a16:creationId xmlns:a16="http://schemas.microsoft.com/office/drawing/2014/main" id="{F765AA85-4CB2-4A62-A682-4FB4128B4578}"/>
                </a:ext>
              </a:extLst>
            </p:cNvPr>
            <p:cNvSpPr/>
            <p:nvPr/>
          </p:nvSpPr>
          <p:spPr>
            <a:xfrm>
              <a:off x="201301" y="4729868"/>
              <a:ext cx="2841195" cy="26406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lumMod val="50000"/>
                  </a:schemeClr>
                </a:solidFill>
              </a:endParaRPr>
            </a:p>
          </p:txBody>
        </p:sp>
        <p:sp>
          <p:nvSpPr>
            <p:cNvPr id="55" name="직사각형 54">
              <a:extLst>
                <a:ext uri="{FF2B5EF4-FFF2-40B4-BE49-F238E27FC236}">
                  <a16:creationId xmlns:a16="http://schemas.microsoft.com/office/drawing/2014/main" id="{33AE0764-048C-4333-821D-08EF877EB84F}"/>
                </a:ext>
              </a:extLst>
            </p:cNvPr>
            <p:cNvSpPr/>
            <p:nvPr/>
          </p:nvSpPr>
          <p:spPr>
            <a:xfrm>
              <a:off x="70042" y="4729868"/>
              <a:ext cx="139736" cy="312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9" name="직사각형 58">
            <a:extLst>
              <a:ext uri="{FF2B5EF4-FFF2-40B4-BE49-F238E27FC236}">
                <a16:creationId xmlns:a16="http://schemas.microsoft.com/office/drawing/2014/main" id="{938C9CF7-FBA8-4889-A91D-45B14C4384C0}"/>
              </a:ext>
            </a:extLst>
          </p:cNvPr>
          <p:cNvSpPr/>
          <p:nvPr/>
        </p:nvSpPr>
        <p:spPr>
          <a:xfrm>
            <a:off x="3302399" y="3771815"/>
            <a:ext cx="1593106" cy="24286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lumMod val="50000"/>
                </a:schemeClr>
              </a:solidFill>
            </a:endParaRPr>
          </a:p>
        </p:txBody>
      </p:sp>
      <p:sp>
        <p:nvSpPr>
          <p:cNvPr id="62" name="직사각형 61">
            <a:extLst>
              <a:ext uri="{FF2B5EF4-FFF2-40B4-BE49-F238E27FC236}">
                <a16:creationId xmlns:a16="http://schemas.microsoft.com/office/drawing/2014/main" id="{97B6C1AA-B520-4B90-9D8A-DAB3B871AA7F}"/>
              </a:ext>
            </a:extLst>
          </p:cNvPr>
          <p:cNvSpPr/>
          <p:nvPr/>
        </p:nvSpPr>
        <p:spPr>
          <a:xfrm>
            <a:off x="3246904" y="3762166"/>
            <a:ext cx="58016" cy="312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5C3761AF-F071-4E15-BBA1-44D13A0DAE30}"/>
              </a:ext>
            </a:extLst>
          </p:cNvPr>
          <p:cNvSpPr/>
          <p:nvPr/>
        </p:nvSpPr>
        <p:spPr>
          <a:xfrm>
            <a:off x="5619057" y="3495524"/>
            <a:ext cx="58016" cy="312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0F8F082B-C703-404F-BAFD-C775A988E510}"/>
              </a:ext>
            </a:extLst>
          </p:cNvPr>
          <p:cNvSpPr/>
          <p:nvPr/>
        </p:nvSpPr>
        <p:spPr>
          <a:xfrm>
            <a:off x="3229238" y="5653557"/>
            <a:ext cx="2465896" cy="1077218"/>
          </a:xfrm>
          <a:prstGeom prst="rect">
            <a:avLst/>
          </a:prstGeom>
        </p:spPr>
        <p:txBody>
          <a:bodyPr wrap="square">
            <a:spAutoFit/>
          </a:bodyPr>
          <a:lstStyle/>
          <a:p>
            <a:r>
              <a:rPr lang="en-US" altLang="ko-KR" sz="1600" dirty="0">
                <a:solidFill>
                  <a:srgbClr val="222222"/>
                </a:solidFill>
                <a:latin typeface="+mn-lt"/>
              </a:rPr>
              <a:t>But a shop was built right </a:t>
            </a:r>
            <a:br>
              <a:rPr lang="en-US" altLang="ko-KR" sz="1600" dirty="0">
                <a:solidFill>
                  <a:srgbClr val="222222"/>
                </a:solidFill>
                <a:latin typeface="+mn-lt"/>
              </a:rPr>
            </a:br>
            <a:r>
              <a:rPr lang="en-US" altLang="ko-KR" sz="1600" dirty="0">
                <a:solidFill>
                  <a:srgbClr val="222222"/>
                </a:solidFill>
                <a:latin typeface="+mn-lt"/>
              </a:rPr>
              <a:t>across the street</a:t>
            </a:r>
            <a:br>
              <a:rPr lang="en-US" altLang="ko-KR" sz="1600" dirty="0">
                <a:solidFill>
                  <a:srgbClr val="222222"/>
                </a:solidFill>
                <a:latin typeface="+mn-lt"/>
              </a:rPr>
            </a:br>
            <a:br>
              <a:rPr lang="en-US" altLang="ko-KR" sz="1600" dirty="0">
                <a:solidFill>
                  <a:srgbClr val="222222"/>
                </a:solidFill>
                <a:latin typeface="+mn-lt"/>
              </a:rPr>
            </a:br>
            <a:endParaRPr lang="en-US" altLang="ko-KR" sz="1600" b="0" i="0" dirty="0">
              <a:solidFill>
                <a:srgbClr val="222222"/>
              </a:solidFill>
              <a:effectLst/>
              <a:latin typeface="+mn-lt"/>
            </a:endParaRPr>
          </a:p>
        </p:txBody>
      </p:sp>
      <p:sp>
        <p:nvSpPr>
          <p:cNvPr id="77" name="직사각형 76">
            <a:extLst>
              <a:ext uri="{FF2B5EF4-FFF2-40B4-BE49-F238E27FC236}">
                <a16:creationId xmlns:a16="http://schemas.microsoft.com/office/drawing/2014/main" id="{80C0CA91-4201-4364-AC05-9EC1793D64DF}"/>
              </a:ext>
            </a:extLst>
          </p:cNvPr>
          <p:cNvSpPr/>
          <p:nvPr/>
        </p:nvSpPr>
        <p:spPr>
          <a:xfrm>
            <a:off x="3302399" y="5685470"/>
            <a:ext cx="2310066" cy="24286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lumMod val="50000"/>
                </a:schemeClr>
              </a:solidFill>
            </a:endParaRPr>
          </a:p>
        </p:txBody>
      </p:sp>
      <p:sp>
        <p:nvSpPr>
          <p:cNvPr id="79" name="직사각형 78">
            <a:extLst>
              <a:ext uri="{FF2B5EF4-FFF2-40B4-BE49-F238E27FC236}">
                <a16:creationId xmlns:a16="http://schemas.microsoft.com/office/drawing/2014/main" id="{B6205BA1-82C8-4511-ADD8-98556C0C3278}"/>
              </a:ext>
            </a:extLst>
          </p:cNvPr>
          <p:cNvSpPr/>
          <p:nvPr/>
        </p:nvSpPr>
        <p:spPr>
          <a:xfrm>
            <a:off x="3220686" y="5590686"/>
            <a:ext cx="2521072" cy="1039065"/>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
        <p:nvSpPr>
          <p:cNvPr id="80" name="TextBox 79">
            <a:extLst>
              <a:ext uri="{FF2B5EF4-FFF2-40B4-BE49-F238E27FC236}">
                <a16:creationId xmlns:a16="http://schemas.microsoft.com/office/drawing/2014/main" id="{2AFCC73E-F384-4620-B324-11B08322B88D}"/>
              </a:ext>
            </a:extLst>
          </p:cNvPr>
          <p:cNvSpPr txBox="1"/>
          <p:nvPr/>
        </p:nvSpPr>
        <p:spPr>
          <a:xfrm>
            <a:off x="4411275" y="6275344"/>
            <a:ext cx="234360" cy="309508"/>
          </a:xfrm>
          <a:prstGeom prst="rect">
            <a:avLst/>
          </a:prstGeom>
          <a:noFill/>
        </p:spPr>
        <p:txBody>
          <a:bodyPr wrap="none" rtlCol="0">
            <a:spAutoFit/>
          </a:bodyPr>
          <a:lstStyle>
            <a:defPPr marR="0" lvl="0" algn="l" rtl="0">
              <a:lnSpc>
                <a:spcPct val="100000"/>
              </a:lnSpc>
              <a:spcBef>
                <a:spcPts val="0"/>
              </a:spcBef>
              <a:spcAft>
                <a:spcPts val="0"/>
              </a:spcAft>
              <a:defRPr/>
            </a:defPPr>
            <a:lvl1pPr>
              <a:lnSpc>
                <a:spcPts val="500"/>
              </a:lnSpc>
              <a:defRPr b="1"/>
            </a:lvl1pPr>
          </a:lstStyle>
          <a:p>
            <a:r>
              <a:rPr lang="en-US" altLang="ko-KR" dirty="0"/>
              <a:t>.</a:t>
            </a:r>
          </a:p>
          <a:p>
            <a:r>
              <a:rPr lang="en-US" altLang="ko-KR" dirty="0"/>
              <a:t>.</a:t>
            </a:r>
          </a:p>
          <a:p>
            <a:r>
              <a:rPr lang="en-US" altLang="ko-KR" dirty="0"/>
              <a:t>.</a:t>
            </a:r>
            <a:endParaRPr lang="ko-KR" altLang="en-US" dirty="0"/>
          </a:p>
        </p:txBody>
      </p:sp>
      <p:sp>
        <p:nvSpPr>
          <p:cNvPr id="81" name="직사각형 80">
            <a:extLst>
              <a:ext uri="{FF2B5EF4-FFF2-40B4-BE49-F238E27FC236}">
                <a16:creationId xmlns:a16="http://schemas.microsoft.com/office/drawing/2014/main" id="{FCA1EABB-001D-4146-ABDF-22E6A29AF10F}"/>
              </a:ext>
            </a:extLst>
          </p:cNvPr>
          <p:cNvSpPr/>
          <p:nvPr/>
        </p:nvSpPr>
        <p:spPr>
          <a:xfrm>
            <a:off x="3302399" y="5960252"/>
            <a:ext cx="1593106" cy="24286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lumMod val="50000"/>
                </a:schemeClr>
              </a:solidFill>
            </a:endParaRPr>
          </a:p>
        </p:txBody>
      </p:sp>
      <p:sp>
        <p:nvSpPr>
          <p:cNvPr id="82" name="직사각형 81">
            <a:extLst>
              <a:ext uri="{FF2B5EF4-FFF2-40B4-BE49-F238E27FC236}">
                <a16:creationId xmlns:a16="http://schemas.microsoft.com/office/drawing/2014/main" id="{9A7F9887-BB82-4DB1-B245-3DCFDDB86DC4}"/>
              </a:ext>
            </a:extLst>
          </p:cNvPr>
          <p:cNvSpPr/>
          <p:nvPr/>
        </p:nvSpPr>
        <p:spPr>
          <a:xfrm>
            <a:off x="3246904" y="5950603"/>
            <a:ext cx="58016" cy="312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70691260-89C1-4A41-AC09-07EB203547A4}"/>
              </a:ext>
            </a:extLst>
          </p:cNvPr>
          <p:cNvSpPr/>
          <p:nvPr/>
        </p:nvSpPr>
        <p:spPr>
          <a:xfrm>
            <a:off x="5619057" y="5683961"/>
            <a:ext cx="58016" cy="312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TextBox 83">
            <a:extLst>
              <a:ext uri="{FF2B5EF4-FFF2-40B4-BE49-F238E27FC236}">
                <a16:creationId xmlns:a16="http://schemas.microsoft.com/office/drawing/2014/main" id="{8F64A84C-5B95-42CC-AC69-A1E754D6702E}"/>
              </a:ext>
            </a:extLst>
          </p:cNvPr>
          <p:cNvSpPr txBox="1"/>
          <p:nvPr/>
        </p:nvSpPr>
        <p:spPr>
          <a:xfrm>
            <a:off x="3399253" y="4547908"/>
            <a:ext cx="2693407" cy="503984"/>
          </a:xfrm>
          <a:prstGeom prst="rect">
            <a:avLst/>
          </a:prstGeom>
          <a:noFill/>
        </p:spPr>
        <p:txBody>
          <a:bodyPr wrap="square" rtlCol="0">
            <a:spAutoFit/>
          </a:bodyPr>
          <a:lstStyle/>
          <a:p>
            <a:pPr>
              <a:lnSpc>
                <a:spcPts val="1600"/>
              </a:lnSpc>
            </a:pPr>
            <a:r>
              <a:rPr lang="en-US" altLang="ko-KR" sz="1800" dirty="0">
                <a:solidFill>
                  <a:srgbClr val="00B0F0"/>
                </a:solidFill>
              </a:rPr>
              <a:t>Check repeated sentences</a:t>
            </a:r>
          </a:p>
        </p:txBody>
      </p:sp>
      <p:sp>
        <p:nvSpPr>
          <p:cNvPr id="85" name="TextBox 84">
            <a:extLst>
              <a:ext uri="{FF2B5EF4-FFF2-40B4-BE49-F238E27FC236}">
                <a16:creationId xmlns:a16="http://schemas.microsoft.com/office/drawing/2014/main" id="{25D74810-CDA8-4971-B0B8-5DA3BFB8C7C1}"/>
              </a:ext>
            </a:extLst>
          </p:cNvPr>
          <p:cNvSpPr txBox="1"/>
          <p:nvPr/>
        </p:nvSpPr>
        <p:spPr>
          <a:xfrm>
            <a:off x="3895002" y="2771840"/>
            <a:ext cx="1172116" cy="369332"/>
          </a:xfrm>
          <a:prstGeom prst="rect">
            <a:avLst/>
          </a:prstGeom>
          <a:noFill/>
          <a:ln>
            <a:solidFill>
              <a:srgbClr val="FF0000"/>
            </a:solidFill>
          </a:ln>
        </p:spPr>
        <p:txBody>
          <a:bodyPr wrap="none" rtlCol="0">
            <a:spAutoFit/>
          </a:bodyPr>
          <a:lstStyle/>
          <a:p>
            <a:r>
              <a:rPr lang="en-US" altLang="ko-KR" sz="1800" b="1" dirty="0" err="1">
                <a:solidFill>
                  <a:srgbClr val="FF0000"/>
                </a:solidFill>
              </a:rPr>
              <a:t>Unmatch</a:t>
            </a:r>
            <a:endParaRPr lang="en-US" altLang="ko-KR" sz="1800" b="1" dirty="0">
              <a:solidFill>
                <a:srgbClr val="FF0000"/>
              </a:solidFill>
            </a:endParaRPr>
          </a:p>
        </p:txBody>
      </p:sp>
      <p:sp>
        <p:nvSpPr>
          <p:cNvPr id="49" name="TextBox 48">
            <a:extLst>
              <a:ext uri="{FF2B5EF4-FFF2-40B4-BE49-F238E27FC236}">
                <a16:creationId xmlns:a16="http://schemas.microsoft.com/office/drawing/2014/main" id="{5AB4DCCA-1AAF-4161-8260-E45635A3A7F6}"/>
              </a:ext>
            </a:extLst>
          </p:cNvPr>
          <p:cNvSpPr txBox="1"/>
          <p:nvPr/>
        </p:nvSpPr>
        <p:spPr>
          <a:xfrm>
            <a:off x="1573608" y="4411915"/>
            <a:ext cx="234360" cy="389658"/>
          </a:xfrm>
          <a:prstGeom prst="rect">
            <a:avLst/>
          </a:prstGeom>
          <a:noFill/>
        </p:spPr>
        <p:txBody>
          <a:bodyPr wrap="none" rtlCol="0">
            <a:spAutoFit/>
          </a:bodyPr>
          <a:lstStyle>
            <a:defPPr marR="0" lvl="0" algn="l" rtl="0">
              <a:lnSpc>
                <a:spcPct val="100000"/>
              </a:lnSpc>
              <a:spcBef>
                <a:spcPts val="0"/>
              </a:spcBef>
              <a:spcAft>
                <a:spcPts val="0"/>
              </a:spcAft>
              <a:defRPr/>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50" name="TextBox 49">
            <a:extLst>
              <a:ext uri="{FF2B5EF4-FFF2-40B4-BE49-F238E27FC236}">
                <a16:creationId xmlns:a16="http://schemas.microsoft.com/office/drawing/2014/main" id="{537D09CB-48CF-4593-8299-4DF8EA398AD7}"/>
              </a:ext>
            </a:extLst>
          </p:cNvPr>
          <p:cNvSpPr txBox="1"/>
          <p:nvPr/>
        </p:nvSpPr>
        <p:spPr>
          <a:xfrm>
            <a:off x="1593487" y="5433541"/>
            <a:ext cx="234360" cy="389658"/>
          </a:xfrm>
          <a:prstGeom prst="rect">
            <a:avLst/>
          </a:prstGeom>
          <a:noFill/>
        </p:spPr>
        <p:txBody>
          <a:bodyPr wrap="none" rtlCol="0">
            <a:spAutoFit/>
          </a:bodyPr>
          <a:lstStyle>
            <a:defPPr marR="0" lvl="0" algn="l" rtl="0">
              <a:lnSpc>
                <a:spcPct val="100000"/>
              </a:lnSpc>
              <a:spcBef>
                <a:spcPts val="0"/>
              </a:spcBef>
              <a:spcAft>
                <a:spcPts val="0"/>
              </a:spcAft>
              <a:defRPr/>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51" name="TextBox 50">
            <a:extLst>
              <a:ext uri="{FF2B5EF4-FFF2-40B4-BE49-F238E27FC236}">
                <a16:creationId xmlns:a16="http://schemas.microsoft.com/office/drawing/2014/main" id="{FA09EAFB-822A-407E-B1AB-3EB9962182A2}"/>
              </a:ext>
            </a:extLst>
          </p:cNvPr>
          <p:cNvSpPr txBox="1"/>
          <p:nvPr/>
        </p:nvSpPr>
        <p:spPr>
          <a:xfrm>
            <a:off x="3206274" y="2516564"/>
            <a:ext cx="3017163" cy="298800"/>
          </a:xfrm>
          <a:prstGeom prst="rect">
            <a:avLst/>
          </a:prstGeom>
          <a:noFill/>
        </p:spPr>
        <p:txBody>
          <a:bodyPr wrap="square" rtlCol="0">
            <a:spAutoFit/>
          </a:bodyPr>
          <a:lstStyle/>
          <a:p>
            <a:pPr>
              <a:lnSpc>
                <a:spcPts val="1600"/>
              </a:lnSpc>
            </a:pPr>
            <a:r>
              <a:rPr lang="en-US" altLang="ko-KR" sz="1800" dirty="0">
                <a:solidFill>
                  <a:srgbClr val="FF0000"/>
                </a:solidFill>
              </a:rPr>
              <a:t>Check repeated sentences</a:t>
            </a:r>
          </a:p>
        </p:txBody>
      </p:sp>
    </p:spTree>
    <p:extLst>
      <p:ext uri="{BB962C8B-B14F-4D97-AF65-F5344CB8AC3E}">
        <p14:creationId xmlns:p14="http://schemas.microsoft.com/office/powerpoint/2010/main" val="1840687712"/>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0" name="표 209">
            <a:extLst>
              <a:ext uri="{FF2B5EF4-FFF2-40B4-BE49-F238E27FC236}">
                <a16:creationId xmlns:a16="http://schemas.microsoft.com/office/drawing/2014/main" id="{B83CE7EE-BB6C-4C4B-B5FE-F3F7DEDDC9F6}"/>
              </a:ext>
            </a:extLst>
          </p:cNvPr>
          <p:cNvGraphicFramePr>
            <a:graphicFrameLocks noGrp="1"/>
          </p:cNvGraphicFramePr>
          <p:nvPr>
            <p:extLst>
              <p:ext uri="{D42A27DB-BD31-4B8C-83A1-F6EECF244321}">
                <p14:modId xmlns:p14="http://schemas.microsoft.com/office/powerpoint/2010/main" val="2957976458"/>
              </p:ext>
            </p:extLst>
          </p:nvPr>
        </p:nvGraphicFramePr>
        <p:xfrm>
          <a:off x="155586" y="1964695"/>
          <a:ext cx="2909699" cy="4389120"/>
        </p:xfrm>
        <a:graphic>
          <a:graphicData uri="http://schemas.openxmlformats.org/drawingml/2006/table">
            <a:tbl>
              <a:tblPr firstRow="1" bandRow="1">
                <a:tableStyleId>{2D5ABB26-0587-4C30-8999-92F81FD0307C}</a:tableStyleId>
              </a:tblPr>
              <a:tblGrid>
                <a:gridCol w="2909699">
                  <a:extLst>
                    <a:ext uri="{9D8B030D-6E8A-4147-A177-3AD203B41FA5}">
                      <a16:colId xmlns:a16="http://schemas.microsoft.com/office/drawing/2014/main" val="7107933"/>
                    </a:ext>
                  </a:extLst>
                </a:gridCol>
              </a:tblGrid>
              <a:tr h="1353429">
                <a:tc>
                  <a:txBody>
                    <a:bodyPr/>
                    <a:lstStyle/>
                    <a:p>
                      <a:pPr algn="just" latinLnBrk="1"/>
                      <a:r>
                        <a:rPr lang="en-US" altLang="ko-KR" sz="1600" b="1" kern="1200" dirty="0">
                          <a:solidFill>
                            <a:srgbClr val="FF0000"/>
                          </a:solidFill>
                          <a:latin typeface="+mn-lt"/>
                          <a:ea typeface="굴림" panose="020B0600000101010101" pitchFamily="50" charset="-127"/>
                          <a:cs typeface="Calibri" panose="020F0502020204030204" pitchFamily="34" charset="0"/>
                        </a:rPr>
                        <a:t>Verse1</a:t>
                      </a:r>
                      <a:r>
                        <a:rPr lang="en-US" altLang="ko-KR" sz="1600" kern="1200" dirty="0">
                          <a:solidFill>
                            <a:schemeClr val="tx1"/>
                          </a:solidFill>
                          <a:latin typeface="+mn-lt"/>
                          <a:ea typeface="굴림" panose="020B0600000101010101" pitchFamily="50" charset="-127"/>
                          <a:cs typeface="Calibri" panose="020F0502020204030204" pitchFamily="34" charset="0"/>
                        </a:rPr>
                        <a:t> </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600" b="0" i="0" dirty="0">
                          <a:solidFill>
                            <a:srgbClr val="222222"/>
                          </a:solidFill>
                          <a:effectLst/>
                          <a:latin typeface="+mn-lt"/>
                        </a:rPr>
                        <a:t>Her, alarm, goes, off, And, she, gets, up, to, watch, the, morning, news, Doesn’t, work, no, more</a:t>
                      </a:r>
                    </a:p>
                    <a:p>
                      <a:pPr marL="0" marR="0" lvl="0" indent="0" algn="just" defTabSz="914400" rtl="0" eaLnBrk="1" fontAlgn="auto" latinLnBrk="1" hangingPunct="1">
                        <a:lnSpc>
                          <a:spcPct val="100000"/>
                        </a:lnSpc>
                        <a:spcBef>
                          <a:spcPts val="0"/>
                        </a:spcBef>
                        <a:spcAft>
                          <a:spcPts val="0"/>
                        </a:spcAft>
                        <a:buClrTx/>
                        <a:buSzTx/>
                        <a:buFontTx/>
                        <a:buNone/>
                        <a:tabLst/>
                        <a:defRPr/>
                      </a:pPr>
                      <a:br>
                        <a:rPr lang="en-US" altLang="ko-KR" sz="1600" b="0" i="0" dirty="0">
                          <a:solidFill>
                            <a:srgbClr val="222222"/>
                          </a:solidFill>
                          <a:effectLst/>
                          <a:latin typeface="+mn-lt"/>
                        </a:rPr>
                      </a:br>
                      <a:endParaRPr lang="ko-KR" altLang="en-US" sz="1600" b="1" kern="1200" dirty="0">
                        <a:solidFill>
                          <a:srgbClr val="00B0F0"/>
                        </a:solidFill>
                        <a:latin typeface="+mn-lt"/>
                        <a:ea typeface="굴림" panose="020B0600000101010101" pitchFamily="50" charset="-127"/>
                        <a:cs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0768863"/>
                  </a:ext>
                </a:extLst>
              </a:tr>
              <a:tr h="1353429">
                <a:tc>
                  <a:txBody>
                    <a:bodyPr/>
                    <a:lstStyle/>
                    <a:p>
                      <a:pPr algn="just"/>
                      <a:r>
                        <a:rPr lang="en-US" altLang="ko-KR" sz="1600" b="1" kern="1200" dirty="0">
                          <a:solidFill>
                            <a:srgbClr val="00B0F0"/>
                          </a:solidFill>
                          <a:latin typeface="+mn-lt"/>
                          <a:ea typeface="굴림" panose="020B0600000101010101" pitchFamily="50" charset="-127"/>
                          <a:cs typeface="Calibri" panose="020F0502020204030204" pitchFamily="34" charset="0"/>
                        </a:rPr>
                        <a:t>Chorus1</a:t>
                      </a:r>
                      <a:endParaRPr lang="en-US" altLang="ko-KR" sz="1600" b="0" i="0" dirty="0">
                        <a:solidFill>
                          <a:srgbClr val="222222"/>
                        </a:solidFill>
                        <a:effectLst/>
                        <a:latin typeface="+mn-lt"/>
                      </a:endParaRPr>
                    </a:p>
                    <a:p>
                      <a:pPr algn="just"/>
                      <a:r>
                        <a:rPr lang="en-US" altLang="ko-KR" sz="1600" b="0" i="0" dirty="0">
                          <a:solidFill>
                            <a:srgbClr val="222222"/>
                          </a:solidFill>
                          <a:effectLst/>
                          <a:latin typeface="+mn-lt"/>
                        </a:rPr>
                        <a:t>But, a, shop, was, built, right, across, the, street, And, it, stands, were, the, sunrise, used,</a:t>
                      </a:r>
                    </a:p>
                    <a:p>
                      <a:pPr algn="just"/>
                      <a:br>
                        <a:rPr lang="en-US" altLang="ko-KR" sz="1600" b="0" i="0" dirty="0">
                          <a:solidFill>
                            <a:srgbClr val="222222"/>
                          </a:solidFill>
                          <a:effectLst/>
                          <a:latin typeface="+mn-lt"/>
                        </a:rPr>
                      </a:br>
                      <a:endParaRPr lang="en-US" altLang="ko-KR" sz="1600" kern="1200" dirty="0">
                        <a:solidFill>
                          <a:schemeClr val="tx1"/>
                        </a:solidFill>
                        <a:latin typeface="+mn-lt"/>
                        <a:ea typeface="굴림" panose="020B0600000101010101" pitchFamily="50" charset="-127"/>
                        <a:cs typeface="Calibri" panose="020F0502020204030204"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405740"/>
                  </a:ext>
                </a:extLst>
              </a:tr>
              <a:tr h="1150128">
                <a:tc>
                  <a:txBody>
                    <a:bodyPr/>
                    <a:lstStyle/>
                    <a:p>
                      <a:pPr algn="just"/>
                      <a:r>
                        <a:rPr lang="en-US" altLang="ko-KR" sz="1600" b="1" kern="1200" dirty="0">
                          <a:solidFill>
                            <a:srgbClr val="FF0000"/>
                          </a:solidFill>
                          <a:latin typeface="+mn-lt"/>
                          <a:ea typeface="굴림" panose="020B0600000101010101" pitchFamily="50" charset="-127"/>
                          <a:cs typeface="Calibri" panose="020F0502020204030204" pitchFamily="34" charset="0"/>
                        </a:rPr>
                        <a:t>Verse2</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600" b="0" i="0" dirty="0">
                          <a:solidFill>
                            <a:srgbClr val="222222"/>
                          </a:solidFill>
                          <a:effectLst/>
                          <a:latin typeface="+mn-lt"/>
                        </a:rPr>
                        <a:t>Our, heroes, oh, they, got, old</a:t>
                      </a:r>
                      <a:r>
                        <a:rPr lang="en-US" altLang="ko-KR" sz="1600" b="1" i="0" kern="1200" dirty="0">
                          <a:solidFill>
                            <a:schemeClr val="tx1"/>
                          </a:solidFill>
                          <a:effectLst/>
                          <a:latin typeface="+mn-lt"/>
                          <a:ea typeface="굴림" panose="020B0600000101010101" pitchFamily="50" charset="-127"/>
                          <a:cs typeface="Calibri" panose="020F0502020204030204" pitchFamily="34" charset="0"/>
                        </a:rPr>
                        <a:t>,</a:t>
                      </a:r>
                      <a:r>
                        <a:rPr lang="ko-KR" altLang="en-US" sz="1600" b="1" i="0" kern="1200" dirty="0">
                          <a:solidFill>
                            <a:schemeClr val="tx1"/>
                          </a:solidFill>
                          <a:effectLst/>
                          <a:latin typeface="+mn-lt"/>
                          <a:ea typeface="굴림" panose="020B0600000101010101" pitchFamily="50" charset="-127"/>
                          <a:cs typeface="Calibri" panose="020F0502020204030204" pitchFamily="34" charset="0"/>
                        </a:rPr>
                        <a:t> </a:t>
                      </a:r>
                      <a:r>
                        <a:rPr lang="en-US" altLang="ko-KR" sz="1600" b="0" i="0" dirty="0">
                          <a:solidFill>
                            <a:srgbClr val="222222"/>
                          </a:solidFill>
                          <a:effectLst/>
                          <a:latin typeface="+mn-lt"/>
                        </a:rPr>
                        <a:t>Our, heroes, oh, they, got, old, Smiles, they, fade, because,</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600" b="0" i="0" dirty="0">
                          <a:solidFill>
                            <a:srgbClr val="222222"/>
                          </a:solidFill>
                          <a:effectLst/>
                          <a:latin typeface="+mn-lt"/>
                        </a:rPr>
                        <a:t> </a:t>
                      </a:r>
                      <a:br>
                        <a:rPr lang="en-US" altLang="ko-KR" sz="1600" b="0" i="0" dirty="0">
                          <a:solidFill>
                            <a:srgbClr val="222222"/>
                          </a:solidFill>
                          <a:effectLst/>
                          <a:latin typeface="+mn-lt"/>
                        </a:rPr>
                      </a:br>
                      <a:endParaRPr lang="en-US" altLang="ko-KR" sz="1600" kern="1200" dirty="0">
                        <a:solidFill>
                          <a:schemeClr val="tx1"/>
                        </a:solidFill>
                        <a:latin typeface="+mn-lt"/>
                        <a:ea typeface="굴림" panose="020B0600000101010101" pitchFamily="50" charset="-127"/>
                        <a:cs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9527819"/>
                  </a:ext>
                </a:extLst>
              </a:tr>
            </a:tbl>
          </a:graphicData>
        </a:graphic>
      </p:graphicFrame>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(3/10)</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4.2. Experiment results</a:t>
            </a:r>
            <a:endParaRPr kumimoji="1" lang="en-US" altLang="ko-Kore-KR" dirty="0"/>
          </a:p>
          <a:p>
            <a:r>
              <a:rPr kumimoji="1" lang="en-US" altLang="ko-Kore-KR" dirty="0"/>
              <a:t>The results of probability distribution of emotion word extractor</a:t>
            </a:r>
            <a:endParaRPr kumimoji="1" lang="en-US" altLang="ko-Kore-KR" dirty="0">
              <a:latin typeface="+mn-lt"/>
            </a:endParaRPr>
          </a:p>
          <a:p>
            <a:pPr lvl="1"/>
            <a:endParaRPr kumimoji="1" lang="en-US" altLang="ko-Kore-KR" dirty="0">
              <a:latin typeface="+mn-lt"/>
            </a:endParaRPr>
          </a:p>
          <a:p>
            <a:pPr lvl="1" fontAlgn="base"/>
            <a:endParaRPr lang="en-US" altLang="ko-KR" sz="1200" dirty="0">
              <a:latin typeface="+mn-lt"/>
            </a:endParaRPr>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7" name="사각형: 둥근 모서리 6">
            <a:extLst>
              <a:ext uri="{FF2B5EF4-FFF2-40B4-BE49-F238E27FC236}">
                <a16:creationId xmlns:a16="http://schemas.microsoft.com/office/drawing/2014/main" id="{8BB768E8-6D1F-4C5A-8719-7FD40485243D}"/>
              </a:ext>
            </a:extLst>
          </p:cNvPr>
          <p:cNvSpPr/>
          <p:nvPr/>
        </p:nvSpPr>
        <p:spPr>
          <a:xfrm>
            <a:off x="102092" y="1438578"/>
            <a:ext cx="3060000" cy="503237"/>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latinLnBrk="0">
              <a:lnSpc>
                <a:spcPts val="1500"/>
              </a:lnSpc>
            </a:pPr>
            <a:r>
              <a:rPr lang="en-US" altLang="ko-KR" sz="1600" dirty="0">
                <a:latin typeface="+mn-lt"/>
                <a:cs typeface="Calibri" panose="020F0502020204030204" pitchFamily="34" charset="0"/>
              </a:rPr>
              <a:t>Verses/Choruses</a:t>
            </a:r>
            <a:endParaRPr lang="ko-KR" altLang="en-US" sz="1600" dirty="0">
              <a:latin typeface="+mn-lt"/>
              <a:cs typeface="Calibri" panose="020F0502020204030204" pitchFamily="34" charset="0"/>
            </a:endParaRPr>
          </a:p>
        </p:txBody>
      </p:sp>
      <p:sp>
        <p:nvSpPr>
          <p:cNvPr id="8" name="사각형: 둥근 모서리 7">
            <a:extLst>
              <a:ext uri="{FF2B5EF4-FFF2-40B4-BE49-F238E27FC236}">
                <a16:creationId xmlns:a16="http://schemas.microsoft.com/office/drawing/2014/main" id="{6252C5C0-310C-4CC5-9841-8B8F2DC6AFD2}"/>
              </a:ext>
            </a:extLst>
          </p:cNvPr>
          <p:cNvSpPr/>
          <p:nvPr/>
        </p:nvSpPr>
        <p:spPr>
          <a:xfrm>
            <a:off x="6379594" y="1429103"/>
            <a:ext cx="2704732" cy="512712"/>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600" dirty="0">
                <a:solidFill>
                  <a:sysClr val="windowText" lastClr="000000"/>
                </a:solidFill>
                <a:latin typeface="Calibri" panose="020F0502020204030204"/>
              </a:rPr>
              <a:t>Probability Distributions</a:t>
            </a:r>
            <a:br>
              <a:rPr lang="en-US" altLang="ko-KR" sz="1600" dirty="0">
                <a:solidFill>
                  <a:sysClr val="windowText" lastClr="000000"/>
                </a:solidFill>
                <a:latin typeface="Calibri" panose="020F0502020204030204"/>
              </a:rPr>
            </a:br>
            <a:r>
              <a:rPr lang="en-US" altLang="ko-KR" sz="1600" dirty="0">
                <a:solidFill>
                  <a:sysClr val="windowText" lastClr="000000"/>
                </a:solidFill>
                <a:latin typeface="Calibri" panose="020F0502020204030204"/>
              </a:rPr>
              <a:t>of Emotion Words</a:t>
            </a:r>
            <a:endParaRPr lang="ko-KR" altLang="en-US" sz="1600" dirty="0">
              <a:solidFill>
                <a:sysClr val="windowText" lastClr="000000"/>
              </a:solidFill>
              <a:latin typeface="Calibri" panose="020F0502020204030204"/>
              <a:ea typeface="맑은 고딕" panose="020B0503020000020004" pitchFamily="50" charset="-127"/>
            </a:endParaRPr>
          </a:p>
        </p:txBody>
      </p:sp>
      <p:sp>
        <p:nvSpPr>
          <p:cNvPr id="9" name="직사각형 8">
            <a:extLst>
              <a:ext uri="{FF2B5EF4-FFF2-40B4-BE49-F238E27FC236}">
                <a16:creationId xmlns:a16="http://schemas.microsoft.com/office/drawing/2014/main" id="{7735D9E4-91FF-4E63-A24F-E80E6C1FB455}"/>
              </a:ext>
            </a:extLst>
          </p:cNvPr>
          <p:cNvSpPr/>
          <p:nvPr/>
        </p:nvSpPr>
        <p:spPr>
          <a:xfrm>
            <a:off x="3166163" y="1430529"/>
            <a:ext cx="3213431" cy="501996"/>
          </a:xfrm>
          <a:prstGeom prst="rect">
            <a:avLst/>
          </a:prstGeom>
          <a:noFill/>
          <a:ln w="12700" cap="flat" cmpd="sng" algn="ctr">
            <a:solidFill>
              <a:srgbClr val="4472C4">
                <a:shade val="50000"/>
              </a:srgbClr>
            </a:solidFill>
            <a:prstDash val="solid"/>
            <a:miter lim="800000"/>
          </a:ln>
          <a:effectLst/>
        </p:spPr>
        <p:txBody>
          <a:bodyPr lIns="0" rIns="0" rtlCol="0" anchor="ctr"/>
          <a:lstStyle/>
          <a:p>
            <a:pPr algn="ctr" defTabSz="457200" latinLnBrk="0">
              <a:lnSpc>
                <a:spcPts val="1700"/>
              </a:lnSpc>
            </a:pPr>
            <a:r>
              <a:rPr lang="en-US" altLang="ko-KR" sz="1600" dirty="0">
                <a:solidFill>
                  <a:sysClr val="windowText" lastClr="000000"/>
                </a:solidFill>
                <a:latin typeface="+mn-lt"/>
              </a:rPr>
              <a:t>Probability Distribution of </a:t>
            </a:r>
            <a:br>
              <a:rPr lang="en-US" altLang="ko-KR" sz="1600" dirty="0">
                <a:solidFill>
                  <a:sysClr val="windowText" lastClr="000000"/>
                </a:solidFill>
                <a:latin typeface="+mn-lt"/>
              </a:rPr>
            </a:br>
            <a:r>
              <a:rPr lang="en-US" altLang="ko-KR" sz="1600" dirty="0">
                <a:solidFill>
                  <a:sysClr val="windowText" lastClr="000000"/>
                </a:solidFill>
                <a:latin typeface="+mn-lt"/>
              </a:rPr>
              <a:t>Emotion Word Extractor</a:t>
            </a:r>
            <a:endParaRPr lang="ko-KR" altLang="en-US" sz="1600" dirty="0">
              <a:solidFill>
                <a:sysClr val="windowText" lastClr="000000"/>
              </a:solidFill>
              <a:latin typeface="+mn-lt"/>
            </a:endParaRPr>
          </a:p>
        </p:txBody>
      </p:sp>
      <p:grpSp>
        <p:nvGrpSpPr>
          <p:cNvPr id="44" name="그룹 43">
            <a:extLst>
              <a:ext uri="{FF2B5EF4-FFF2-40B4-BE49-F238E27FC236}">
                <a16:creationId xmlns:a16="http://schemas.microsoft.com/office/drawing/2014/main" id="{41F5F27B-0C35-48B4-8497-6C3721C8E1AD}"/>
              </a:ext>
            </a:extLst>
          </p:cNvPr>
          <p:cNvGrpSpPr/>
          <p:nvPr/>
        </p:nvGrpSpPr>
        <p:grpSpPr>
          <a:xfrm>
            <a:off x="3128002" y="2025741"/>
            <a:ext cx="4930693" cy="1011432"/>
            <a:chOff x="5384882" y="164734"/>
            <a:chExt cx="4930693" cy="989823"/>
          </a:xfrm>
        </p:grpSpPr>
        <p:sp>
          <p:nvSpPr>
            <p:cNvPr id="61" name="직사각형 60">
              <a:extLst>
                <a:ext uri="{FF2B5EF4-FFF2-40B4-BE49-F238E27FC236}">
                  <a16:creationId xmlns:a16="http://schemas.microsoft.com/office/drawing/2014/main" id="{7F6A985D-11D3-4713-9F94-71C0C86A8875}"/>
                </a:ext>
              </a:extLst>
            </p:cNvPr>
            <p:cNvSpPr/>
            <p:nvPr/>
          </p:nvSpPr>
          <p:spPr>
            <a:xfrm>
              <a:off x="5384882" y="689939"/>
              <a:ext cx="3650546" cy="377283"/>
            </a:xfrm>
            <a:prstGeom prst="rect">
              <a:avLst/>
            </a:prstGeom>
          </p:spPr>
          <p:txBody>
            <a:bodyPr wrap="square">
              <a:spAutoFit/>
            </a:bodyPr>
            <a:lstStyle/>
            <a:p>
              <a:pPr>
                <a:lnSpc>
                  <a:spcPts val="24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Youth</a:t>
              </a:r>
              <a:endParaRPr lang="ko-KR"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endParaRPr>
            </a:p>
          </p:txBody>
        </p:sp>
        <p:sp>
          <p:nvSpPr>
            <p:cNvPr id="62" name="직사각형 61">
              <a:extLst>
                <a:ext uri="{FF2B5EF4-FFF2-40B4-BE49-F238E27FC236}">
                  <a16:creationId xmlns:a16="http://schemas.microsoft.com/office/drawing/2014/main" id="{C8428CEF-E4F4-4B14-9A4F-EC762EE317F8}"/>
                </a:ext>
              </a:extLst>
            </p:cNvPr>
            <p:cNvSpPr/>
            <p:nvPr/>
          </p:nvSpPr>
          <p:spPr>
            <a:xfrm>
              <a:off x="6419479" y="705328"/>
              <a:ext cx="3896096" cy="449229"/>
            </a:xfrm>
            <a:prstGeom prst="rect">
              <a:avLst/>
            </a:prstGeom>
          </p:spPr>
          <p:txBody>
            <a:bodyPr wrap="square" rIns="0">
              <a:spAutoFit/>
            </a:bodyPr>
            <a:lstStyle/>
            <a:p>
              <a:pPr>
                <a:lnSpc>
                  <a:spcPts val="14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Anger, </a:t>
              </a:r>
              <a:r>
                <a:rPr lang="en-US" altLang="ko-KR" sz="1600" dirty="0" err="1">
                  <a:solidFill>
                    <a:srgbClr val="FF000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 Fear,</a:t>
              </a:r>
              <a:b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b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 Joy, Surprise</a:t>
              </a:r>
              <a:endParaRPr lang="ko-KR" altLang="en-US" sz="1600" dirty="0">
                <a:solidFill>
                  <a:srgbClr val="FF0000"/>
                </a:solidFill>
              </a:endParaRPr>
            </a:p>
          </p:txBody>
        </p:sp>
        <p:cxnSp>
          <p:nvCxnSpPr>
            <p:cNvPr id="63" name="직선 화살표 연결선 62">
              <a:extLst>
                <a:ext uri="{FF2B5EF4-FFF2-40B4-BE49-F238E27FC236}">
                  <a16:creationId xmlns:a16="http://schemas.microsoft.com/office/drawing/2014/main" id="{E365E688-5C58-4715-A13E-C013BA93A98A}"/>
                </a:ext>
              </a:extLst>
            </p:cNvPr>
            <p:cNvCxnSpPr>
              <a:cxnSpLocks/>
            </p:cNvCxnSpPr>
            <p:nvPr/>
          </p:nvCxnSpPr>
          <p:spPr>
            <a:xfrm>
              <a:off x="6047268" y="889995"/>
              <a:ext cx="22387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FCEF6A75-DBA6-4AB9-B471-3579E17991EA}"/>
                </a:ext>
              </a:extLst>
            </p:cNvPr>
            <p:cNvSpPr/>
            <p:nvPr/>
          </p:nvSpPr>
          <p:spPr>
            <a:xfrm>
              <a:off x="5384882" y="381873"/>
              <a:ext cx="3650546" cy="377283"/>
            </a:xfrm>
            <a:prstGeom prst="rect">
              <a:avLst/>
            </a:prstGeom>
          </p:spPr>
          <p:txBody>
            <a:bodyPr wrap="square">
              <a:spAutoFit/>
            </a:bodyPr>
            <a:lstStyle/>
            <a:p>
              <a:pPr>
                <a:lnSpc>
                  <a:spcPts val="24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Watch</a:t>
              </a:r>
              <a:endParaRPr lang="ko-KR"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endParaRPr>
            </a:p>
          </p:txBody>
        </p:sp>
        <p:sp>
          <p:nvSpPr>
            <p:cNvPr id="65" name="직사각형 64">
              <a:extLst>
                <a:ext uri="{FF2B5EF4-FFF2-40B4-BE49-F238E27FC236}">
                  <a16:creationId xmlns:a16="http://schemas.microsoft.com/office/drawing/2014/main" id="{884C49C5-B8D7-4A78-A899-D20137908B02}"/>
                </a:ext>
              </a:extLst>
            </p:cNvPr>
            <p:cNvSpPr/>
            <p:nvPr/>
          </p:nvSpPr>
          <p:spPr>
            <a:xfrm>
              <a:off x="6419479" y="397262"/>
              <a:ext cx="3896096" cy="338554"/>
            </a:xfrm>
            <a:prstGeom prst="rect">
              <a:avLst/>
            </a:prstGeom>
          </p:spPr>
          <p:txBody>
            <a:bodyPr wrap="square" rIns="0">
              <a:spAutoFit/>
            </a:bodyPr>
            <a:lstStyle/>
            <a:p>
              <a:r>
                <a:rPr lang="en-US" altLang="ko-KR" sz="1600" dirty="0" err="1">
                  <a:solidFill>
                    <a:srgbClr val="FF000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 Fear</a:t>
              </a:r>
              <a:endParaRPr lang="ko-KR" altLang="en-US" sz="1600" dirty="0">
                <a:solidFill>
                  <a:srgbClr val="FF0000"/>
                </a:solidFill>
              </a:endParaRPr>
            </a:p>
          </p:txBody>
        </p:sp>
        <p:cxnSp>
          <p:nvCxnSpPr>
            <p:cNvPr id="66" name="직선 화살표 연결선 65">
              <a:extLst>
                <a:ext uri="{FF2B5EF4-FFF2-40B4-BE49-F238E27FC236}">
                  <a16:creationId xmlns:a16="http://schemas.microsoft.com/office/drawing/2014/main" id="{B161D5AE-C71E-4B0B-AFF3-DE3B62C10B17}"/>
                </a:ext>
              </a:extLst>
            </p:cNvPr>
            <p:cNvCxnSpPr>
              <a:cxnSpLocks/>
            </p:cNvCxnSpPr>
            <p:nvPr/>
          </p:nvCxnSpPr>
          <p:spPr>
            <a:xfrm>
              <a:off x="6047268" y="581928"/>
              <a:ext cx="22387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9B05824-76DA-4574-9ABB-06DDBB65FA66}"/>
                </a:ext>
              </a:extLst>
            </p:cNvPr>
            <p:cNvSpPr/>
            <p:nvPr/>
          </p:nvSpPr>
          <p:spPr>
            <a:xfrm>
              <a:off x="5384882" y="164734"/>
              <a:ext cx="3650546" cy="377283"/>
            </a:xfrm>
            <a:prstGeom prst="rect">
              <a:avLst/>
            </a:prstGeom>
          </p:spPr>
          <p:txBody>
            <a:bodyPr wrap="square">
              <a:spAutoFit/>
            </a:bodyPr>
            <a:lstStyle/>
            <a:p>
              <a:pPr>
                <a:lnSpc>
                  <a:spcPts val="24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Alarm</a:t>
              </a:r>
              <a:endParaRPr lang="ko-KR"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endParaRPr>
            </a:p>
          </p:txBody>
        </p:sp>
        <p:sp>
          <p:nvSpPr>
            <p:cNvPr id="68" name="직사각형 67">
              <a:extLst>
                <a:ext uri="{FF2B5EF4-FFF2-40B4-BE49-F238E27FC236}">
                  <a16:creationId xmlns:a16="http://schemas.microsoft.com/office/drawing/2014/main" id="{1DE93ED8-5E93-43F5-89B5-276AA5F759E0}"/>
                </a:ext>
              </a:extLst>
            </p:cNvPr>
            <p:cNvSpPr/>
            <p:nvPr/>
          </p:nvSpPr>
          <p:spPr>
            <a:xfrm>
              <a:off x="6419479" y="197045"/>
              <a:ext cx="3896096" cy="338554"/>
            </a:xfrm>
            <a:prstGeom prst="rect">
              <a:avLst/>
            </a:prstGeom>
          </p:spPr>
          <p:txBody>
            <a:bodyPr wrap="square" rIns="0">
              <a:spAutoFit/>
            </a:bodyPr>
            <a:lstStyle/>
            <a:p>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Fear, Surprise</a:t>
              </a:r>
              <a:endParaRPr lang="ko-KR" altLang="en-US" sz="1600" dirty="0">
                <a:solidFill>
                  <a:srgbClr val="FF0000"/>
                </a:solidFill>
              </a:endParaRPr>
            </a:p>
          </p:txBody>
        </p:sp>
        <p:cxnSp>
          <p:nvCxnSpPr>
            <p:cNvPr id="69" name="직선 화살표 연결선 68">
              <a:extLst>
                <a:ext uri="{FF2B5EF4-FFF2-40B4-BE49-F238E27FC236}">
                  <a16:creationId xmlns:a16="http://schemas.microsoft.com/office/drawing/2014/main" id="{510DF959-3678-40A5-ABA2-F0B570240ED8}"/>
                </a:ext>
              </a:extLst>
            </p:cNvPr>
            <p:cNvCxnSpPr>
              <a:cxnSpLocks/>
            </p:cNvCxnSpPr>
            <p:nvPr/>
          </p:nvCxnSpPr>
          <p:spPr>
            <a:xfrm>
              <a:off x="6047268" y="381711"/>
              <a:ext cx="22387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그룹 70">
            <a:extLst>
              <a:ext uri="{FF2B5EF4-FFF2-40B4-BE49-F238E27FC236}">
                <a16:creationId xmlns:a16="http://schemas.microsoft.com/office/drawing/2014/main" id="{8209B608-96B1-474D-A91D-0364509E2C49}"/>
              </a:ext>
            </a:extLst>
          </p:cNvPr>
          <p:cNvGrpSpPr/>
          <p:nvPr/>
        </p:nvGrpSpPr>
        <p:grpSpPr>
          <a:xfrm>
            <a:off x="3128002" y="3449832"/>
            <a:ext cx="2656437" cy="377283"/>
            <a:chOff x="5384882" y="116220"/>
            <a:chExt cx="3539760" cy="377283"/>
          </a:xfrm>
        </p:grpSpPr>
        <p:sp>
          <p:nvSpPr>
            <p:cNvPr id="100" name="직사각형 99">
              <a:extLst>
                <a:ext uri="{FF2B5EF4-FFF2-40B4-BE49-F238E27FC236}">
                  <a16:creationId xmlns:a16="http://schemas.microsoft.com/office/drawing/2014/main" id="{7973E984-6C38-4238-B331-B2956EA13574}"/>
                </a:ext>
              </a:extLst>
            </p:cNvPr>
            <p:cNvSpPr/>
            <p:nvPr/>
          </p:nvSpPr>
          <p:spPr>
            <a:xfrm>
              <a:off x="5384882" y="116220"/>
              <a:ext cx="3316918" cy="377283"/>
            </a:xfrm>
            <a:prstGeom prst="rect">
              <a:avLst/>
            </a:prstGeom>
          </p:spPr>
          <p:txBody>
            <a:bodyPr wrap="square">
              <a:spAutoFit/>
            </a:bodyPr>
            <a:lstStyle/>
            <a:p>
              <a:pPr>
                <a:lnSpc>
                  <a:spcPts val="24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Built</a:t>
              </a:r>
              <a:endParaRPr lang="ko-KR"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endParaRPr>
            </a:p>
          </p:txBody>
        </p:sp>
        <p:cxnSp>
          <p:nvCxnSpPr>
            <p:cNvPr id="101" name="직선 화살표 연결선 100">
              <a:extLst>
                <a:ext uri="{FF2B5EF4-FFF2-40B4-BE49-F238E27FC236}">
                  <a16:creationId xmlns:a16="http://schemas.microsoft.com/office/drawing/2014/main" id="{EB6F2C5D-4085-43D0-A48E-6C4CF63FEC86}"/>
                </a:ext>
              </a:extLst>
            </p:cNvPr>
            <p:cNvCxnSpPr>
              <a:cxnSpLocks/>
            </p:cNvCxnSpPr>
            <p:nvPr/>
          </p:nvCxnSpPr>
          <p:spPr>
            <a:xfrm>
              <a:off x="6187494" y="316275"/>
              <a:ext cx="26462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10A4F4EA-3D94-4BBF-82A5-C938059EFF1E}"/>
                </a:ext>
              </a:extLst>
            </p:cNvPr>
            <p:cNvSpPr/>
            <p:nvPr/>
          </p:nvSpPr>
          <p:spPr>
            <a:xfrm>
              <a:off x="6486154" y="131609"/>
              <a:ext cx="2438488" cy="338554"/>
            </a:xfrm>
            <a:prstGeom prst="rect">
              <a:avLst/>
            </a:prstGeom>
          </p:spPr>
          <p:txBody>
            <a:bodyPr wrap="none">
              <a:spAutoFit/>
            </a:bodyPr>
            <a:lstStyle/>
            <a:p>
              <a:r>
                <a:rPr lang="en-US" altLang="ko-KR" sz="1600" dirty="0" err="1">
                  <a:solidFill>
                    <a:srgbClr val="00B0F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 Joy, Surprise, Trust</a:t>
              </a:r>
              <a:endParaRPr lang="ko-KR" altLang="en-US" sz="1600" dirty="0">
                <a:solidFill>
                  <a:srgbClr val="00B0F0"/>
                </a:solidFill>
              </a:endParaRPr>
            </a:p>
          </p:txBody>
        </p:sp>
      </p:grpSp>
      <p:grpSp>
        <p:nvGrpSpPr>
          <p:cNvPr id="72" name="그룹 71">
            <a:extLst>
              <a:ext uri="{FF2B5EF4-FFF2-40B4-BE49-F238E27FC236}">
                <a16:creationId xmlns:a16="http://schemas.microsoft.com/office/drawing/2014/main" id="{4D8200EE-003A-47E2-BDBC-F597F10ADF86}"/>
              </a:ext>
            </a:extLst>
          </p:cNvPr>
          <p:cNvGrpSpPr/>
          <p:nvPr/>
        </p:nvGrpSpPr>
        <p:grpSpPr>
          <a:xfrm>
            <a:off x="3128002" y="3698655"/>
            <a:ext cx="2739577" cy="377283"/>
            <a:chOff x="5384882" y="387659"/>
            <a:chExt cx="3650546" cy="377283"/>
          </a:xfrm>
        </p:grpSpPr>
        <p:sp>
          <p:nvSpPr>
            <p:cNvPr id="97" name="직사각형 96">
              <a:extLst>
                <a:ext uri="{FF2B5EF4-FFF2-40B4-BE49-F238E27FC236}">
                  <a16:creationId xmlns:a16="http://schemas.microsoft.com/office/drawing/2014/main" id="{637C492F-44ED-47D3-BEB5-C5B58E70BA5B}"/>
                </a:ext>
              </a:extLst>
            </p:cNvPr>
            <p:cNvSpPr/>
            <p:nvPr/>
          </p:nvSpPr>
          <p:spPr>
            <a:xfrm>
              <a:off x="5384882" y="387659"/>
              <a:ext cx="3650546" cy="377283"/>
            </a:xfrm>
            <a:prstGeom prst="rect">
              <a:avLst/>
            </a:prstGeom>
          </p:spPr>
          <p:txBody>
            <a:bodyPr wrap="square">
              <a:spAutoFit/>
            </a:bodyPr>
            <a:lstStyle/>
            <a:p>
              <a:pPr>
                <a:lnSpc>
                  <a:spcPts val="24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Right</a:t>
              </a:r>
              <a:endParaRPr lang="ko-KR"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endParaRPr>
            </a:p>
          </p:txBody>
        </p:sp>
        <p:sp>
          <p:nvSpPr>
            <p:cNvPr id="98" name="직사각형 97">
              <a:extLst>
                <a:ext uri="{FF2B5EF4-FFF2-40B4-BE49-F238E27FC236}">
                  <a16:creationId xmlns:a16="http://schemas.microsoft.com/office/drawing/2014/main" id="{E65CB7CC-6B8C-4C83-AB13-414075ACCCE9}"/>
                </a:ext>
              </a:extLst>
            </p:cNvPr>
            <p:cNvSpPr/>
            <p:nvPr/>
          </p:nvSpPr>
          <p:spPr>
            <a:xfrm>
              <a:off x="6486154" y="403048"/>
              <a:ext cx="2438488" cy="338554"/>
            </a:xfrm>
            <a:prstGeom prst="rect">
              <a:avLst/>
            </a:prstGeom>
          </p:spPr>
          <p:txBody>
            <a:bodyPr wrap="none">
              <a:spAutoFit/>
            </a:bodyPr>
            <a:lstStyle/>
            <a:p>
              <a:r>
                <a:rPr lang="en-US" altLang="ko-KR" sz="1600" dirty="0" err="1">
                  <a:solidFill>
                    <a:srgbClr val="00B0F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 Joy, Surprise, Trust</a:t>
              </a:r>
              <a:endParaRPr lang="ko-KR" altLang="en-US" sz="1600" dirty="0">
                <a:solidFill>
                  <a:srgbClr val="00B0F0"/>
                </a:solidFill>
              </a:endParaRPr>
            </a:p>
          </p:txBody>
        </p:sp>
        <p:cxnSp>
          <p:nvCxnSpPr>
            <p:cNvPr id="99" name="직선 화살표 연결선 98">
              <a:extLst>
                <a:ext uri="{FF2B5EF4-FFF2-40B4-BE49-F238E27FC236}">
                  <a16:creationId xmlns:a16="http://schemas.microsoft.com/office/drawing/2014/main" id="{0FEBC53B-87B4-4068-B054-9F1FDF00C2DD}"/>
                </a:ext>
              </a:extLst>
            </p:cNvPr>
            <p:cNvCxnSpPr>
              <a:cxnSpLocks/>
            </p:cNvCxnSpPr>
            <p:nvPr/>
          </p:nvCxnSpPr>
          <p:spPr>
            <a:xfrm>
              <a:off x="6228243" y="587714"/>
              <a:ext cx="223871"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그룹 72">
            <a:extLst>
              <a:ext uri="{FF2B5EF4-FFF2-40B4-BE49-F238E27FC236}">
                <a16:creationId xmlns:a16="http://schemas.microsoft.com/office/drawing/2014/main" id="{A67D852C-DE04-4A12-AF0C-D9BA4CABD027}"/>
              </a:ext>
            </a:extLst>
          </p:cNvPr>
          <p:cNvGrpSpPr/>
          <p:nvPr/>
        </p:nvGrpSpPr>
        <p:grpSpPr>
          <a:xfrm>
            <a:off x="3128002" y="3944362"/>
            <a:ext cx="2741278" cy="377283"/>
            <a:chOff x="5384882" y="116220"/>
            <a:chExt cx="3652815" cy="377283"/>
          </a:xfrm>
        </p:grpSpPr>
        <p:sp>
          <p:nvSpPr>
            <p:cNvPr id="94" name="직사각형 93">
              <a:extLst>
                <a:ext uri="{FF2B5EF4-FFF2-40B4-BE49-F238E27FC236}">
                  <a16:creationId xmlns:a16="http://schemas.microsoft.com/office/drawing/2014/main" id="{18A6CBDE-59B6-4273-A3C5-CB6342167DE1}"/>
                </a:ext>
              </a:extLst>
            </p:cNvPr>
            <p:cNvSpPr/>
            <p:nvPr/>
          </p:nvSpPr>
          <p:spPr>
            <a:xfrm>
              <a:off x="5384882" y="116220"/>
              <a:ext cx="3316918" cy="377283"/>
            </a:xfrm>
            <a:prstGeom prst="rect">
              <a:avLst/>
            </a:prstGeom>
          </p:spPr>
          <p:txBody>
            <a:bodyPr wrap="square">
              <a:spAutoFit/>
            </a:bodyPr>
            <a:lstStyle/>
            <a:p>
              <a:pPr>
                <a:lnSpc>
                  <a:spcPts val="24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Stands</a:t>
              </a:r>
              <a:endParaRPr lang="ko-KR"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endParaRPr>
            </a:p>
          </p:txBody>
        </p:sp>
        <p:cxnSp>
          <p:nvCxnSpPr>
            <p:cNvPr id="95" name="직선 화살표 연결선 94">
              <a:extLst>
                <a:ext uri="{FF2B5EF4-FFF2-40B4-BE49-F238E27FC236}">
                  <a16:creationId xmlns:a16="http://schemas.microsoft.com/office/drawing/2014/main" id="{2E20D789-8935-4D1B-ADA5-178E9660FD27}"/>
                </a:ext>
              </a:extLst>
            </p:cNvPr>
            <p:cNvCxnSpPr>
              <a:cxnSpLocks/>
            </p:cNvCxnSpPr>
            <p:nvPr/>
          </p:nvCxnSpPr>
          <p:spPr>
            <a:xfrm>
              <a:off x="6300550" y="316275"/>
              <a:ext cx="26462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id="{DA0CB2CC-971B-47BC-85E3-03AAFFFF7D58}"/>
                </a:ext>
              </a:extLst>
            </p:cNvPr>
            <p:cNvSpPr/>
            <p:nvPr/>
          </p:nvSpPr>
          <p:spPr>
            <a:xfrm>
              <a:off x="6599210" y="131609"/>
              <a:ext cx="2438487" cy="338554"/>
            </a:xfrm>
            <a:prstGeom prst="rect">
              <a:avLst/>
            </a:prstGeom>
          </p:spPr>
          <p:txBody>
            <a:bodyPr wrap="none">
              <a:spAutoFit/>
            </a:bodyPr>
            <a:lstStyle/>
            <a:p>
              <a:r>
                <a:rPr lang="en-US" altLang="ko-KR" sz="1600" dirty="0" err="1">
                  <a:solidFill>
                    <a:srgbClr val="00B0F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 Joy, Surprise, Trust</a:t>
              </a:r>
              <a:endParaRPr lang="ko-KR" altLang="en-US" sz="1600" dirty="0">
                <a:solidFill>
                  <a:srgbClr val="00B0F0"/>
                </a:solidFill>
              </a:endParaRPr>
            </a:p>
          </p:txBody>
        </p:sp>
      </p:grpSp>
      <p:sp>
        <p:nvSpPr>
          <p:cNvPr id="119" name="직사각형 118">
            <a:extLst>
              <a:ext uri="{FF2B5EF4-FFF2-40B4-BE49-F238E27FC236}">
                <a16:creationId xmlns:a16="http://schemas.microsoft.com/office/drawing/2014/main" id="{857A40DF-1059-4C24-853D-3E0D07EBB350}"/>
              </a:ext>
            </a:extLst>
          </p:cNvPr>
          <p:cNvSpPr/>
          <p:nvPr/>
        </p:nvSpPr>
        <p:spPr>
          <a:xfrm>
            <a:off x="548394" y="2231729"/>
            <a:ext cx="633796" cy="2640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직사각형 119">
            <a:extLst>
              <a:ext uri="{FF2B5EF4-FFF2-40B4-BE49-F238E27FC236}">
                <a16:creationId xmlns:a16="http://schemas.microsoft.com/office/drawing/2014/main" id="{29D2D998-544C-4B12-AB96-4A6539DF2BB2}"/>
              </a:ext>
            </a:extLst>
          </p:cNvPr>
          <p:cNvSpPr/>
          <p:nvPr/>
        </p:nvSpPr>
        <p:spPr>
          <a:xfrm>
            <a:off x="1958469" y="3662466"/>
            <a:ext cx="525831" cy="26406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1" name="연결선: 구부러짐 120">
            <a:extLst>
              <a:ext uri="{FF2B5EF4-FFF2-40B4-BE49-F238E27FC236}">
                <a16:creationId xmlns:a16="http://schemas.microsoft.com/office/drawing/2014/main" id="{A85743E1-F0D8-448B-BA9E-DE1CD9E7A51E}"/>
              </a:ext>
            </a:extLst>
          </p:cNvPr>
          <p:cNvCxnSpPr>
            <a:cxnSpLocks/>
            <a:stCxn id="120" idx="0"/>
            <a:endCxn id="100" idx="1"/>
          </p:cNvCxnSpPr>
          <p:nvPr/>
        </p:nvCxnSpPr>
        <p:spPr>
          <a:xfrm rot="5400000" flipH="1" flipV="1">
            <a:off x="2662697" y="3197162"/>
            <a:ext cx="23992" cy="906617"/>
          </a:xfrm>
          <a:prstGeom prst="curved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연결선: 구부러짐 121">
            <a:extLst>
              <a:ext uri="{FF2B5EF4-FFF2-40B4-BE49-F238E27FC236}">
                <a16:creationId xmlns:a16="http://schemas.microsoft.com/office/drawing/2014/main" id="{D528F72F-768E-4AE6-A5AB-8ACFD0DE8CED}"/>
              </a:ext>
            </a:extLst>
          </p:cNvPr>
          <p:cNvCxnSpPr>
            <a:cxnSpLocks/>
            <a:stCxn id="119" idx="0"/>
            <a:endCxn id="67" idx="1"/>
          </p:cNvCxnSpPr>
          <p:nvPr/>
        </p:nvCxnSpPr>
        <p:spPr>
          <a:xfrm rot="5400000" flipH="1" flipV="1">
            <a:off x="1990033" y="1093760"/>
            <a:ext cx="13228" cy="2262710"/>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23" name="그룹 222">
            <a:extLst>
              <a:ext uri="{FF2B5EF4-FFF2-40B4-BE49-F238E27FC236}">
                <a16:creationId xmlns:a16="http://schemas.microsoft.com/office/drawing/2014/main" id="{D2F528EA-4B45-47DF-85B3-EE972C706E40}"/>
              </a:ext>
            </a:extLst>
          </p:cNvPr>
          <p:cNvGrpSpPr/>
          <p:nvPr/>
        </p:nvGrpSpPr>
        <p:grpSpPr>
          <a:xfrm>
            <a:off x="3128002" y="5203328"/>
            <a:ext cx="3316918" cy="384080"/>
            <a:chOff x="5384882" y="116220"/>
            <a:chExt cx="3316918" cy="384080"/>
          </a:xfrm>
        </p:grpSpPr>
        <p:sp>
          <p:nvSpPr>
            <p:cNvPr id="240" name="직사각형 239">
              <a:extLst>
                <a:ext uri="{FF2B5EF4-FFF2-40B4-BE49-F238E27FC236}">
                  <a16:creationId xmlns:a16="http://schemas.microsoft.com/office/drawing/2014/main" id="{E18660DF-9BF2-48F2-8135-FB0EC5E10E22}"/>
                </a:ext>
              </a:extLst>
            </p:cNvPr>
            <p:cNvSpPr/>
            <p:nvPr/>
          </p:nvSpPr>
          <p:spPr>
            <a:xfrm>
              <a:off x="5384882" y="116220"/>
              <a:ext cx="3316918" cy="384080"/>
            </a:xfrm>
            <a:prstGeom prst="rect">
              <a:avLst/>
            </a:prstGeom>
          </p:spPr>
          <p:txBody>
            <a:bodyPr wrap="square">
              <a:spAutoFit/>
            </a:bodyPr>
            <a:lstStyle/>
            <a:p>
              <a:pPr>
                <a:lnSpc>
                  <a:spcPts val="24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Old</a:t>
              </a:r>
              <a:endParaRPr lang="ko-KR"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endParaRPr>
            </a:p>
          </p:txBody>
        </p:sp>
        <p:cxnSp>
          <p:nvCxnSpPr>
            <p:cNvPr id="241" name="직선 화살표 연결선 240">
              <a:extLst>
                <a:ext uri="{FF2B5EF4-FFF2-40B4-BE49-F238E27FC236}">
                  <a16:creationId xmlns:a16="http://schemas.microsoft.com/office/drawing/2014/main" id="{D24AC297-976A-4029-BC76-C09956D137B4}"/>
                </a:ext>
              </a:extLst>
            </p:cNvPr>
            <p:cNvCxnSpPr>
              <a:cxnSpLocks/>
            </p:cNvCxnSpPr>
            <p:nvPr/>
          </p:nvCxnSpPr>
          <p:spPr>
            <a:xfrm>
              <a:off x="5964980" y="316275"/>
              <a:ext cx="2646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2" name="직사각형 241">
              <a:extLst>
                <a:ext uri="{FF2B5EF4-FFF2-40B4-BE49-F238E27FC236}">
                  <a16:creationId xmlns:a16="http://schemas.microsoft.com/office/drawing/2014/main" id="{6ABD2B92-B1CA-4DCD-857A-26930A7EB3CE}"/>
                </a:ext>
              </a:extLst>
            </p:cNvPr>
            <p:cNvSpPr/>
            <p:nvPr/>
          </p:nvSpPr>
          <p:spPr>
            <a:xfrm>
              <a:off x="6267396" y="131609"/>
              <a:ext cx="854721" cy="338554"/>
            </a:xfrm>
            <a:prstGeom prst="rect">
              <a:avLst/>
            </a:prstGeom>
          </p:spPr>
          <p:txBody>
            <a:bodyPr wrap="none">
              <a:spAutoFit/>
            </a:bodyPr>
            <a:lstStyle/>
            <a:p>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Sadness</a:t>
              </a:r>
              <a:endParaRPr lang="ko-KR" altLang="en-US" sz="1600" dirty="0">
                <a:solidFill>
                  <a:srgbClr val="FF0000"/>
                </a:solidFill>
                <a:latin typeface="Calibri" panose="020F0502020204030204" pitchFamily="34" charset="0"/>
                <a:ea typeface="굴림" panose="020B0600000101010101" pitchFamily="50" charset="-127"/>
                <a:cs typeface="Calibri" panose="020F0502020204030204" pitchFamily="34" charset="0"/>
              </a:endParaRPr>
            </a:p>
          </p:txBody>
        </p:sp>
      </p:grpSp>
      <p:grpSp>
        <p:nvGrpSpPr>
          <p:cNvPr id="224" name="그룹 223">
            <a:extLst>
              <a:ext uri="{FF2B5EF4-FFF2-40B4-BE49-F238E27FC236}">
                <a16:creationId xmlns:a16="http://schemas.microsoft.com/office/drawing/2014/main" id="{4C287C9D-D2C4-43E5-8B00-BFCF19ACD437}"/>
              </a:ext>
            </a:extLst>
          </p:cNvPr>
          <p:cNvGrpSpPr/>
          <p:nvPr/>
        </p:nvGrpSpPr>
        <p:grpSpPr>
          <a:xfrm>
            <a:off x="3128002" y="4958400"/>
            <a:ext cx="3316918" cy="377283"/>
            <a:chOff x="5384882" y="116220"/>
            <a:chExt cx="3316918" cy="377283"/>
          </a:xfrm>
        </p:grpSpPr>
        <p:sp>
          <p:nvSpPr>
            <p:cNvPr id="237" name="직사각형 236">
              <a:extLst>
                <a:ext uri="{FF2B5EF4-FFF2-40B4-BE49-F238E27FC236}">
                  <a16:creationId xmlns:a16="http://schemas.microsoft.com/office/drawing/2014/main" id="{C3AEE70C-FAA1-46BE-B4BB-CB1B32EC290E}"/>
                </a:ext>
              </a:extLst>
            </p:cNvPr>
            <p:cNvSpPr/>
            <p:nvPr/>
          </p:nvSpPr>
          <p:spPr>
            <a:xfrm>
              <a:off x="5384882" y="116220"/>
              <a:ext cx="3316918" cy="377283"/>
            </a:xfrm>
            <a:prstGeom prst="rect">
              <a:avLst/>
            </a:prstGeom>
          </p:spPr>
          <p:txBody>
            <a:bodyPr wrap="square">
              <a:spAutoFit/>
            </a:bodyPr>
            <a:lstStyle/>
            <a:p>
              <a:pPr>
                <a:lnSpc>
                  <a:spcPts val="24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Hero</a:t>
              </a:r>
              <a:endParaRPr lang="ko-KR"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endParaRPr>
            </a:p>
          </p:txBody>
        </p:sp>
        <p:cxnSp>
          <p:nvCxnSpPr>
            <p:cNvPr id="238" name="직선 화살표 연결선 237">
              <a:extLst>
                <a:ext uri="{FF2B5EF4-FFF2-40B4-BE49-F238E27FC236}">
                  <a16:creationId xmlns:a16="http://schemas.microsoft.com/office/drawing/2014/main" id="{48A21C30-D609-4251-9CA4-1A365403FAF5}"/>
                </a:ext>
              </a:extLst>
            </p:cNvPr>
            <p:cNvCxnSpPr>
              <a:cxnSpLocks/>
            </p:cNvCxnSpPr>
            <p:nvPr/>
          </p:nvCxnSpPr>
          <p:spPr>
            <a:xfrm>
              <a:off x="5964980" y="316275"/>
              <a:ext cx="2646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9" name="직사각형 238">
              <a:extLst>
                <a:ext uri="{FF2B5EF4-FFF2-40B4-BE49-F238E27FC236}">
                  <a16:creationId xmlns:a16="http://schemas.microsoft.com/office/drawing/2014/main" id="{9A1A7680-F52C-4874-A450-F9866C52331C}"/>
                </a:ext>
              </a:extLst>
            </p:cNvPr>
            <p:cNvSpPr/>
            <p:nvPr/>
          </p:nvSpPr>
          <p:spPr>
            <a:xfrm>
              <a:off x="6258438" y="131609"/>
              <a:ext cx="2438488" cy="338554"/>
            </a:xfrm>
            <a:prstGeom prst="rect">
              <a:avLst/>
            </a:prstGeom>
          </p:spPr>
          <p:txBody>
            <a:bodyPr wrap="none">
              <a:spAutoFit/>
            </a:bodyPr>
            <a:lstStyle/>
            <a:p>
              <a:r>
                <a:rPr lang="en-US" altLang="ko-KR" sz="1600" dirty="0" err="1">
                  <a:solidFill>
                    <a:srgbClr val="FF000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 Joy, Surprise, Trust</a:t>
              </a:r>
              <a:endParaRPr lang="ko-KR" altLang="en-US" sz="1600" dirty="0">
                <a:solidFill>
                  <a:srgbClr val="FF0000"/>
                </a:solidFill>
              </a:endParaRPr>
            </a:p>
          </p:txBody>
        </p:sp>
      </p:grpSp>
      <p:grpSp>
        <p:nvGrpSpPr>
          <p:cNvPr id="225" name="그룹 224">
            <a:extLst>
              <a:ext uri="{FF2B5EF4-FFF2-40B4-BE49-F238E27FC236}">
                <a16:creationId xmlns:a16="http://schemas.microsoft.com/office/drawing/2014/main" id="{20E95990-57D0-4A9C-B61A-854C94DD1F97}"/>
              </a:ext>
            </a:extLst>
          </p:cNvPr>
          <p:cNvGrpSpPr/>
          <p:nvPr/>
        </p:nvGrpSpPr>
        <p:grpSpPr>
          <a:xfrm>
            <a:off x="3128002" y="5451003"/>
            <a:ext cx="3316918" cy="377283"/>
            <a:chOff x="5384882" y="116220"/>
            <a:chExt cx="3316918" cy="377283"/>
          </a:xfrm>
        </p:grpSpPr>
        <p:sp>
          <p:nvSpPr>
            <p:cNvPr id="234" name="직사각형 233">
              <a:extLst>
                <a:ext uri="{FF2B5EF4-FFF2-40B4-BE49-F238E27FC236}">
                  <a16:creationId xmlns:a16="http://schemas.microsoft.com/office/drawing/2014/main" id="{257E494B-AA19-4DA0-8B2C-1465B4650501}"/>
                </a:ext>
              </a:extLst>
            </p:cNvPr>
            <p:cNvSpPr/>
            <p:nvPr/>
          </p:nvSpPr>
          <p:spPr>
            <a:xfrm>
              <a:off x="5384882" y="116220"/>
              <a:ext cx="3316918" cy="377283"/>
            </a:xfrm>
            <a:prstGeom prst="rect">
              <a:avLst/>
            </a:prstGeom>
          </p:spPr>
          <p:txBody>
            <a:bodyPr wrap="square">
              <a:spAutoFit/>
            </a:bodyPr>
            <a:lstStyle/>
            <a:p>
              <a:pPr>
                <a:lnSpc>
                  <a:spcPts val="24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Smile</a:t>
              </a:r>
              <a:endParaRPr lang="ko-KR"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endParaRPr>
            </a:p>
          </p:txBody>
        </p:sp>
        <p:cxnSp>
          <p:nvCxnSpPr>
            <p:cNvPr id="235" name="직선 화살표 연결선 234">
              <a:extLst>
                <a:ext uri="{FF2B5EF4-FFF2-40B4-BE49-F238E27FC236}">
                  <a16:creationId xmlns:a16="http://schemas.microsoft.com/office/drawing/2014/main" id="{5CBEF35E-60A3-46D1-9DB8-E72D3B184812}"/>
                </a:ext>
              </a:extLst>
            </p:cNvPr>
            <p:cNvCxnSpPr>
              <a:cxnSpLocks/>
            </p:cNvCxnSpPr>
            <p:nvPr/>
          </p:nvCxnSpPr>
          <p:spPr>
            <a:xfrm>
              <a:off x="5976974" y="316275"/>
              <a:ext cx="2646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6" name="직사각형 235">
              <a:extLst>
                <a:ext uri="{FF2B5EF4-FFF2-40B4-BE49-F238E27FC236}">
                  <a16:creationId xmlns:a16="http://schemas.microsoft.com/office/drawing/2014/main" id="{B247C7F5-6087-48E6-AE4C-59B27D493B77}"/>
                </a:ext>
              </a:extLst>
            </p:cNvPr>
            <p:cNvSpPr/>
            <p:nvPr/>
          </p:nvSpPr>
          <p:spPr>
            <a:xfrm>
              <a:off x="6272270" y="131609"/>
              <a:ext cx="1758815" cy="338554"/>
            </a:xfrm>
            <a:prstGeom prst="rect">
              <a:avLst/>
            </a:prstGeom>
          </p:spPr>
          <p:txBody>
            <a:bodyPr wrap="none">
              <a:spAutoFit/>
            </a:bodyPr>
            <a:lstStyle/>
            <a:p>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Joy, Surprise, Trust</a:t>
              </a:r>
              <a:endParaRPr lang="ko-KR" altLang="en-US" sz="1600" dirty="0">
                <a:solidFill>
                  <a:srgbClr val="FF0000"/>
                </a:solidFill>
              </a:endParaRPr>
            </a:p>
          </p:txBody>
        </p:sp>
      </p:grpSp>
      <p:sp>
        <p:nvSpPr>
          <p:cNvPr id="254" name="TextBox 253">
            <a:extLst>
              <a:ext uri="{FF2B5EF4-FFF2-40B4-BE49-F238E27FC236}">
                <a16:creationId xmlns:a16="http://schemas.microsoft.com/office/drawing/2014/main" id="{ED929B9F-3BBB-4551-A690-A1CF274D94A4}"/>
              </a:ext>
            </a:extLst>
          </p:cNvPr>
          <p:cNvSpPr txBox="1"/>
          <p:nvPr/>
        </p:nvSpPr>
        <p:spPr>
          <a:xfrm>
            <a:off x="1493255" y="2921487"/>
            <a:ext cx="234360" cy="415307"/>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255" name="TextBox 254">
            <a:extLst>
              <a:ext uri="{FF2B5EF4-FFF2-40B4-BE49-F238E27FC236}">
                <a16:creationId xmlns:a16="http://schemas.microsoft.com/office/drawing/2014/main" id="{267A5250-AAA2-4552-9793-0841697CC20D}"/>
              </a:ext>
            </a:extLst>
          </p:cNvPr>
          <p:cNvSpPr txBox="1"/>
          <p:nvPr/>
        </p:nvSpPr>
        <p:spPr>
          <a:xfrm>
            <a:off x="1493255" y="4386455"/>
            <a:ext cx="234360" cy="415307"/>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256" name="TextBox 255">
            <a:extLst>
              <a:ext uri="{FF2B5EF4-FFF2-40B4-BE49-F238E27FC236}">
                <a16:creationId xmlns:a16="http://schemas.microsoft.com/office/drawing/2014/main" id="{989A350D-F28A-41B9-8D53-DE0F24879F64}"/>
              </a:ext>
            </a:extLst>
          </p:cNvPr>
          <p:cNvSpPr txBox="1"/>
          <p:nvPr/>
        </p:nvSpPr>
        <p:spPr>
          <a:xfrm>
            <a:off x="1493255" y="5841625"/>
            <a:ext cx="234360" cy="415307"/>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257" name="TextBox 256">
            <a:extLst>
              <a:ext uri="{FF2B5EF4-FFF2-40B4-BE49-F238E27FC236}">
                <a16:creationId xmlns:a16="http://schemas.microsoft.com/office/drawing/2014/main" id="{6044BA8B-6A37-43DD-8D37-50DC7E1B6E4B}"/>
              </a:ext>
            </a:extLst>
          </p:cNvPr>
          <p:cNvSpPr txBox="1"/>
          <p:nvPr/>
        </p:nvSpPr>
        <p:spPr>
          <a:xfrm>
            <a:off x="3811522" y="2866230"/>
            <a:ext cx="234360" cy="415307"/>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259" name="TextBox 258">
            <a:extLst>
              <a:ext uri="{FF2B5EF4-FFF2-40B4-BE49-F238E27FC236}">
                <a16:creationId xmlns:a16="http://schemas.microsoft.com/office/drawing/2014/main" id="{A6521871-8576-410A-9BD1-ABE0FBD0B98A}"/>
              </a:ext>
            </a:extLst>
          </p:cNvPr>
          <p:cNvSpPr txBox="1"/>
          <p:nvPr/>
        </p:nvSpPr>
        <p:spPr>
          <a:xfrm>
            <a:off x="49995" y="3196157"/>
            <a:ext cx="9144000" cy="307777"/>
          </a:xfrm>
          <a:prstGeom prst="rect">
            <a:avLst/>
          </a:prstGeom>
          <a:noFill/>
        </p:spPr>
        <p:txBody>
          <a:bodyPr wrap="square" lIns="0" rIns="0" rtlCol="0">
            <a:spAutoFit/>
          </a:bodyPr>
          <a:lstStyle>
            <a:defPPr marR="0" lvl="0" algn="l" rtl="0">
              <a:lnSpc>
                <a:spcPct val="100000"/>
              </a:lnSpc>
              <a:spcBef>
                <a:spcPts val="0"/>
              </a:spcBef>
              <a:spcAft>
                <a:spcPts val="0"/>
              </a:spcAft>
            </a:defPPr>
            <a:lvl1pPr marL="0" indent="0" defTabSz="914400" eaLnBrk="1" fontAlgn="base" latinLnBrk="1" hangingPunct="1">
              <a:spcBef>
                <a:spcPct val="0"/>
              </a:spcBef>
              <a:spcAft>
                <a:spcPct val="0"/>
              </a:spcAft>
              <a:buClrTx/>
              <a:buSzTx/>
              <a:buFontTx/>
              <a:buNone/>
              <a:tabLst/>
              <a:defRPr kumimoji="1" kern="1200" spc="0" normalizeH="0" baseline="0">
                <a:ln>
                  <a:noFill/>
                </a:ln>
                <a:solidFill>
                  <a:prstClr val="black"/>
                </a:solidFill>
                <a:effectLst/>
                <a:uLnTx/>
                <a:uFillTx/>
                <a:latin typeface="Arial" panose="020B0604020202020204" pitchFamily="34" charset="0"/>
                <a:ea typeface="Gulim" panose="020B0600000101010101" charset="-127"/>
                <a:cs typeface="+mn-cs"/>
              </a:defRPr>
            </a:lvl1pPr>
          </a:lstStyle>
          <a:p>
            <a:r>
              <a:rPr lang="en-US" altLang="ko-KR" dirty="0"/>
              <a:t>---------------------------------------------------------------------------------------------------------------------------------------------------------</a:t>
            </a:r>
            <a:endParaRPr lang="ko-KR" altLang="en-US" dirty="0"/>
          </a:p>
        </p:txBody>
      </p:sp>
      <p:sp>
        <p:nvSpPr>
          <p:cNvPr id="260" name="TextBox 259">
            <a:extLst>
              <a:ext uri="{FF2B5EF4-FFF2-40B4-BE49-F238E27FC236}">
                <a16:creationId xmlns:a16="http://schemas.microsoft.com/office/drawing/2014/main" id="{DC559351-2353-4563-84AF-935F0F9FD9EC}"/>
              </a:ext>
            </a:extLst>
          </p:cNvPr>
          <p:cNvSpPr txBox="1"/>
          <p:nvPr/>
        </p:nvSpPr>
        <p:spPr>
          <a:xfrm>
            <a:off x="49995" y="4683981"/>
            <a:ext cx="9144000" cy="307777"/>
          </a:xfrm>
          <a:prstGeom prst="rect">
            <a:avLst/>
          </a:prstGeom>
          <a:noFill/>
        </p:spPr>
        <p:txBody>
          <a:bodyPr wrap="square" lIns="0" rIns="0" rtlCol="0">
            <a:spAutoFit/>
          </a:bodyPr>
          <a:lstStyle>
            <a:defPPr marR="0" lvl="0" algn="l" rtl="0">
              <a:lnSpc>
                <a:spcPct val="100000"/>
              </a:lnSpc>
              <a:spcBef>
                <a:spcPts val="0"/>
              </a:spcBef>
              <a:spcAft>
                <a:spcPts val="0"/>
              </a:spcAft>
            </a:defPPr>
            <a:lvl1pPr marL="0" indent="0" defTabSz="914400" eaLnBrk="1" fontAlgn="base" latinLnBrk="1" hangingPunct="1">
              <a:spcBef>
                <a:spcPct val="0"/>
              </a:spcBef>
              <a:spcAft>
                <a:spcPct val="0"/>
              </a:spcAft>
              <a:buClrTx/>
              <a:buSzTx/>
              <a:buFontTx/>
              <a:buNone/>
              <a:tabLst/>
              <a:defRPr kumimoji="1" kern="1200" spc="0" normalizeH="0" baseline="0">
                <a:ln>
                  <a:noFill/>
                </a:ln>
                <a:solidFill>
                  <a:prstClr val="black"/>
                </a:solidFill>
                <a:effectLst/>
                <a:uLnTx/>
                <a:uFillTx/>
                <a:latin typeface="Arial" panose="020B0604020202020204" pitchFamily="34" charset="0"/>
                <a:ea typeface="Gulim" panose="020B0600000101010101" charset="-127"/>
                <a:cs typeface="+mn-cs"/>
              </a:defRPr>
            </a:lvl1pPr>
          </a:lstStyle>
          <a:p>
            <a:r>
              <a:rPr lang="en-US" altLang="ko-KR" dirty="0"/>
              <a:t>---------------------------------------------------------------------------------------------------------------------------------------------------------</a:t>
            </a:r>
            <a:endParaRPr lang="ko-KR" altLang="en-US" dirty="0"/>
          </a:p>
        </p:txBody>
      </p:sp>
      <p:sp>
        <p:nvSpPr>
          <p:cNvPr id="261" name="TextBox 260">
            <a:extLst>
              <a:ext uri="{FF2B5EF4-FFF2-40B4-BE49-F238E27FC236}">
                <a16:creationId xmlns:a16="http://schemas.microsoft.com/office/drawing/2014/main" id="{5E906F2F-ACCF-4BF7-81B9-9F796A623E72}"/>
              </a:ext>
            </a:extLst>
          </p:cNvPr>
          <p:cNvSpPr txBox="1"/>
          <p:nvPr/>
        </p:nvSpPr>
        <p:spPr>
          <a:xfrm>
            <a:off x="119324" y="6104661"/>
            <a:ext cx="9074671" cy="307777"/>
          </a:xfrm>
          <a:prstGeom prst="rect">
            <a:avLst/>
          </a:prstGeom>
          <a:noFill/>
        </p:spPr>
        <p:txBody>
          <a:bodyPr wrap="square" lIns="0" r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i="0" u="none" strike="noStrike" kern="1200" cap="none" spc="0" normalizeH="0" baseline="0" noProof="0" dirty="0">
                <a:ln>
                  <a:noFill/>
                </a:ln>
                <a:solidFill>
                  <a:prstClr val="black"/>
                </a:solidFill>
                <a:effectLst/>
                <a:uLnTx/>
                <a:uFillTx/>
                <a:latin typeface="Arial" panose="020B0604020202020204" pitchFamily="34" charset="0"/>
                <a:ea typeface="Gulim" panose="020B0600000101010101" charset="-127"/>
                <a:cs typeface="+mn-cs"/>
              </a:rPr>
              <a:t>---------------------------------------------------------------------------------------------------------------------------------------------------------</a:t>
            </a:r>
            <a:endParaRPr kumimoji="1" lang="ko-KR" altLang="en-US" sz="1400" i="0" u="none" strike="noStrike" kern="1200" cap="none" spc="0" normalizeH="0" baseline="0" noProof="0" dirty="0">
              <a:ln>
                <a:noFill/>
              </a:ln>
              <a:solidFill>
                <a:prstClr val="black"/>
              </a:solidFill>
              <a:effectLst/>
              <a:uLnTx/>
              <a:uFillTx/>
              <a:latin typeface="Arial" panose="020B0604020202020204" pitchFamily="34" charset="0"/>
              <a:ea typeface="Gulim" panose="020B0600000101010101" charset="-127"/>
              <a:cs typeface="+mn-cs"/>
            </a:endParaRPr>
          </a:p>
        </p:txBody>
      </p:sp>
      <p:sp>
        <p:nvSpPr>
          <p:cNvPr id="262" name="TextBox 261">
            <a:extLst>
              <a:ext uri="{FF2B5EF4-FFF2-40B4-BE49-F238E27FC236}">
                <a16:creationId xmlns:a16="http://schemas.microsoft.com/office/drawing/2014/main" id="{D142ABC7-0A59-4D52-8038-1EC793E98E39}"/>
              </a:ext>
            </a:extLst>
          </p:cNvPr>
          <p:cNvSpPr txBox="1"/>
          <p:nvPr/>
        </p:nvSpPr>
        <p:spPr>
          <a:xfrm>
            <a:off x="3863711" y="4306313"/>
            <a:ext cx="234360" cy="415307"/>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263" name="TextBox 262">
            <a:extLst>
              <a:ext uri="{FF2B5EF4-FFF2-40B4-BE49-F238E27FC236}">
                <a16:creationId xmlns:a16="http://schemas.microsoft.com/office/drawing/2014/main" id="{1D88CBCE-05FE-44D6-9E8F-3F2F10C44945}"/>
              </a:ext>
            </a:extLst>
          </p:cNvPr>
          <p:cNvSpPr txBox="1"/>
          <p:nvPr/>
        </p:nvSpPr>
        <p:spPr>
          <a:xfrm>
            <a:off x="4005802" y="5844081"/>
            <a:ext cx="234360" cy="415307"/>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266" name="TextBox 265">
            <a:extLst>
              <a:ext uri="{FF2B5EF4-FFF2-40B4-BE49-F238E27FC236}">
                <a16:creationId xmlns:a16="http://schemas.microsoft.com/office/drawing/2014/main" id="{FEE670D0-299E-498C-A337-DE9A8F2AA96D}"/>
              </a:ext>
            </a:extLst>
          </p:cNvPr>
          <p:cNvSpPr txBox="1"/>
          <p:nvPr/>
        </p:nvSpPr>
        <p:spPr>
          <a:xfrm>
            <a:off x="4651353" y="6291209"/>
            <a:ext cx="234360" cy="415307"/>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grpSp>
        <p:nvGrpSpPr>
          <p:cNvPr id="77" name="그룹 76">
            <a:extLst>
              <a:ext uri="{FF2B5EF4-FFF2-40B4-BE49-F238E27FC236}">
                <a16:creationId xmlns:a16="http://schemas.microsoft.com/office/drawing/2014/main" id="{CF403398-FC8E-43AB-A0C2-BD59AFED5858}"/>
              </a:ext>
            </a:extLst>
          </p:cNvPr>
          <p:cNvGrpSpPr/>
          <p:nvPr/>
        </p:nvGrpSpPr>
        <p:grpSpPr>
          <a:xfrm>
            <a:off x="6051996" y="2174019"/>
            <a:ext cx="2892035" cy="1060162"/>
            <a:chOff x="9234074" y="1575208"/>
            <a:chExt cx="2892035" cy="1060162"/>
          </a:xfrm>
        </p:grpSpPr>
        <p:sp>
          <p:nvSpPr>
            <p:cNvPr id="78" name="직사각형 77">
              <a:extLst>
                <a:ext uri="{FF2B5EF4-FFF2-40B4-BE49-F238E27FC236}">
                  <a16:creationId xmlns:a16="http://schemas.microsoft.com/office/drawing/2014/main" id="{F888CFDA-D30B-4100-9E93-71BC19AED4FC}"/>
                </a:ext>
              </a:extLst>
            </p:cNvPr>
            <p:cNvSpPr/>
            <p:nvPr/>
          </p:nvSpPr>
          <p:spPr>
            <a:xfrm>
              <a:off x="11298638" y="1575208"/>
              <a:ext cx="827471" cy="1060162"/>
            </a:xfrm>
            <a:prstGeom prst="rect">
              <a:avLst/>
            </a:prstGeom>
          </p:spPr>
          <p:txBody>
            <a:bodyPr wrap="square">
              <a:spAutoFit/>
            </a:bodyPr>
            <a:lstStyle/>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7.7%</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15.4%</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23.1%</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7.7%</a:t>
              </a:r>
            </a:p>
            <a:p>
              <a:pPr algn="ctr">
                <a:lnSpc>
                  <a:spcPts val="1500"/>
                </a:lnSpc>
              </a:pPr>
              <a:endParaRPr lang="ko-KR" altLang="en-US" sz="1600" dirty="0">
                <a:latin typeface="Calibri" panose="020F0502020204030204" pitchFamily="34" charset="0"/>
                <a:ea typeface="굴림" panose="020B0600000101010101" pitchFamily="50" charset="-127"/>
                <a:cs typeface="Calibri" panose="020F0502020204030204" pitchFamily="34" charset="0"/>
              </a:endParaRPr>
            </a:p>
          </p:txBody>
        </p:sp>
        <p:sp>
          <p:nvSpPr>
            <p:cNvPr id="79" name="직사각형 78">
              <a:extLst>
                <a:ext uri="{FF2B5EF4-FFF2-40B4-BE49-F238E27FC236}">
                  <a16:creationId xmlns:a16="http://schemas.microsoft.com/office/drawing/2014/main" id="{372DEAB8-DF76-4640-ADE9-3EFA676CBE1D}"/>
                </a:ext>
              </a:extLst>
            </p:cNvPr>
            <p:cNvSpPr/>
            <p:nvPr/>
          </p:nvSpPr>
          <p:spPr>
            <a:xfrm>
              <a:off x="9234074" y="1575388"/>
              <a:ext cx="2070100" cy="867802"/>
            </a:xfrm>
            <a:prstGeom prst="rect">
              <a:avLst/>
            </a:prstGeom>
          </p:spPr>
          <p:txBody>
            <a:bodyPr wrap="square">
              <a:spAutoFit/>
            </a:bodyPr>
            <a:lstStyle/>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Anger : 1 / 14</a:t>
              </a:r>
            </a:p>
            <a:p>
              <a:pPr algn="r">
                <a:lnSpc>
                  <a:spcPts val="1500"/>
                </a:lnSpc>
              </a:pPr>
              <a:r>
                <a:rPr lang="en-US" altLang="ko-KR" sz="1600" dirty="0" err="1">
                  <a:solidFill>
                    <a:srgbClr val="FF000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 : 2 / 14</a:t>
              </a:r>
            </a:p>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Fear : 3 / 14</a:t>
              </a:r>
            </a:p>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Joy : 1 / 14</a:t>
              </a:r>
            </a:p>
          </p:txBody>
        </p:sp>
      </p:grpSp>
      <p:sp>
        <p:nvSpPr>
          <p:cNvPr id="80" name="직사각형 79">
            <a:extLst>
              <a:ext uri="{FF2B5EF4-FFF2-40B4-BE49-F238E27FC236}">
                <a16:creationId xmlns:a16="http://schemas.microsoft.com/office/drawing/2014/main" id="{5B7E5F2C-9565-43EA-924E-57CD58D55035}"/>
              </a:ext>
            </a:extLst>
          </p:cNvPr>
          <p:cNvSpPr/>
          <p:nvPr/>
        </p:nvSpPr>
        <p:spPr>
          <a:xfrm>
            <a:off x="6287841" y="1924460"/>
            <a:ext cx="880113" cy="369332"/>
          </a:xfrm>
          <a:prstGeom prst="rect">
            <a:avLst/>
          </a:prstGeom>
        </p:spPr>
        <p:txBody>
          <a:bodyPr wrap="none">
            <a:spAutoFit/>
          </a:bodyPr>
          <a:lstStyle/>
          <a:p>
            <a:pPr algn="just"/>
            <a:r>
              <a:rPr lang="en-US" altLang="ko-KR" b="1" dirty="0">
                <a:solidFill>
                  <a:srgbClr val="FF0000"/>
                </a:solidFill>
                <a:latin typeface="Calibri" panose="020F0502020204030204" pitchFamily="34" charset="0"/>
                <a:ea typeface="굴림" panose="020B0600000101010101" pitchFamily="50" charset="-127"/>
                <a:cs typeface="Calibri" panose="020F0502020204030204" pitchFamily="34" charset="0"/>
              </a:rPr>
              <a:t>Verse1</a:t>
            </a:r>
            <a:r>
              <a:rPr lang="en-US" altLang="ko-KR" dirty="0">
                <a:latin typeface="Calibri" panose="020F0502020204030204" pitchFamily="34" charset="0"/>
                <a:ea typeface="굴림" panose="020B0600000101010101" pitchFamily="50" charset="-127"/>
                <a:cs typeface="Calibri" panose="020F0502020204030204" pitchFamily="34" charset="0"/>
              </a:rPr>
              <a:t> </a:t>
            </a:r>
          </a:p>
        </p:txBody>
      </p:sp>
      <p:sp>
        <p:nvSpPr>
          <p:cNvPr id="81" name="직사각형 80">
            <a:extLst>
              <a:ext uri="{FF2B5EF4-FFF2-40B4-BE49-F238E27FC236}">
                <a16:creationId xmlns:a16="http://schemas.microsoft.com/office/drawing/2014/main" id="{3114186B-3DBB-4929-9A34-BDB93DF58786}"/>
              </a:ext>
            </a:extLst>
          </p:cNvPr>
          <p:cNvSpPr/>
          <p:nvPr/>
        </p:nvSpPr>
        <p:spPr>
          <a:xfrm>
            <a:off x="6107495" y="1940198"/>
            <a:ext cx="3086500" cy="333168"/>
          </a:xfrm>
          <a:prstGeom prst="rect">
            <a:avLst/>
          </a:prstGeom>
        </p:spPr>
        <p:txBody>
          <a:bodyPr wrap="square">
            <a:spAutoFit/>
          </a:bodyPr>
          <a:lstStyle/>
          <a:p>
            <a:pPr algn="r">
              <a:lnSpc>
                <a:spcPts val="18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Total Emotion Words: 14</a:t>
            </a:r>
          </a:p>
        </p:txBody>
      </p:sp>
      <p:grpSp>
        <p:nvGrpSpPr>
          <p:cNvPr id="82" name="그룹 81">
            <a:extLst>
              <a:ext uri="{FF2B5EF4-FFF2-40B4-BE49-F238E27FC236}">
                <a16:creationId xmlns:a16="http://schemas.microsoft.com/office/drawing/2014/main" id="{0ACEFAB9-0AE8-4164-8A71-7401AD626D95}"/>
              </a:ext>
            </a:extLst>
          </p:cNvPr>
          <p:cNvGrpSpPr/>
          <p:nvPr/>
        </p:nvGrpSpPr>
        <p:grpSpPr>
          <a:xfrm>
            <a:off x="6096474" y="3596327"/>
            <a:ext cx="2885808" cy="1060162"/>
            <a:chOff x="9240301" y="3825003"/>
            <a:chExt cx="2885808" cy="1060162"/>
          </a:xfrm>
        </p:grpSpPr>
        <p:sp>
          <p:nvSpPr>
            <p:cNvPr id="83" name="직사각형 82">
              <a:extLst>
                <a:ext uri="{FF2B5EF4-FFF2-40B4-BE49-F238E27FC236}">
                  <a16:creationId xmlns:a16="http://schemas.microsoft.com/office/drawing/2014/main" id="{079591E6-6A42-420F-9893-FA0AE6985D15}"/>
                </a:ext>
              </a:extLst>
            </p:cNvPr>
            <p:cNvSpPr/>
            <p:nvPr/>
          </p:nvSpPr>
          <p:spPr>
            <a:xfrm>
              <a:off x="9240301" y="3850237"/>
              <a:ext cx="2070100" cy="867802"/>
            </a:xfrm>
            <a:prstGeom prst="rect">
              <a:avLst/>
            </a:prstGeom>
          </p:spPr>
          <p:txBody>
            <a:bodyPr wrap="square">
              <a:spAutoFit/>
            </a:bodyPr>
            <a:lstStyle/>
            <a:p>
              <a:pPr algn="r">
                <a:lnSpc>
                  <a:spcPts val="1500"/>
                </a:lnSpc>
              </a:pPr>
              <a:r>
                <a:rPr lang="en-US" altLang="ko-KR" sz="1600" dirty="0" err="1">
                  <a:solidFill>
                    <a:srgbClr val="00B0F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 : 15 / 75 </a:t>
              </a:r>
            </a:p>
            <a:p>
              <a:pPr algn="r">
                <a:lnSpc>
                  <a:spcPts val="15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Fear : 5 / 75</a:t>
              </a:r>
            </a:p>
            <a:p>
              <a:pPr algn="r">
                <a:lnSpc>
                  <a:spcPts val="15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Joy : 15 / 75</a:t>
              </a:r>
            </a:p>
            <a:p>
              <a:pPr algn="r">
                <a:lnSpc>
                  <a:spcPts val="15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Sadness : 10 / 75</a:t>
              </a:r>
            </a:p>
          </p:txBody>
        </p:sp>
        <p:sp>
          <p:nvSpPr>
            <p:cNvPr id="84" name="직사각형 83">
              <a:extLst>
                <a:ext uri="{FF2B5EF4-FFF2-40B4-BE49-F238E27FC236}">
                  <a16:creationId xmlns:a16="http://schemas.microsoft.com/office/drawing/2014/main" id="{8F849489-6351-40DA-9D01-485F04AD72C5}"/>
                </a:ext>
              </a:extLst>
            </p:cNvPr>
            <p:cNvSpPr/>
            <p:nvPr/>
          </p:nvSpPr>
          <p:spPr>
            <a:xfrm>
              <a:off x="11298638" y="3825003"/>
              <a:ext cx="827471" cy="1060162"/>
            </a:xfrm>
            <a:prstGeom prst="rect">
              <a:avLst/>
            </a:prstGeom>
          </p:spPr>
          <p:txBody>
            <a:bodyPr wrap="square">
              <a:spAutoFit/>
            </a:bodyPr>
            <a:lstStyle/>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20.0%</a:t>
              </a:r>
              <a:br>
                <a:rPr lang="en-US" altLang="ko-KR" sz="1600" dirty="0">
                  <a:latin typeface="Calibri" panose="020F0502020204030204" pitchFamily="34" charset="0"/>
                  <a:ea typeface="굴림" panose="020B0600000101010101" pitchFamily="50" charset="-127"/>
                  <a:cs typeface="Calibri" panose="020F0502020204030204" pitchFamily="34" charset="0"/>
                </a:rPr>
              </a:br>
              <a:r>
                <a:rPr lang="en-US" altLang="ko-KR" sz="1600" dirty="0">
                  <a:latin typeface="Calibri" panose="020F0502020204030204" pitchFamily="34" charset="0"/>
                  <a:ea typeface="굴림" panose="020B0600000101010101" pitchFamily="50" charset="-127"/>
                  <a:cs typeface="Calibri" panose="020F0502020204030204" pitchFamily="34" charset="0"/>
                </a:rPr>
                <a:t>6.7%</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20.0%</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13.3%</a:t>
              </a:r>
            </a:p>
            <a:p>
              <a:pPr algn="ctr">
                <a:lnSpc>
                  <a:spcPts val="1500"/>
                </a:lnSpc>
              </a:pPr>
              <a:endParaRPr lang="ko-KR" altLang="en-US" sz="1600" dirty="0">
                <a:latin typeface="Calibri" panose="020F0502020204030204" pitchFamily="34" charset="0"/>
                <a:ea typeface="굴림" panose="020B0600000101010101" pitchFamily="50" charset="-127"/>
                <a:cs typeface="Calibri" panose="020F0502020204030204" pitchFamily="34" charset="0"/>
              </a:endParaRPr>
            </a:p>
          </p:txBody>
        </p:sp>
      </p:grpSp>
      <p:sp>
        <p:nvSpPr>
          <p:cNvPr id="85" name="직사각형 84">
            <a:extLst>
              <a:ext uri="{FF2B5EF4-FFF2-40B4-BE49-F238E27FC236}">
                <a16:creationId xmlns:a16="http://schemas.microsoft.com/office/drawing/2014/main" id="{47041AE6-96F6-41B5-9962-A9CDE01CB490}"/>
              </a:ext>
            </a:extLst>
          </p:cNvPr>
          <p:cNvSpPr/>
          <p:nvPr/>
        </p:nvSpPr>
        <p:spPr>
          <a:xfrm>
            <a:off x="6287841" y="3382827"/>
            <a:ext cx="966931" cy="369332"/>
          </a:xfrm>
          <a:prstGeom prst="rect">
            <a:avLst/>
          </a:prstGeom>
        </p:spPr>
        <p:txBody>
          <a:bodyPr wrap="none">
            <a:spAutoFit/>
          </a:bodyPr>
          <a:lstStyle/>
          <a:p>
            <a:pPr algn="just"/>
            <a:r>
              <a:rPr lang="en-US" altLang="ko-KR" b="1" dirty="0">
                <a:solidFill>
                  <a:srgbClr val="00B0F0"/>
                </a:solidFill>
                <a:latin typeface="Calibri" panose="020F0502020204030204" pitchFamily="34" charset="0"/>
                <a:ea typeface="굴림" panose="020B0600000101010101" pitchFamily="50" charset="-127"/>
                <a:cs typeface="Calibri" panose="020F0502020204030204" pitchFamily="34" charset="0"/>
              </a:rPr>
              <a:t>Chorus1</a:t>
            </a:r>
            <a:endParaRPr lang="ko-KR" altLang="en-US" b="1" dirty="0">
              <a:solidFill>
                <a:srgbClr val="00B0F0"/>
              </a:solidFill>
              <a:latin typeface="Calibri" panose="020F0502020204030204" pitchFamily="34" charset="0"/>
              <a:ea typeface="굴림" panose="020B0600000101010101" pitchFamily="50" charset="-127"/>
              <a:cs typeface="Calibri" panose="020F0502020204030204" pitchFamily="34" charset="0"/>
            </a:endParaRPr>
          </a:p>
        </p:txBody>
      </p:sp>
      <p:sp>
        <p:nvSpPr>
          <p:cNvPr id="86" name="직사각형 85">
            <a:extLst>
              <a:ext uri="{FF2B5EF4-FFF2-40B4-BE49-F238E27FC236}">
                <a16:creationId xmlns:a16="http://schemas.microsoft.com/office/drawing/2014/main" id="{DD6F7934-45F3-4119-9C5B-2F4AD1BE4E96}"/>
              </a:ext>
            </a:extLst>
          </p:cNvPr>
          <p:cNvSpPr/>
          <p:nvPr/>
        </p:nvSpPr>
        <p:spPr>
          <a:xfrm>
            <a:off x="6107495" y="3376057"/>
            <a:ext cx="3086500" cy="333168"/>
          </a:xfrm>
          <a:prstGeom prst="rect">
            <a:avLst/>
          </a:prstGeom>
        </p:spPr>
        <p:txBody>
          <a:bodyPr wrap="square">
            <a:spAutoFit/>
          </a:bodyPr>
          <a:lstStyle/>
          <a:p>
            <a:pPr algn="r">
              <a:lnSpc>
                <a:spcPts val="18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Total Emotion Words: 75</a:t>
            </a:r>
          </a:p>
        </p:txBody>
      </p:sp>
      <p:sp>
        <p:nvSpPr>
          <p:cNvPr id="70" name="TextBox 69">
            <a:extLst>
              <a:ext uri="{FF2B5EF4-FFF2-40B4-BE49-F238E27FC236}">
                <a16:creationId xmlns:a16="http://schemas.microsoft.com/office/drawing/2014/main" id="{88BCCE2F-900D-4E25-8FD6-6E11C46B2B44}"/>
              </a:ext>
            </a:extLst>
          </p:cNvPr>
          <p:cNvSpPr txBox="1"/>
          <p:nvPr/>
        </p:nvSpPr>
        <p:spPr>
          <a:xfrm>
            <a:off x="7650745" y="2960240"/>
            <a:ext cx="234360" cy="380040"/>
          </a:xfrm>
          <a:prstGeom prst="rect">
            <a:avLst/>
          </a:prstGeom>
          <a:noFill/>
        </p:spPr>
        <p:txBody>
          <a:bodyPr wrap="none" rtlCol="0">
            <a:spAutoFit/>
          </a:bodyPr>
          <a:lstStyle/>
          <a:p>
            <a:pPr>
              <a:lnSpc>
                <a:spcPts val="700"/>
              </a:lnSpc>
            </a:pPr>
            <a:r>
              <a:rPr lang="en-US" altLang="ko-KR" b="1" dirty="0"/>
              <a:t>.</a:t>
            </a:r>
          </a:p>
          <a:p>
            <a:pPr>
              <a:lnSpc>
                <a:spcPts val="700"/>
              </a:lnSpc>
            </a:pPr>
            <a:r>
              <a:rPr lang="en-US" altLang="ko-KR" b="1" dirty="0"/>
              <a:t>.</a:t>
            </a:r>
          </a:p>
          <a:p>
            <a:pPr>
              <a:lnSpc>
                <a:spcPts val="700"/>
              </a:lnSpc>
            </a:pPr>
            <a:r>
              <a:rPr lang="en-US" altLang="ko-KR" b="1" dirty="0"/>
              <a:t>.</a:t>
            </a:r>
            <a:endParaRPr lang="ko-KR" altLang="en-US" b="1" dirty="0"/>
          </a:p>
        </p:txBody>
      </p:sp>
      <p:sp>
        <p:nvSpPr>
          <p:cNvPr id="90" name="직사각형 89">
            <a:extLst>
              <a:ext uri="{FF2B5EF4-FFF2-40B4-BE49-F238E27FC236}">
                <a16:creationId xmlns:a16="http://schemas.microsoft.com/office/drawing/2014/main" id="{C81C06C4-92B9-4EEE-974C-9A2792475BC8}"/>
              </a:ext>
            </a:extLst>
          </p:cNvPr>
          <p:cNvSpPr/>
          <p:nvPr/>
        </p:nvSpPr>
        <p:spPr>
          <a:xfrm>
            <a:off x="6287841" y="4874569"/>
            <a:ext cx="880113" cy="369332"/>
          </a:xfrm>
          <a:prstGeom prst="rect">
            <a:avLst/>
          </a:prstGeom>
        </p:spPr>
        <p:txBody>
          <a:bodyPr wrap="none">
            <a:spAutoFit/>
          </a:bodyPr>
          <a:lstStyle/>
          <a:p>
            <a:pPr algn="just"/>
            <a:r>
              <a:rPr lang="en-US" altLang="ko-KR" b="1" dirty="0">
                <a:solidFill>
                  <a:srgbClr val="FF0000"/>
                </a:solidFill>
                <a:latin typeface="Calibri" panose="020F0502020204030204" pitchFamily="34" charset="0"/>
                <a:ea typeface="굴림" panose="020B0600000101010101" pitchFamily="50" charset="-127"/>
                <a:cs typeface="Calibri" panose="020F0502020204030204" pitchFamily="34" charset="0"/>
              </a:rPr>
              <a:t>Verse1</a:t>
            </a:r>
            <a:r>
              <a:rPr lang="en-US" altLang="ko-KR" dirty="0">
                <a:latin typeface="Calibri" panose="020F0502020204030204" pitchFamily="34" charset="0"/>
                <a:ea typeface="굴림" panose="020B0600000101010101" pitchFamily="50" charset="-127"/>
                <a:cs typeface="Calibri" panose="020F0502020204030204" pitchFamily="34" charset="0"/>
              </a:rPr>
              <a:t> </a:t>
            </a:r>
          </a:p>
        </p:txBody>
      </p:sp>
      <p:grpSp>
        <p:nvGrpSpPr>
          <p:cNvPr id="91" name="그룹 90">
            <a:extLst>
              <a:ext uri="{FF2B5EF4-FFF2-40B4-BE49-F238E27FC236}">
                <a16:creationId xmlns:a16="http://schemas.microsoft.com/office/drawing/2014/main" id="{74FD8158-99C1-4616-86C2-74DB9426204D}"/>
              </a:ext>
            </a:extLst>
          </p:cNvPr>
          <p:cNvGrpSpPr/>
          <p:nvPr/>
        </p:nvGrpSpPr>
        <p:grpSpPr>
          <a:xfrm>
            <a:off x="6078717" y="5076172"/>
            <a:ext cx="2885808" cy="894352"/>
            <a:chOff x="9240301" y="5999837"/>
            <a:chExt cx="2885808" cy="894352"/>
          </a:xfrm>
        </p:grpSpPr>
        <p:sp>
          <p:nvSpPr>
            <p:cNvPr id="92" name="직사각형 91">
              <a:extLst>
                <a:ext uri="{FF2B5EF4-FFF2-40B4-BE49-F238E27FC236}">
                  <a16:creationId xmlns:a16="http://schemas.microsoft.com/office/drawing/2014/main" id="{9F1FB169-5962-4AC3-A3AE-65E9536E1F44}"/>
                </a:ext>
              </a:extLst>
            </p:cNvPr>
            <p:cNvSpPr/>
            <p:nvPr/>
          </p:nvSpPr>
          <p:spPr>
            <a:xfrm>
              <a:off x="9240301" y="5999837"/>
              <a:ext cx="2070100" cy="867802"/>
            </a:xfrm>
            <a:prstGeom prst="rect">
              <a:avLst/>
            </a:prstGeom>
          </p:spPr>
          <p:txBody>
            <a:bodyPr wrap="square">
              <a:spAutoFit/>
            </a:bodyPr>
            <a:lstStyle/>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Anger : 1 / 27</a:t>
              </a:r>
            </a:p>
            <a:p>
              <a:pPr algn="r">
                <a:lnSpc>
                  <a:spcPts val="1500"/>
                </a:lnSpc>
              </a:pPr>
              <a:r>
                <a:rPr lang="en-US" altLang="ko-KR" sz="1600" dirty="0" err="1">
                  <a:solidFill>
                    <a:srgbClr val="FF000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 : 4 / 27</a:t>
              </a:r>
            </a:p>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Disgust : 1 / 27</a:t>
              </a:r>
            </a:p>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Fear : 1 / 27</a:t>
              </a:r>
              <a:endParaRPr lang="ko-KR"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endParaRPr>
            </a:p>
          </p:txBody>
        </p:sp>
        <p:sp>
          <p:nvSpPr>
            <p:cNvPr id="93" name="직사각형 92">
              <a:extLst>
                <a:ext uri="{FF2B5EF4-FFF2-40B4-BE49-F238E27FC236}">
                  <a16:creationId xmlns:a16="http://schemas.microsoft.com/office/drawing/2014/main" id="{606004DF-729D-48D1-B093-AC0F0CE3950D}"/>
                </a:ext>
              </a:extLst>
            </p:cNvPr>
            <p:cNvSpPr/>
            <p:nvPr/>
          </p:nvSpPr>
          <p:spPr>
            <a:xfrm>
              <a:off x="11298638" y="6026387"/>
              <a:ext cx="827471" cy="867802"/>
            </a:xfrm>
            <a:prstGeom prst="rect">
              <a:avLst/>
            </a:prstGeom>
          </p:spPr>
          <p:txBody>
            <a:bodyPr wrap="square">
              <a:spAutoFit/>
            </a:bodyPr>
            <a:lstStyle/>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3.7% 14.8%</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3.7%</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3.7%</a:t>
              </a:r>
            </a:p>
          </p:txBody>
        </p:sp>
      </p:grpSp>
      <p:sp>
        <p:nvSpPr>
          <p:cNvPr id="103" name="직사각형 102">
            <a:extLst>
              <a:ext uri="{FF2B5EF4-FFF2-40B4-BE49-F238E27FC236}">
                <a16:creationId xmlns:a16="http://schemas.microsoft.com/office/drawing/2014/main" id="{98657CF0-3500-44FA-855D-D878F898F01D}"/>
              </a:ext>
            </a:extLst>
          </p:cNvPr>
          <p:cNvSpPr/>
          <p:nvPr/>
        </p:nvSpPr>
        <p:spPr>
          <a:xfrm>
            <a:off x="6107495" y="4868734"/>
            <a:ext cx="3086500" cy="333168"/>
          </a:xfrm>
          <a:prstGeom prst="rect">
            <a:avLst/>
          </a:prstGeom>
        </p:spPr>
        <p:txBody>
          <a:bodyPr wrap="square">
            <a:spAutoFit/>
          </a:bodyPr>
          <a:lstStyle/>
          <a:p>
            <a:pPr algn="r">
              <a:lnSpc>
                <a:spcPts val="18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Total Emotion Words: 27</a:t>
            </a:r>
          </a:p>
        </p:txBody>
      </p:sp>
      <p:sp>
        <p:nvSpPr>
          <p:cNvPr id="104" name="TextBox 103">
            <a:extLst>
              <a:ext uri="{FF2B5EF4-FFF2-40B4-BE49-F238E27FC236}">
                <a16:creationId xmlns:a16="http://schemas.microsoft.com/office/drawing/2014/main" id="{2507213D-B320-42EE-8CA8-455D0F9D9533}"/>
              </a:ext>
            </a:extLst>
          </p:cNvPr>
          <p:cNvSpPr txBox="1"/>
          <p:nvPr/>
        </p:nvSpPr>
        <p:spPr>
          <a:xfrm>
            <a:off x="7614780" y="5872656"/>
            <a:ext cx="234360" cy="389658"/>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105" name="TextBox 104">
            <a:extLst>
              <a:ext uri="{FF2B5EF4-FFF2-40B4-BE49-F238E27FC236}">
                <a16:creationId xmlns:a16="http://schemas.microsoft.com/office/drawing/2014/main" id="{ED8CA69B-B588-40FF-80C6-6470BDBCF027}"/>
              </a:ext>
            </a:extLst>
          </p:cNvPr>
          <p:cNvSpPr txBox="1"/>
          <p:nvPr/>
        </p:nvSpPr>
        <p:spPr>
          <a:xfrm>
            <a:off x="7614780" y="4422084"/>
            <a:ext cx="234360" cy="389658"/>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Tree>
    <p:extLst>
      <p:ext uri="{BB962C8B-B14F-4D97-AF65-F5344CB8AC3E}">
        <p14:creationId xmlns:p14="http://schemas.microsoft.com/office/powerpoint/2010/main" val="3046808755"/>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원통형 121">
            <a:extLst>
              <a:ext uri="{FF2B5EF4-FFF2-40B4-BE49-F238E27FC236}">
                <a16:creationId xmlns:a16="http://schemas.microsoft.com/office/drawing/2014/main" id="{2D0B04D0-C4A8-484E-B961-B1CA466912B0}"/>
              </a:ext>
            </a:extLst>
          </p:cNvPr>
          <p:cNvSpPr/>
          <p:nvPr/>
        </p:nvSpPr>
        <p:spPr>
          <a:xfrm>
            <a:off x="6135579" y="1645095"/>
            <a:ext cx="2838907" cy="4880253"/>
          </a:xfrm>
          <a:prstGeom prst="can">
            <a:avLst>
              <a:gd name="adj" fmla="val 16198"/>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defTabSz="457200" fontAlgn="auto" latinLnBrk="0">
              <a:lnSpc>
                <a:spcPts val="1000"/>
              </a:lnSpc>
              <a:spcBef>
                <a:spcPts val="0"/>
              </a:spcBef>
              <a:spcAft>
                <a:spcPts val="0"/>
              </a:spcAft>
            </a:pPr>
            <a:endParaRPr kumimoji="0" lang="ko-KR" altLang="en-US" sz="1200" b="0" kern="0" dirty="0">
              <a:solidFill>
                <a:sysClr val="windowText" lastClr="000000"/>
              </a:solidFill>
              <a:latin typeface="Calibri" panose="020F0502020204030204"/>
              <a:ea typeface="맑은 고딕" panose="020B0503020000020004" pitchFamily="50" charset="-127"/>
            </a:endParaRPr>
          </a:p>
        </p:txBody>
      </p:sp>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(4/10)</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4.2. Experiment results</a:t>
            </a:r>
            <a:endParaRPr kumimoji="1" lang="en-US" altLang="ko-Kore-KR" dirty="0"/>
          </a:p>
          <a:p>
            <a:r>
              <a:rPr kumimoji="1" lang="en-US" altLang="ko-KR" dirty="0"/>
              <a:t>The results of representative emotion image selector</a:t>
            </a:r>
          </a:p>
          <a:p>
            <a:pPr lvl="1" fontAlgn="base"/>
            <a:endParaRPr lang="en-US" altLang="ko-KR" sz="1200" dirty="0"/>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9" name="직사각형 8">
            <a:extLst>
              <a:ext uri="{FF2B5EF4-FFF2-40B4-BE49-F238E27FC236}">
                <a16:creationId xmlns:a16="http://schemas.microsoft.com/office/drawing/2014/main" id="{7735D9E4-91FF-4E63-A24F-E80E6C1FB455}"/>
              </a:ext>
            </a:extLst>
          </p:cNvPr>
          <p:cNvSpPr/>
          <p:nvPr/>
        </p:nvSpPr>
        <p:spPr>
          <a:xfrm>
            <a:off x="3558918" y="3838691"/>
            <a:ext cx="1914454" cy="719177"/>
          </a:xfrm>
          <a:prstGeom prst="rect">
            <a:avLst/>
          </a:prstGeom>
          <a:noFill/>
          <a:ln w="12700" cap="flat" cmpd="sng" algn="ctr">
            <a:solidFill>
              <a:srgbClr val="4472C4">
                <a:shade val="50000"/>
              </a:srgbClr>
            </a:solidFill>
            <a:prstDash val="solid"/>
            <a:miter lim="800000"/>
          </a:ln>
          <a:effectLst/>
        </p:spPr>
        <p:txBody>
          <a:bodyPr lIns="0" tIns="72000" rIns="0" bIns="0" rtlCol="0" anchor="ctr"/>
          <a:lstStyle/>
          <a:p>
            <a:pPr algn="ctr" defTabSz="457200" latinLnBrk="0">
              <a:lnSpc>
                <a:spcPts val="1200"/>
              </a:lnSpc>
            </a:pPr>
            <a:r>
              <a:rPr lang="en-US" altLang="ko-KR" sz="1600" dirty="0">
                <a:solidFill>
                  <a:sysClr val="windowText" lastClr="000000"/>
                </a:solidFill>
                <a:latin typeface="Calibri" panose="020F0502020204030204"/>
                <a:ea typeface="맑은 고딕" panose="020B0503020000020004" pitchFamily="50" charset="-127"/>
              </a:rPr>
              <a:t>Representative Emotion</a:t>
            </a:r>
            <a:br>
              <a:rPr lang="en-US" altLang="ko-KR" sz="1600" dirty="0">
                <a:solidFill>
                  <a:sysClr val="windowText" lastClr="000000"/>
                </a:solidFill>
                <a:latin typeface="Calibri" panose="020F0502020204030204"/>
                <a:ea typeface="맑은 고딕" panose="020B0503020000020004" pitchFamily="50" charset="-127"/>
              </a:rPr>
            </a:br>
            <a:r>
              <a:rPr lang="en-US" altLang="ko-KR" sz="1600" dirty="0">
                <a:solidFill>
                  <a:sysClr val="windowText" lastClr="000000"/>
                </a:solidFill>
                <a:latin typeface="Calibri" panose="020F0502020204030204"/>
                <a:ea typeface="맑은 고딕" panose="020B0503020000020004" pitchFamily="50" charset="-127"/>
              </a:rPr>
              <a:t>Image Selector</a:t>
            </a:r>
            <a:endParaRPr lang="ko-KR" altLang="en-US" sz="1600" dirty="0">
              <a:solidFill>
                <a:sysClr val="windowText" lastClr="000000"/>
              </a:solidFill>
              <a:latin typeface="Calibri" panose="020F0502020204030204"/>
              <a:ea typeface="맑은 고딕" panose="020B0503020000020004" pitchFamily="50" charset="-127"/>
            </a:endParaRPr>
          </a:p>
        </p:txBody>
      </p:sp>
      <p:sp>
        <p:nvSpPr>
          <p:cNvPr id="123" name="직사각형 122">
            <a:extLst>
              <a:ext uri="{FF2B5EF4-FFF2-40B4-BE49-F238E27FC236}">
                <a16:creationId xmlns:a16="http://schemas.microsoft.com/office/drawing/2014/main" id="{2A9C42EA-A5D4-422F-A2F3-F726310F4576}"/>
              </a:ext>
            </a:extLst>
          </p:cNvPr>
          <p:cNvSpPr/>
          <p:nvPr/>
        </p:nvSpPr>
        <p:spPr>
          <a:xfrm>
            <a:off x="7287452" y="3485180"/>
            <a:ext cx="2057096" cy="1413592"/>
          </a:xfrm>
          <a:prstGeom prst="rect">
            <a:avLst/>
          </a:prstGeom>
        </p:spPr>
        <p:txBody>
          <a:bodyPr wrap="square" lIns="72000" rIns="0">
            <a:spAutoFit/>
          </a:bodyPr>
          <a:lstStyle/>
          <a:p>
            <a:pPr>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Awe : 1</a:t>
            </a:r>
          </a:p>
          <a:p>
            <a:pPr>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Anger : 1</a:t>
            </a:r>
          </a:p>
          <a:p>
            <a:pPr>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Amusement : 1</a:t>
            </a:r>
          </a:p>
          <a:p>
            <a:pPr>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Content : 2</a:t>
            </a:r>
          </a:p>
          <a:p>
            <a:pPr>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Disgust : 1</a:t>
            </a:r>
          </a:p>
          <a:p>
            <a:pPr>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Sad : 1</a:t>
            </a:r>
          </a:p>
        </p:txBody>
      </p:sp>
      <p:pic>
        <p:nvPicPr>
          <p:cNvPr id="124" name="그림 123" descr="여러개이(가) 표시된 사진&#10;&#10;자동 생성된 설명">
            <a:extLst>
              <a:ext uri="{FF2B5EF4-FFF2-40B4-BE49-F238E27FC236}">
                <a16:creationId xmlns:a16="http://schemas.microsoft.com/office/drawing/2014/main" id="{3C789AF4-1D6F-44F7-9E8E-2CC01F6A138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2950" b="27585"/>
          <a:stretch/>
        </p:blipFill>
        <p:spPr>
          <a:xfrm>
            <a:off x="6242224" y="3600323"/>
            <a:ext cx="1058301" cy="1058400"/>
          </a:xfrm>
          <a:prstGeom prst="rect">
            <a:avLst/>
          </a:prstGeom>
        </p:spPr>
      </p:pic>
      <p:sp>
        <p:nvSpPr>
          <p:cNvPr id="125" name="TextBox 124">
            <a:extLst>
              <a:ext uri="{FF2B5EF4-FFF2-40B4-BE49-F238E27FC236}">
                <a16:creationId xmlns:a16="http://schemas.microsoft.com/office/drawing/2014/main" id="{7446C527-1A0A-44D5-80F0-F4770254AB3B}"/>
              </a:ext>
            </a:extLst>
          </p:cNvPr>
          <p:cNvSpPr txBox="1"/>
          <p:nvPr/>
        </p:nvSpPr>
        <p:spPr>
          <a:xfrm rot="19975473">
            <a:off x="6186457" y="3832025"/>
            <a:ext cx="1103315" cy="461665"/>
          </a:xfrm>
          <a:prstGeom prst="rect">
            <a:avLst/>
          </a:prstGeom>
          <a:noFill/>
          <a:ln>
            <a:solidFill>
              <a:srgbClr val="FF0000"/>
            </a:solidFill>
          </a:ln>
        </p:spPr>
        <p:txBody>
          <a:bodyPr wrap="square" rtlCol="0">
            <a:spAutoFit/>
          </a:bodyPr>
          <a:lstStyle/>
          <a:p>
            <a:r>
              <a:rPr lang="en-US" altLang="ko-KR" sz="2400" b="1" dirty="0">
                <a:solidFill>
                  <a:srgbClr val="FF0000"/>
                </a:solidFill>
              </a:rPr>
              <a:t>Match</a:t>
            </a:r>
          </a:p>
        </p:txBody>
      </p:sp>
      <p:pic>
        <p:nvPicPr>
          <p:cNvPr id="128" name="그림 127" descr="물, 연못, 앉아있는, 거리이(가) 표시된 사진&#10;&#10;자동 생성된 설명">
            <a:extLst>
              <a:ext uri="{FF2B5EF4-FFF2-40B4-BE49-F238E27FC236}">
                <a16:creationId xmlns:a16="http://schemas.microsoft.com/office/drawing/2014/main" id="{6AC73444-BE52-4421-BA3B-DCC6C905C77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258732" y="2340308"/>
            <a:ext cx="1058302" cy="1058304"/>
          </a:xfrm>
          <a:prstGeom prst="rect">
            <a:avLst/>
          </a:prstGeom>
        </p:spPr>
      </p:pic>
      <p:sp>
        <p:nvSpPr>
          <p:cNvPr id="129" name="직사각형 128">
            <a:extLst>
              <a:ext uri="{FF2B5EF4-FFF2-40B4-BE49-F238E27FC236}">
                <a16:creationId xmlns:a16="http://schemas.microsoft.com/office/drawing/2014/main" id="{C52F7A4B-610E-4693-8903-9BFAACC6575F}"/>
              </a:ext>
            </a:extLst>
          </p:cNvPr>
          <p:cNvSpPr/>
          <p:nvPr/>
        </p:nvSpPr>
        <p:spPr>
          <a:xfrm>
            <a:off x="7287452" y="2409184"/>
            <a:ext cx="1866308" cy="972639"/>
          </a:xfrm>
          <a:prstGeom prst="rect">
            <a:avLst/>
          </a:prstGeom>
        </p:spPr>
        <p:txBody>
          <a:bodyPr wrap="square">
            <a:spAutoFit/>
          </a:bodyPr>
          <a:lstStyle/>
          <a:p>
            <a:pPr defTabSz="457200" latinLnBrk="0">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Awe</a:t>
            </a:r>
            <a:r>
              <a:rPr lang="zh-CN" altLang="en-US" sz="2000" dirty="0">
                <a:latin typeface="Calibri" panose="020F0502020204030204" pitchFamily="34" charset="0"/>
                <a:ea typeface="굴림" panose="020B0600000101010101" pitchFamily="50" charset="-127"/>
                <a:cs typeface="Calibri" panose="020F0502020204030204" pitchFamily="34" charset="0"/>
              </a:rPr>
              <a:t>：</a:t>
            </a:r>
            <a:r>
              <a:rPr lang="en-US" altLang="zh-CN" sz="2000" dirty="0">
                <a:latin typeface="Calibri" panose="020F0502020204030204" pitchFamily="34" charset="0"/>
                <a:ea typeface="굴림" panose="020B0600000101010101" pitchFamily="50" charset="-127"/>
                <a:cs typeface="Calibri" panose="020F0502020204030204" pitchFamily="34" charset="0"/>
              </a:rPr>
              <a:t>1</a:t>
            </a:r>
          </a:p>
          <a:p>
            <a:pPr defTabSz="457200" latinLnBrk="0">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Disgust : 1</a:t>
            </a:r>
          </a:p>
          <a:p>
            <a:pPr defTabSz="457200" latinLnBrk="0">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Fear</a:t>
            </a:r>
            <a:r>
              <a:rPr lang="zh-CN" altLang="en-US" sz="2000" dirty="0">
                <a:latin typeface="Calibri" panose="020F0502020204030204" pitchFamily="34" charset="0"/>
                <a:ea typeface="굴림" panose="020B0600000101010101" pitchFamily="50" charset="-127"/>
                <a:cs typeface="Calibri" panose="020F0502020204030204" pitchFamily="34" charset="0"/>
              </a:rPr>
              <a:t>：</a:t>
            </a:r>
            <a:r>
              <a:rPr lang="en-US" altLang="zh-CN" sz="2000" dirty="0">
                <a:latin typeface="Calibri" panose="020F0502020204030204" pitchFamily="34" charset="0"/>
                <a:ea typeface="굴림" panose="020B0600000101010101" pitchFamily="50" charset="-127"/>
                <a:cs typeface="Calibri" panose="020F0502020204030204" pitchFamily="34" charset="0"/>
              </a:rPr>
              <a:t>2</a:t>
            </a:r>
            <a:endParaRPr lang="en-US" altLang="ko-KR" sz="2000" dirty="0">
              <a:latin typeface="Calibri" panose="020F0502020204030204" pitchFamily="34" charset="0"/>
              <a:ea typeface="굴림" panose="020B0600000101010101" pitchFamily="50" charset="-127"/>
              <a:cs typeface="Calibri" panose="020F0502020204030204" pitchFamily="34" charset="0"/>
            </a:endParaRPr>
          </a:p>
          <a:p>
            <a:pPr defTabSz="457200" latinLnBrk="0">
              <a:lnSpc>
                <a:spcPts val="1700"/>
              </a:lnSpc>
            </a:pPr>
            <a:r>
              <a:rPr lang="en-US" altLang="ko-KR" sz="2000" dirty="0">
                <a:latin typeface="Calibri" panose="020F0502020204030204" pitchFamily="34" charset="0"/>
                <a:ea typeface="굴림" panose="020B0600000101010101" pitchFamily="50" charset="-127"/>
                <a:cs typeface="Calibri" panose="020F0502020204030204" pitchFamily="34" charset="0"/>
              </a:rPr>
              <a:t>Sad</a:t>
            </a:r>
            <a:r>
              <a:rPr lang="zh-CN" altLang="en-US" sz="2000" dirty="0">
                <a:latin typeface="Calibri" panose="020F0502020204030204" pitchFamily="34" charset="0"/>
                <a:ea typeface="굴림" panose="020B0600000101010101" pitchFamily="50" charset="-127"/>
                <a:cs typeface="Calibri" panose="020F0502020204030204" pitchFamily="34" charset="0"/>
              </a:rPr>
              <a:t>：</a:t>
            </a:r>
            <a:r>
              <a:rPr lang="en-US" altLang="zh-CN" sz="2000" dirty="0">
                <a:latin typeface="Calibri" panose="020F0502020204030204" pitchFamily="34" charset="0"/>
                <a:ea typeface="굴림" panose="020B0600000101010101" pitchFamily="50" charset="-127"/>
                <a:cs typeface="Calibri" panose="020F0502020204030204" pitchFamily="34" charset="0"/>
              </a:rPr>
              <a:t>3</a:t>
            </a:r>
            <a:endParaRPr lang="en-US" altLang="ko-KR" sz="2000" dirty="0">
              <a:latin typeface="Calibri" panose="020F0502020204030204" pitchFamily="34" charset="0"/>
              <a:ea typeface="굴림" panose="020B0600000101010101" pitchFamily="50" charset="-127"/>
              <a:cs typeface="Calibri" panose="020F0502020204030204" pitchFamily="34" charset="0"/>
            </a:endParaRPr>
          </a:p>
        </p:txBody>
      </p:sp>
      <p:sp>
        <p:nvSpPr>
          <p:cNvPr id="130" name="직사각형 129">
            <a:extLst>
              <a:ext uri="{FF2B5EF4-FFF2-40B4-BE49-F238E27FC236}">
                <a16:creationId xmlns:a16="http://schemas.microsoft.com/office/drawing/2014/main" id="{16C61B93-BE84-4615-9B1C-795C0C9B602F}"/>
              </a:ext>
            </a:extLst>
          </p:cNvPr>
          <p:cNvSpPr/>
          <p:nvPr/>
        </p:nvSpPr>
        <p:spPr>
          <a:xfrm>
            <a:off x="7300525" y="4898993"/>
            <a:ext cx="2057096" cy="1317412"/>
          </a:xfrm>
          <a:prstGeom prst="rect">
            <a:avLst/>
          </a:prstGeom>
        </p:spPr>
        <p:txBody>
          <a:bodyPr wrap="square" lIns="72000" rIns="0">
            <a:spAutoFit/>
          </a:bodyPr>
          <a:lstStyle/>
          <a:p>
            <a:pPr>
              <a:lnSpc>
                <a:spcPts val="1900"/>
              </a:lnSpc>
            </a:pPr>
            <a:r>
              <a:rPr lang="en-US" altLang="ko-KR" sz="2000" dirty="0">
                <a:latin typeface="Calibri" panose="020F0502020204030204" pitchFamily="34" charset="0"/>
                <a:ea typeface="굴림" panose="020B0600000101010101" pitchFamily="50" charset="-127"/>
                <a:cs typeface="Calibri" panose="020F0502020204030204" pitchFamily="34" charset="0"/>
              </a:rPr>
              <a:t>Amusement : 1 Awe : 1</a:t>
            </a:r>
          </a:p>
          <a:p>
            <a:pPr>
              <a:lnSpc>
                <a:spcPts val="1900"/>
              </a:lnSpc>
            </a:pPr>
            <a:r>
              <a:rPr lang="en-US" altLang="ko-KR" sz="2000" dirty="0">
                <a:latin typeface="Calibri" panose="020F0502020204030204" pitchFamily="34" charset="0"/>
                <a:ea typeface="굴림" panose="020B0600000101010101" pitchFamily="50" charset="-127"/>
                <a:cs typeface="Calibri" panose="020F0502020204030204" pitchFamily="34" charset="0"/>
              </a:rPr>
              <a:t>Content : 2</a:t>
            </a:r>
          </a:p>
          <a:p>
            <a:pPr>
              <a:lnSpc>
                <a:spcPts val="1900"/>
              </a:lnSpc>
            </a:pPr>
            <a:r>
              <a:rPr lang="en-US" altLang="ko-KR" sz="2000" dirty="0">
                <a:latin typeface="Calibri" panose="020F0502020204030204" pitchFamily="34" charset="0"/>
                <a:ea typeface="굴림" panose="020B0600000101010101" pitchFamily="50" charset="-127"/>
                <a:cs typeface="Calibri" panose="020F0502020204030204" pitchFamily="34" charset="0"/>
              </a:rPr>
              <a:t>Excitement : 1</a:t>
            </a:r>
          </a:p>
          <a:p>
            <a:pPr>
              <a:lnSpc>
                <a:spcPts val="1900"/>
              </a:lnSpc>
            </a:pPr>
            <a:r>
              <a:rPr lang="en-US" altLang="ko-KR" sz="2000" dirty="0">
                <a:latin typeface="Calibri" panose="020F0502020204030204" pitchFamily="34" charset="0"/>
                <a:ea typeface="굴림" panose="020B0600000101010101" pitchFamily="50" charset="-127"/>
                <a:cs typeface="Calibri" panose="020F0502020204030204" pitchFamily="34" charset="0"/>
              </a:rPr>
              <a:t>Sad : 1</a:t>
            </a:r>
          </a:p>
        </p:txBody>
      </p:sp>
      <p:pic>
        <p:nvPicPr>
          <p:cNvPr id="131" name="그림 130">
            <a:extLst>
              <a:ext uri="{FF2B5EF4-FFF2-40B4-BE49-F238E27FC236}">
                <a16:creationId xmlns:a16="http://schemas.microsoft.com/office/drawing/2014/main" id="{8CA692B7-37DC-4D0D-BBEC-8DB75BA55A0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800" t="21812" r="11701" b="25617"/>
          <a:stretch/>
        </p:blipFill>
        <p:spPr>
          <a:xfrm>
            <a:off x="6222037" y="4989953"/>
            <a:ext cx="1054866" cy="1059662"/>
          </a:xfrm>
          <a:prstGeom prst="rect">
            <a:avLst/>
          </a:prstGeom>
        </p:spPr>
      </p:pic>
      <p:sp>
        <p:nvSpPr>
          <p:cNvPr id="132" name="TextBox 131">
            <a:extLst>
              <a:ext uri="{FF2B5EF4-FFF2-40B4-BE49-F238E27FC236}">
                <a16:creationId xmlns:a16="http://schemas.microsoft.com/office/drawing/2014/main" id="{A373E52F-5356-4202-BD10-8460A42AF74A}"/>
              </a:ext>
            </a:extLst>
          </p:cNvPr>
          <p:cNvSpPr txBox="1"/>
          <p:nvPr/>
        </p:nvSpPr>
        <p:spPr>
          <a:xfrm rot="20031506">
            <a:off x="6198867" y="5259268"/>
            <a:ext cx="1103315" cy="461665"/>
          </a:xfrm>
          <a:prstGeom prst="rect">
            <a:avLst/>
          </a:prstGeom>
          <a:noFill/>
          <a:ln>
            <a:solidFill>
              <a:srgbClr val="00B0F0"/>
            </a:solidFill>
          </a:ln>
        </p:spPr>
        <p:txBody>
          <a:bodyPr wrap="none" rtlCol="0">
            <a:spAutoFit/>
          </a:bodyPr>
          <a:lstStyle/>
          <a:p>
            <a:r>
              <a:rPr lang="en-US" altLang="ko-KR" sz="2400" b="1" dirty="0">
                <a:solidFill>
                  <a:srgbClr val="00B0F0"/>
                </a:solidFill>
              </a:rPr>
              <a:t>Match</a:t>
            </a:r>
          </a:p>
        </p:txBody>
      </p:sp>
      <p:cxnSp>
        <p:nvCxnSpPr>
          <p:cNvPr id="139" name="연결선: 꺾임 138">
            <a:extLst>
              <a:ext uri="{FF2B5EF4-FFF2-40B4-BE49-F238E27FC236}">
                <a16:creationId xmlns:a16="http://schemas.microsoft.com/office/drawing/2014/main" id="{A5CE6372-D745-418B-BC03-3480FADE233B}"/>
              </a:ext>
            </a:extLst>
          </p:cNvPr>
          <p:cNvCxnSpPr>
            <a:cxnSpLocks/>
            <a:stCxn id="5" idx="2"/>
            <a:endCxn id="132" idx="1"/>
          </p:cNvCxnSpPr>
          <p:nvPr/>
        </p:nvCxnSpPr>
        <p:spPr>
          <a:xfrm rot="16200000" flipH="1">
            <a:off x="5156312" y="4634171"/>
            <a:ext cx="455428" cy="1742541"/>
          </a:xfrm>
          <a:prstGeom prst="bentConnector2">
            <a:avLst/>
          </a:prstGeom>
          <a:ln>
            <a:solidFill>
              <a:srgbClr val="4DA0B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E9694A4-92FF-43BC-8626-324A132563F3}"/>
              </a:ext>
            </a:extLst>
          </p:cNvPr>
          <p:cNvSpPr txBox="1"/>
          <p:nvPr/>
        </p:nvSpPr>
        <p:spPr>
          <a:xfrm>
            <a:off x="0" y="4692749"/>
            <a:ext cx="3267843"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i="0" u="none" strike="noStrike" kern="1200" cap="none" spc="0" normalizeH="0" baseline="0" noProof="0" dirty="0">
                <a:ln>
                  <a:noFill/>
                </a:ln>
                <a:solidFill>
                  <a:prstClr val="black"/>
                </a:solidFill>
                <a:effectLst/>
                <a:uLnTx/>
                <a:uFillTx/>
                <a:latin typeface="Arial" panose="020B0604020202020204" pitchFamily="34" charset="0"/>
                <a:ea typeface="Gulim" panose="020B0600000101010101" charset="-127"/>
                <a:cs typeface="+mn-cs"/>
              </a:rPr>
              <a:t>----------------------------------------------------</a:t>
            </a:r>
            <a:endParaRPr kumimoji="1" lang="ko-KR" altLang="en-US" sz="1400" i="0" u="none" strike="noStrike" kern="1200" cap="none" spc="0" normalizeH="0" baseline="0" noProof="0" dirty="0">
              <a:ln>
                <a:noFill/>
              </a:ln>
              <a:solidFill>
                <a:prstClr val="black"/>
              </a:solidFill>
              <a:effectLst/>
              <a:uLnTx/>
              <a:uFillTx/>
              <a:latin typeface="Arial" panose="020B0604020202020204" pitchFamily="34" charset="0"/>
              <a:ea typeface="Gulim" panose="020B0600000101010101" charset="-127"/>
              <a:cs typeface="+mn-cs"/>
            </a:endParaRPr>
          </a:p>
        </p:txBody>
      </p:sp>
      <p:sp>
        <p:nvSpPr>
          <p:cNvPr id="157" name="TextBox 156">
            <a:extLst>
              <a:ext uri="{FF2B5EF4-FFF2-40B4-BE49-F238E27FC236}">
                <a16:creationId xmlns:a16="http://schemas.microsoft.com/office/drawing/2014/main" id="{074FF73A-6CC4-45B7-8F77-BEB87E056FC1}"/>
              </a:ext>
            </a:extLst>
          </p:cNvPr>
          <p:cNvSpPr txBox="1"/>
          <p:nvPr/>
        </p:nvSpPr>
        <p:spPr>
          <a:xfrm>
            <a:off x="6709922" y="6079828"/>
            <a:ext cx="234360" cy="415307"/>
          </a:xfrm>
          <a:prstGeom prst="rect">
            <a:avLst/>
          </a:prstGeom>
          <a:noFill/>
        </p:spPr>
        <p:txBody>
          <a:bodyPr wrap="none" rtlCol="0">
            <a:spAutoFit/>
          </a:bodyPr>
          <a:lstStyle/>
          <a:p>
            <a:pPr>
              <a:lnSpc>
                <a:spcPts val="800"/>
              </a:lnSpc>
            </a:pPr>
            <a:r>
              <a:rPr lang="en-US" altLang="ko-KR" b="1" dirty="0"/>
              <a:t>.</a:t>
            </a:r>
          </a:p>
          <a:p>
            <a:pPr>
              <a:lnSpc>
                <a:spcPts val="800"/>
              </a:lnSpc>
            </a:pPr>
            <a:r>
              <a:rPr lang="en-US" altLang="ko-KR" b="1" dirty="0"/>
              <a:t>.</a:t>
            </a:r>
          </a:p>
          <a:p>
            <a:pPr>
              <a:lnSpc>
                <a:spcPts val="800"/>
              </a:lnSpc>
            </a:pPr>
            <a:r>
              <a:rPr lang="en-US" altLang="ko-KR" b="1" dirty="0"/>
              <a:t>.</a:t>
            </a:r>
            <a:endParaRPr lang="ko-KR" altLang="en-US" b="1" dirty="0"/>
          </a:p>
        </p:txBody>
      </p:sp>
      <p:sp>
        <p:nvSpPr>
          <p:cNvPr id="165" name="직사각형 164">
            <a:extLst>
              <a:ext uri="{FF2B5EF4-FFF2-40B4-BE49-F238E27FC236}">
                <a16:creationId xmlns:a16="http://schemas.microsoft.com/office/drawing/2014/main" id="{813403BA-63DE-4A01-BEF5-9E601AC2F392}"/>
              </a:ext>
            </a:extLst>
          </p:cNvPr>
          <p:cNvSpPr/>
          <p:nvPr/>
        </p:nvSpPr>
        <p:spPr>
          <a:xfrm>
            <a:off x="6591834" y="1678247"/>
            <a:ext cx="1991673" cy="483081"/>
          </a:xfrm>
          <a:prstGeom prst="rect">
            <a:avLst/>
          </a:prstGeom>
        </p:spPr>
        <p:txBody>
          <a:bodyPr wrap="square">
            <a:spAutoFit/>
          </a:bodyPr>
          <a:lstStyle/>
          <a:p>
            <a:pPr algn="ctr" defTabSz="457200" fontAlgn="auto" latinLnBrk="0">
              <a:lnSpc>
                <a:spcPts val="1500"/>
              </a:lnSpc>
              <a:spcBef>
                <a:spcPts val="0"/>
              </a:spcBef>
              <a:spcAft>
                <a:spcPts val="0"/>
              </a:spcAft>
            </a:pPr>
            <a:r>
              <a:rPr lang="en-US" altLang="ko-KR" sz="1600" kern="0" dirty="0">
                <a:solidFill>
                  <a:sysClr val="windowText" lastClr="000000"/>
                </a:solidFill>
                <a:latin typeface="Calibri" panose="020F0502020204030204" pitchFamily="34" charset="0"/>
                <a:cs typeface="Calibri" panose="020F0502020204030204" pitchFamily="34" charset="0"/>
              </a:rPr>
              <a:t>Emotion Images</a:t>
            </a:r>
            <a:br>
              <a:rPr lang="en-US" altLang="ko-KR" sz="1600" kern="0" dirty="0">
                <a:solidFill>
                  <a:sysClr val="windowText" lastClr="000000"/>
                </a:solidFill>
                <a:latin typeface="Calibri" panose="020F0502020204030204" pitchFamily="34" charset="0"/>
                <a:cs typeface="Calibri" panose="020F0502020204030204" pitchFamily="34" charset="0"/>
              </a:rPr>
            </a:br>
            <a:r>
              <a:rPr lang="en-US" altLang="ko-KR" sz="1600" kern="0" dirty="0">
                <a:solidFill>
                  <a:sysClr val="windowText" lastClr="000000"/>
                </a:solidFill>
                <a:latin typeface="Calibri" panose="020F0502020204030204" pitchFamily="34" charset="0"/>
                <a:cs typeface="Calibri" panose="020F0502020204030204" pitchFamily="34" charset="0"/>
              </a:rPr>
              <a:t>with Tags</a:t>
            </a:r>
            <a:endParaRPr lang="ko-KR" altLang="en-US" sz="1600" kern="0" dirty="0">
              <a:solidFill>
                <a:sysClr val="windowText" lastClr="000000"/>
              </a:solidFill>
              <a:latin typeface="Calibri" panose="020F0502020204030204" pitchFamily="34" charset="0"/>
              <a:cs typeface="Calibri" panose="020F0502020204030204" pitchFamily="34" charset="0"/>
            </a:endParaRPr>
          </a:p>
        </p:txBody>
      </p:sp>
      <p:grpSp>
        <p:nvGrpSpPr>
          <p:cNvPr id="63" name="그룹 62">
            <a:extLst>
              <a:ext uri="{FF2B5EF4-FFF2-40B4-BE49-F238E27FC236}">
                <a16:creationId xmlns:a16="http://schemas.microsoft.com/office/drawing/2014/main" id="{0B284A6F-21C5-40C8-BF28-6DE822517884}"/>
              </a:ext>
            </a:extLst>
          </p:cNvPr>
          <p:cNvGrpSpPr/>
          <p:nvPr/>
        </p:nvGrpSpPr>
        <p:grpSpPr>
          <a:xfrm>
            <a:off x="-71629" y="2228565"/>
            <a:ext cx="2892035" cy="1060162"/>
            <a:chOff x="9234074" y="1575208"/>
            <a:chExt cx="2892035" cy="1060162"/>
          </a:xfrm>
        </p:grpSpPr>
        <p:sp>
          <p:nvSpPr>
            <p:cNvPr id="64" name="직사각형 63">
              <a:extLst>
                <a:ext uri="{FF2B5EF4-FFF2-40B4-BE49-F238E27FC236}">
                  <a16:creationId xmlns:a16="http://schemas.microsoft.com/office/drawing/2014/main" id="{60A99EAB-9181-49C2-8C41-7E89F8D258B0}"/>
                </a:ext>
              </a:extLst>
            </p:cNvPr>
            <p:cNvSpPr/>
            <p:nvPr/>
          </p:nvSpPr>
          <p:spPr>
            <a:xfrm>
              <a:off x="11298638" y="1575208"/>
              <a:ext cx="827471" cy="1060162"/>
            </a:xfrm>
            <a:prstGeom prst="rect">
              <a:avLst/>
            </a:prstGeom>
          </p:spPr>
          <p:txBody>
            <a:bodyPr wrap="square">
              <a:spAutoFit/>
            </a:bodyPr>
            <a:lstStyle/>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7.7%</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15.4%</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23.1%</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7.7%</a:t>
              </a:r>
            </a:p>
            <a:p>
              <a:pPr algn="ctr">
                <a:lnSpc>
                  <a:spcPts val="1500"/>
                </a:lnSpc>
              </a:pPr>
              <a:endParaRPr lang="ko-KR" altLang="en-US" sz="1600" dirty="0">
                <a:latin typeface="Calibri" panose="020F0502020204030204" pitchFamily="34" charset="0"/>
                <a:ea typeface="굴림" panose="020B0600000101010101" pitchFamily="50" charset="-127"/>
                <a:cs typeface="Calibri" panose="020F0502020204030204" pitchFamily="34" charset="0"/>
              </a:endParaRPr>
            </a:p>
          </p:txBody>
        </p:sp>
        <p:sp>
          <p:nvSpPr>
            <p:cNvPr id="65" name="직사각형 64">
              <a:extLst>
                <a:ext uri="{FF2B5EF4-FFF2-40B4-BE49-F238E27FC236}">
                  <a16:creationId xmlns:a16="http://schemas.microsoft.com/office/drawing/2014/main" id="{A8E834BE-29AD-437C-8D97-B6CD5BFEC19A}"/>
                </a:ext>
              </a:extLst>
            </p:cNvPr>
            <p:cNvSpPr/>
            <p:nvPr/>
          </p:nvSpPr>
          <p:spPr>
            <a:xfrm>
              <a:off x="9234074" y="1575388"/>
              <a:ext cx="2070100" cy="867802"/>
            </a:xfrm>
            <a:prstGeom prst="rect">
              <a:avLst/>
            </a:prstGeom>
          </p:spPr>
          <p:txBody>
            <a:bodyPr wrap="square">
              <a:spAutoFit/>
            </a:bodyPr>
            <a:lstStyle/>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Anger : 1 / 14</a:t>
              </a:r>
            </a:p>
            <a:p>
              <a:pPr algn="r">
                <a:lnSpc>
                  <a:spcPts val="1500"/>
                </a:lnSpc>
              </a:pPr>
              <a:r>
                <a:rPr lang="en-US" altLang="ko-KR" sz="1600" dirty="0" err="1">
                  <a:solidFill>
                    <a:srgbClr val="FF000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 : 2 / 14</a:t>
              </a:r>
            </a:p>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Fear : 3 / 14</a:t>
              </a:r>
            </a:p>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Joy : 1 / 14</a:t>
              </a:r>
            </a:p>
          </p:txBody>
        </p:sp>
      </p:grpSp>
      <p:sp>
        <p:nvSpPr>
          <p:cNvPr id="66" name="직사각형 65">
            <a:extLst>
              <a:ext uri="{FF2B5EF4-FFF2-40B4-BE49-F238E27FC236}">
                <a16:creationId xmlns:a16="http://schemas.microsoft.com/office/drawing/2014/main" id="{69157E0D-4661-4145-B973-3769A03E9D44}"/>
              </a:ext>
            </a:extLst>
          </p:cNvPr>
          <p:cNvSpPr/>
          <p:nvPr/>
        </p:nvSpPr>
        <p:spPr>
          <a:xfrm>
            <a:off x="164216" y="1979006"/>
            <a:ext cx="880113" cy="369332"/>
          </a:xfrm>
          <a:prstGeom prst="rect">
            <a:avLst/>
          </a:prstGeom>
        </p:spPr>
        <p:txBody>
          <a:bodyPr wrap="none">
            <a:spAutoFit/>
          </a:bodyPr>
          <a:lstStyle/>
          <a:p>
            <a:pPr algn="just"/>
            <a:r>
              <a:rPr lang="en-US" altLang="ko-KR" b="1" dirty="0">
                <a:solidFill>
                  <a:srgbClr val="FF0000"/>
                </a:solidFill>
                <a:latin typeface="Calibri" panose="020F0502020204030204" pitchFamily="34" charset="0"/>
                <a:ea typeface="굴림" panose="020B0600000101010101" pitchFamily="50" charset="-127"/>
                <a:cs typeface="Calibri" panose="020F0502020204030204" pitchFamily="34" charset="0"/>
              </a:rPr>
              <a:t>Verse1</a:t>
            </a:r>
            <a:r>
              <a:rPr lang="en-US" altLang="ko-KR" dirty="0">
                <a:latin typeface="Calibri" panose="020F0502020204030204" pitchFamily="34" charset="0"/>
                <a:ea typeface="굴림" panose="020B0600000101010101" pitchFamily="50" charset="-127"/>
                <a:cs typeface="Calibri" panose="020F0502020204030204" pitchFamily="34" charset="0"/>
              </a:rPr>
              <a:t> </a:t>
            </a:r>
          </a:p>
        </p:txBody>
      </p:sp>
      <p:sp>
        <p:nvSpPr>
          <p:cNvPr id="67" name="직사각형 66">
            <a:extLst>
              <a:ext uri="{FF2B5EF4-FFF2-40B4-BE49-F238E27FC236}">
                <a16:creationId xmlns:a16="http://schemas.microsoft.com/office/drawing/2014/main" id="{33D27522-4F5F-471A-9089-DD92D4DDDE46}"/>
              </a:ext>
            </a:extLst>
          </p:cNvPr>
          <p:cNvSpPr/>
          <p:nvPr/>
        </p:nvSpPr>
        <p:spPr>
          <a:xfrm>
            <a:off x="-82743" y="1994744"/>
            <a:ext cx="3086500" cy="333168"/>
          </a:xfrm>
          <a:prstGeom prst="rect">
            <a:avLst/>
          </a:prstGeom>
        </p:spPr>
        <p:txBody>
          <a:bodyPr wrap="square">
            <a:spAutoFit/>
          </a:bodyPr>
          <a:lstStyle/>
          <a:p>
            <a:pPr algn="r">
              <a:lnSpc>
                <a:spcPts val="18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Total Emotion Words: 14</a:t>
            </a:r>
          </a:p>
        </p:txBody>
      </p:sp>
      <p:grpSp>
        <p:nvGrpSpPr>
          <p:cNvPr id="68" name="그룹 67">
            <a:extLst>
              <a:ext uri="{FF2B5EF4-FFF2-40B4-BE49-F238E27FC236}">
                <a16:creationId xmlns:a16="http://schemas.microsoft.com/office/drawing/2014/main" id="{40FCBD0F-EC06-425A-8416-91C4CC2AE7C7}"/>
              </a:ext>
            </a:extLst>
          </p:cNvPr>
          <p:cNvGrpSpPr/>
          <p:nvPr/>
        </p:nvGrpSpPr>
        <p:grpSpPr>
          <a:xfrm>
            <a:off x="-27151" y="3650873"/>
            <a:ext cx="2885808" cy="1060162"/>
            <a:chOff x="9240301" y="3825003"/>
            <a:chExt cx="2885808" cy="1060162"/>
          </a:xfrm>
        </p:grpSpPr>
        <p:sp>
          <p:nvSpPr>
            <p:cNvPr id="69" name="직사각형 68">
              <a:extLst>
                <a:ext uri="{FF2B5EF4-FFF2-40B4-BE49-F238E27FC236}">
                  <a16:creationId xmlns:a16="http://schemas.microsoft.com/office/drawing/2014/main" id="{3AA74346-D5BF-493F-905B-586E4FD8DA8C}"/>
                </a:ext>
              </a:extLst>
            </p:cNvPr>
            <p:cNvSpPr/>
            <p:nvPr/>
          </p:nvSpPr>
          <p:spPr>
            <a:xfrm>
              <a:off x="9240301" y="3850237"/>
              <a:ext cx="2070100" cy="867802"/>
            </a:xfrm>
            <a:prstGeom prst="rect">
              <a:avLst/>
            </a:prstGeom>
          </p:spPr>
          <p:txBody>
            <a:bodyPr wrap="square">
              <a:spAutoFit/>
            </a:bodyPr>
            <a:lstStyle/>
            <a:p>
              <a:pPr algn="r">
                <a:lnSpc>
                  <a:spcPts val="1500"/>
                </a:lnSpc>
              </a:pPr>
              <a:r>
                <a:rPr lang="en-US" altLang="ko-KR" sz="1600" dirty="0" err="1">
                  <a:solidFill>
                    <a:srgbClr val="00B0F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 : 15 / 75 </a:t>
              </a:r>
            </a:p>
            <a:p>
              <a:pPr algn="r">
                <a:lnSpc>
                  <a:spcPts val="15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Fear : 5 / 75</a:t>
              </a:r>
            </a:p>
            <a:p>
              <a:pPr algn="r">
                <a:lnSpc>
                  <a:spcPts val="15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Joy : 15 / 75</a:t>
              </a:r>
            </a:p>
            <a:p>
              <a:pPr algn="r">
                <a:lnSpc>
                  <a:spcPts val="15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Sadness : 10 / 75</a:t>
              </a:r>
            </a:p>
          </p:txBody>
        </p:sp>
        <p:sp>
          <p:nvSpPr>
            <p:cNvPr id="70" name="직사각형 69">
              <a:extLst>
                <a:ext uri="{FF2B5EF4-FFF2-40B4-BE49-F238E27FC236}">
                  <a16:creationId xmlns:a16="http://schemas.microsoft.com/office/drawing/2014/main" id="{E53DEB9D-ECE0-4C55-831C-E01A3C23C546}"/>
                </a:ext>
              </a:extLst>
            </p:cNvPr>
            <p:cNvSpPr/>
            <p:nvPr/>
          </p:nvSpPr>
          <p:spPr>
            <a:xfrm>
              <a:off x="11298638" y="3825003"/>
              <a:ext cx="827471" cy="1060162"/>
            </a:xfrm>
            <a:prstGeom prst="rect">
              <a:avLst/>
            </a:prstGeom>
          </p:spPr>
          <p:txBody>
            <a:bodyPr wrap="square">
              <a:spAutoFit/>
            </a:bodyPr>
            <a:lstStyle/>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20.0%</a:t>
              </a:r>
              <a:br>
                <a:rPr lang="en-US" altLang="ko-KR" sz="1600" dirty="0">
                  <a:latin typeface="Calibri" panose="020F0502020204030204" pitchFamily="34" charset="0"/>
                  <a:ea typeface="굴림" panose="020B0600000101010101" pitchFamily="50" charset="-127"/>
                  <a:cs typeface="Calibri" panose="020F0502020204030204" pitchFamily="34" charset="0"/>
                </a:rPr>
              </a:br>
              <a:r>
                <a:rPr lang="en-US" altLang="ko-KR" sz="1600" dirty="0">
                  <a:latin typeface="Calibri" panose="020F0502020204030204" pitchFamily="34" charset="0"/>
                  <a:ea typeface="굴림" panose="020B0600000101010101" pitchFamily="50" charset="-127"/>
                  <a:cs typeface="Calibri" panose="020F0502020204030204" pitchFamily="34" charset="0"/>
                </a:rPr>
                <a:t>6.7%</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20.0%</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13.3%</a:t>
              </a:r>
            </a:p>
            <a:p>
              <a:pPr algn="ctr">
                <a:lnSpc>
                  <a:spcPts val="1500"/>
                </a:lnSpc>
              </a:pPr>
              <a:endParaRPr lang="ko-KR" altLang="en-US" sz="1600" dirty="0">
                <a:latin typeface="Calibri" panose="020F0502020204030204" pitchFamily="34" charset="0"/>
                <a:ea typeface="굴림" panose="020B0600000101010101" pitchFamily="50" charset="-127"/>
                <a:cs typeface="Calibri" panose="020F0502020204030204" pitchFamily="34" charset="0"/>
              </a:endParaRPr>
            </a:p>
          </p:txBody>
        </p:sp>
      </p:grpSp>
      <p:sp>
        <p:nvSpPr>
          <p:cNvPr id="71" name="직사각형 70">
            <a:extLst>
              <a:ext uri="{FF2B5EF4-FFF2-40B4-BE49-F238E27FC236}">
                <a16:creationId xmlns:a16="http://schemas.microsoft.com/office/drawing/2014/main" id="{9EC90CDC-7350-4E6F-8D7E-80FFD776752D}"/>
              </a:ext>
            </a:extLst>
          </p:cNvPr>
          <p:cNvSpPr/>
          <p:nvPr/>
        </p:nvSpPr>
        <p:spPr>
          <a:xfrm>
            <a:off x="164216" y="3437373"/>
            <a:ext cx="966931" cy="369332"/>
          </a:xfrm>
          <a:prstGeom prst="rect">
            <a:avLst/>
          </a:prstGeom>
        </p:spPr>
        <p:txBody>
          <a:bodyPr wrap="none">
            <a:spAutoFit/>
          </a:bodyPr>
          <a:lstStyle/>
          <a:p>
            <a:pPr algn="just"/>
            <a:r>
              <a:rPr lang="en-US" altLang="ko-KR" b="1" dirty="0">
                <a:solidFill>
                  <a:srgbClr val="00B0F0"/>
                </a:solidFill>
                <a:latin typeface="Calibri" panose="020F0502020204030204" pitchFamily="34" charset="0"/>
                <a:ea typeface="굴림" panose="020B0600000101010101" pitchFamily="50" charset="-127"/>
                <a:cs typeface="Calibri" panose="020F0502020204030204" pitchFamily="34" charset="0"/>
              </a:rPr>
              <a:t>Chorus1</a:t>
            </a:r>
            <a:endParaRPr lang="ko-KR" altLang="en-US" b="1" dirty="0">
              <a:solidFill>
                <a:srgbClr val="00B0F0"/>
              </a:solidFill>
              <a:latin typeface="Calibri" panose="020F0502020204030204" pitchFamily="34" charset="0"/>
              <a:ea typeface="굴림" panose="020B0600000101010101" pitchFamily="50" charset="-127"/>
              <a:cs typeface="Calibri" panose="020F0502020204030204" pitchFamily="34" charset="0"/>
            </a:endParaRPr>
          </a:p>
        </p:txBody>
      </p:sp>
      <p:sp>
        <p:nvSpPr>
          <p:cNvPr id="72" name="직사각형 71">
            <a:extLst>
              <a:ext uri="{FF2B5EF4-FFF2-40B4-BE49-F238E27FC236}">
                <a16:creationId xmlns:a16="http://schemas.microsoft.com/office/drawing/2014/main" id="{5DC76FF3-651D-4F0A-85DA-EC435A0616ED}"/>
              </a:ext>
            </a:extLst>
          </p:cNvPr>
          <p:cNvSpPr/>
          <p:nvPr/>
        </p:nvSpPr>
        <p:spPr>
          <a:xfrm>
            <a:off x="-16130" y="3430603"/>
            <a:ext cx="3086500" cy="333168"/>
          </a:xfrm>
          <a:prstGeom prst="rect">
            <a:avLst/>
          </a:prstGeom>
        </p:spPr>
        <p:txBody>
          <a:bodyPr wrap="square">
            <a:spAutoFit/>
          </a:bodyPr>
          <a:lstStyle/>
          <a:p>
            <a:pPr algn="r">
              <a:lnSpc>
                <a:spcPts val="1800"/>
              </a:lnSpc>
            </a:pPr>
            <a:r>
              <a:rPr lang="en-US" altLang="ko-KR" sz="1600" dirty="0">
                <a:solidFill>
                  <a:srgbClr val="00B0F0"/>
                </a:solidFill>
                <a:latin typeface="Calibri" panose="020F0502020204030204" pitchFamily="34" charset="0"/>
                <a:ea typeface="굴림" panose="020B0600000101010101" pitchFamily="50" charset="-127"/>
                <a:cs typeface="Calibri" panose="020F0502020204030204" pitchFamily="34" charset="0"/>
              </a:rPr>
              <a:t>Total Emotion Words: 75</a:t>
            </a:r>
          </a:p>
        </p:txBody>
      </p:sp>
      <p:sp>
        <p:nvSpPr>
          <p:cNvPr id="73" name="TextBox 72">
            <a:extLst>
              <a:ext uri="{FF2B5EF4-FFF2-40B4-BE49-F238E27FC236}">
                <a16:creationId xmlns:a16="http://schemas.microsoft.com/office/drawing/2014/main" id="{539EB3A0-C317-43FE-9B04-023E05C8E012}"/>
              </a:ext>
            </a:extLst>
          </p:cNvPr>
          <p:cNvSpPr txBox="1"/>
          <p:nvPr/>
        </p:nvSpPr>
        <p:spPr>
          <a:xfrm>
            <a:off x="1527120" y="3014786"/>
            <a:ext cx="234360" cy="380040"/>
          </a:xfrm>
          <a:prstGeom prst="rect">
            <a:avLst/>
          </a:prstGeom>
          <a:noFill/>
        </p:spPr>
        <p:txBody>
          <a:bodyPr wrap="none" rtlCol="0">
            <a:spAutoFit/>
          </a:bodyPr>
          <a:lstStyle/>
          <a:p>
            <a:pPr>
              <a:lnSpc>
                <a:spcPts val="700"/>
              </a:lnSpc>
            </a:pPr>
            <a:r>
              <a:rPr lang="en-US" altLang="ko-KR" b="1" dirty="0"/>
              <a:t>.</a:t>
            </a:r>
          </a:p>
          <a:p>
            <a:pPr>
              <a:lnSpc>
                <a:spcPts val="700"/>
              </a:lnSpc>
            </a:pPr>
            <a:r>
              <a:rPr lang="en-US" altLang="ko-KR" b="1" dirty="0"/>
              <a:t>.</a:t>
            </a:r>
          </a:p>
          <a:p>
            <a:pPr>
              <a:lnSpc>
                <a:spcPts val="700"/>
              </a:lnSpc>
            </a:pPr>
            <a:r>
              <a:rPr lang="en-US" altLang="ko-KR" b="1" dirty="0"/>
              <a:t>.</a:t>
            </a:r>
            <a:endParaRPr lang="ko-KR" altLang="en-US" b="1" dirty="0"/>
          </a:p>
        </p:txBody>
      </p:sp>
      <p:sp>
        <p:nvSpPr>
          <p:cNvPr id="74" name="직사각형 73">
            <a:extLst>
              <a:ext uri="{FF2B5EF4-FFF2-40B4-BE49-F238E27FC236}">
                <a16:creationId xmlns:a16="http://schemas.microsoft.com/office/drawing/2014/main" id="{37ECBE22-1A3F-4729-A686-29A37CA8B202}"/>
              </a:ext>
            </a:extLst>
          </p:cNvPr>
          <p:cNvSpPr/>
          <p:nvPr/>
        </p:nvSpPr>
        <p:spPr>
          <a:xfrm>
            <a:off x="164216" y="4929115"/>
            <a:ext cx="880113" cy="369332"/>
          </a:xfrm>
          <a:prstGeom prst="rect">
            <a:avLst/>
          </a:prstGeom>
        </p:spPr>
        <p:txBody>
          <a:bodyPr wrap="none">
            <a:spAutoFit/>
          </a:bodyPr>
          <a:lstStyle/>
          <a:p>
            <a:pPr algn="just"/>
            <a:r>
              <a:rPr lang="en-US" altLang="ko-KR" b="1" dirty="0">
                <a:solidFill>
                  <a:srgbClr val="FF0000"/>
                </a:solidFill>
                <a:latin typeface="Calibri" panose="020F0502020204030204" pitchFamily="34" charset="0"/>
                <a:ea typeface="굴림" panose="020B0600000101010101" pitchFamily="50" charset="-127"/>
                <a:cs typeface="Calibri" panose="020F0502020204030204" pitchFamily="34" charset="0"/>
              </a:rPr>
              <a:t>Verse1</a:t>
            </a:r>
            <a:r>
              <a:rPr lang="en-US" altLang="ko-KR" dirty="0">
                <a:latin typeface="Calibri" panose="020F0502020204030204" pitchFamily="34" charset="0"/>
                <a:ea typeface="굴림" panose="020B0600000101010101" pitchFamily="50" charset="-127"/>
                <a:cs typeface="Calibri" panose="020F0502020204030204" pitchFamily="34" charset="0"/>
              </a:rPr>
              <a:t> </a:t>
            </a:r>
          </a:p>
        </p:txBody>
      </p:sp>
      <p:grpSp>
        <p:nvGrpSpPr>
          <p:cNvPr id="75" name="그룹 74">
            <a:extLst>
              <a:ext uri="{FF2B5EF4-FFF2-40B4-BE49-F238E27FC236}">
                <a16:creationId xmlns:a16="http://schemas.microsoft.com/office/drawing/2014/main" id="{E20A3BF3-51DB-471B-8DEE-A82B25F7B58B}"/>
              </a:ext>
            </a:extLst>
          </p:cNvPr>
          <p:cNvGrpSpPr/>
          <p:nvPr/>
        </p:nvGrpSpPr>
        <p:grpSpPr>
          <a:xfrm>
            <a:off x="-44908" y="5130718"/>
            <a:ext cx="2885808" cy="894352"/>
            <a:chOff x="9240301" y="5999837"/>
            <a:chExt cx="2885808" cy="894352"/>
          </a:xfrm>
        </p:grpSpPr>
        <p:sp>
          <p:nvSpPr>
            <p:cNvPr id="76" name="직사각형 75">
              <a:extLst>
                <a:ext uri="{FF2B5EF4-FFF2-40B4-BE49-F238E27FC236}">
                  <a16:creationId xmlns:a16="http://schemas.microsoft.com/office/drawing/2014/main" id="{0D8B43D0-42AB-4D0A-AE0B-D013ED8E7A88}"/>
                </a:ext>
              </a:extLst>
            </p:cNvPr>
            <p:cNvSpPr/>
            <p:nvPr/>
          </p:nvSpPr>
          <p:spPr>
            <a:xfrm>
              <a:off x="9240301" y="5999837"/>
              <a:ext cx="2070100" cy="867802"/>
            </a:xfrm>
            <a:prstGeom prst="rect">
              <a:avLst/>
            </a:prstGeom>
          </p:spPr>
          <p:txBody>
            <a:bodyPr wrap="square">
              <a:spAutoFit/>
            </a:bodyPr>
            <a:lstStyle/>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Anger : 1 / 27</a:t>
              </a:r>
            </a:p>
            <a:p>
              <a:pPr algn="r">
                <a:lnSpc>
                  <a:spcPts val="1500"/>
                </a:lnSpc>
              </a:pPr>
              <a:r>
                <a:rPr lang="en-US" altLang="ko-KR" sz="1600" dirty="0" err="1">
                  <a:solidFill>
                    <a:srgbClr val="FF0000"/>
                  </a:solidFill>
                  <a:latin typeface="Calibri" panose="020F0502020204030204" pitchFamily="34" charset="0"/>
                  <a:ea typeface="굴림" panose="020B0600000101010101" pitchFamily="50" charset="-127"/>
                  <a:cs typeface="Calibri" panose="020F0502020204030204" pitchFamily="34" charset="0"/>
                </a:rPr>
                <a:t>Anticip</a:t>
              </a: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 : 4 / 27</a:t>
              </a:r>
            </a:p>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Disgust : 1 / 27</a:t>
              </a:r>
            </a:p>
            <a:p>
              <a:pPr algn="r">
                <a:lnSpc>
                  <a:spcPts val="15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Fear : 1 / 27</a:t>
              </a:r>
              <a:endParaRPr lang="ko-KR"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endParaRPr>
            </a:p>
          </p:txBody>
        </p:sp>
        <p:sp>
          <p:nvSpPr>
            <p:cNvPr id="77" name="직사각형 76">
              <a:extLst>
                <a:ext uri="{FF2B5EF4-FFF2-40B4-BE49-F238E27FC236}">
                  <a16:creationId xmlns:a16="http://schemas.microsoft.com/office/drawing/2014/main" id="{D2622B32-2857-45DB-B0D7-599F61C619AE}"/>
                </a:ext>
              </a:extLst>
            </p:cNvPr>
            <p:cNvSpPr/>
            <p:nvPr/>
          </p:nvSpPr>
          <p:spPr>
            <a:xfrm>
              <a:off x="11298638" y="6026387"/>
              <a:ext cx="827471" cy="867802"/>
            </a:xfrm>
            <a:prstGeom prst="rect">
              <a:avLst/>
            </a:prstGeom>
          </p:spPr>
          <p:txBody>
            <a:bodyPr wrap="square">
              <a:spAutoFit/>
            </a:bodyPr>
            <a:lstStyle/>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3.7% 14.8%</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3.7%</a:t>
              </a:r>
            </a:p>
            <a:p>
              <a:pPr algn="ctr">
                <a:lnSpc>
                  <a:spcPts val="1500"/>
                </a:lnSpc>
              </a:pPr>
              <a:r>
                <a:rPr lang="en-US" altLang="ko-KR" sz="1600" dirty="0">
                  <a:latin typeface="Calibri" panose="020F0502020204030204" pitchFamily="34" charset="0"/>
                  <a:ea typeface="굴림" panose="020B0600000101010101" pitchFamily="50" charset="-127"/>
                  <a:cs typeface="Calibri" panose="020F0502020204030204" pitchFamily="34" charset="0"/>
                </a:rPr>
                <a:t>3.7%</a:t>
              </a:r>
            </a:p>
          </p:txBody>
        </p:sp>
      </p:grpSp>
      <p:sp>
        <p:nvSpPr>
          <p:cNvPr id="78" name="직사각형 77">
            <a:extLst>
              <a:ext uri="{FF2B5EF4-FFF2-40B4-BE49-F238E27FC236}">
                <a16:creationId xmlns:a16="http://schemas.microsoft.com/office/drawing/2014/main" id="{79182DF4-BF56-4C90-AA4F-D47DE9064736}"/>
              </a:ext>
            </a:extLst>
          </p:cNvPr>
          <p:cNvSpPr/>
          <p:nvPr/>
        </p:nvSpPr>
        <p:spPr>
          <a:xfrm>
            <a:off x="-111641" y="4923280"/>
            <a:ext cx="3086500" cy="333168"/>
          </a:xfrm>
          <a:prstGeom prst="rect">
            <a:avLst/>
          </a:prstGeom>
        </p:spPr>
        <p:txBody>
          <a:bodyPr wrap="square">
            <a:spAutoFit/>
          </a:bodyPr>
          <a:lstStyle/>
          <a:p>
            <a:pPr algn="r">
              <a:lnSpc>
                <a:spcPts val="1800"/>
              </a:lnSpc>
            </a:pPr>
            <a:r>
              <a:rPr lang="en-US" altLang="ko-KR" sz="1600" dirty="0">
                <a:solidFill>
                  <a:srgbClr val="FF0000"/>
                </a:solidFill>
                <a:latin typeface="Calibri" panose="020F0502020204030204" pitchFamily="34" charset="0"/>
                <a:ea typeface="굴림" panose="020B0600000101010101" pitchFamily="50" charset="-127"/>
                <a:cs typeface="Calibri" panose="020F0502020204030204" pitchFamily="34" charset="0"/>
              </a:rPr>
              <a:t>Total Emotion Words: 27</a:t>
            </a:r>
          </a:p>
        </p:txBody>
      </p:sp>
      <p:sp>
        <p:nvSpPr>
          <p:cNvPr id="79" name="TextBox 78">
            <a:extLst>
              <a:ext uri="{FF2B5EF4-FFF2-40B4-BE49-F238E27FC236}">
                <a16:creationId xmlns:a16="http://schemas.microsoft.com/office/drawing/2014/main" id="{BBF159A6-A343-40C7-B7AC-0392C417419A}"/>
              </a:ext>
            </a:extLst>
          </p:cNvPr>
          <p:cNvSpPr txBox="1"/>
          <p:nvPr/>
        </p:nvSpPr>
        <p:spPr>
          <a:xfrm>
            <a:off x="1491155" y="5927202"/>
            <a:ext cx="234360" cy="389658"/>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80" name="TextBox 79">
            <a:extLst>
              <a:ext uri="{FF2B5EF4-FFF2-40B4-BE49-F238E27FC236}">
                <a16:creationId xmlns:a16="http://schemas.microsoft.com/office/drawing/2014/main" id="{A100CF37-7994-42BB-9DAA-1DD1B4BEED0B}"/>
              </a:ext>
            </a:extLst>
          </p:cNvPr>
          <p:cNvSpPr txBox="1"/>
          <p:nvPr/>
        </p:nvSpPr>
        <p:spPr>
          <a:xfrm>
            <a:off x="1491155" y="4476630"/>
            <a:ext cx="234360" cy="389658"/>
          </a:xfrm>
          <a:prstGeom prst="rect">
            <a:avLst/>
          </a:prstGeom>
          <a:noFill/>
        </p:spPr>
        <p:txBody>
          <a:bodyPr wrap="none" rtlCol="0">
            <a:spAutoFit/>
          </a:bodyPr>
          <a:lstStyle>
            <a:defPPr marR="0" lvl="0" algn="l" rtl="0">
              <a:lnSpc>
                <a:spcPct val="100000"/>
              </a:lnSpc>
              <a:spcBef>
                <a:spcPts val="0"/>
              </a:spcBef>
              <a:spcAft>
                <a:spcPts val="0"/>
              </a:spcAft>
            </a:defPPr>
            <a:lvl1pPr>
              <a:lnSpc>
                <a:spcPts val="700"/>
              </a:lnSpc>
              <a:defRPr b="1"/>
            </a:lvl1pPr>
          </a:lstStyle>
          <a:p>
            <a:r>
              <a:rPr lang="en-US" altLang="ko-KR" dirty="0"/>
              <a:t>.</a:t>
            </a:r>
          </a:p>
          <a:p>
            <a:r>
              <a:rPr lang="en-US" altLang="ko-KR" dirty="0"/>
              <a:t>.</a:t>
            </a:r>
          </a:p>
          <a:p>
            <a:r>
              <a:rPr lang="en-US" altLang="ko-KR" dirty="0"/>
              <a:t>.</a:t>
            </a:r>
            <a:endParaRPr lang="ko-KR" altLang="en-US" dirty="0"/>
          </a:p>
        </p:txBody>
      </p:sp>
      <p:sp>
        <p:nvSpPr>
          <p:cNvPr id="81" name="TextBox 80">
            <a:extLst>
              <a:ext uri="{FF2B5EF4-FFF2-40B4-BE49-F238E27FC236}">
                <a16:creationId xmlns:a16="http://schemas.microsoft.com/office/drawing/2014/main" id="{5D074478-AA4B-47E5-A15C-65EE46616FB4}"/>
              </a:ext>
            </a:extLst>
          </p:cNvPr>
          <p:cNvSpPr txBox="1"/>
          <p:nvPr/>
        </p:nvSpPr>
        <p:spPr>
          <a:xfrm>
            <a:off x="0" y="3226278"/>
            <a:ext cx="3267843"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i="0" u="none" strike="noStrike" kern="1200" cap="none" spc="0" normalizeH="0" baseline="0" noProof="0" dirty="0">
                <a:ln>
                  <a:noFill/>
                </a:ln>
                <a:solidFill>
                  <a:prstClr val="black"/>
                </a:solidFill>
                <a:effectLst/>
                <a:uLnTx/>
                <a:uFillTx/>
                <a:latin typeface="Arial" panose="020B0604020202020204" pitchFamily="34" charset="0"/>
                <a:ea typeface="Gulim" panose="020B0600000101010101" charset="-127"/>
                <a:cs typeface="+mn-cs"/>
              </a:rPr>
              <a:t>----------------------------------------------------</a:t>
            </a:r>
            <a:endParaRPr kumimoji="1" lang="ko-KR" altLang="en-US" sz="1400" i="0" u="none" strike="noStrike" kern="1200" cap="none" spc="0" normalizeH="0" baseline="0" noProof="0" dirty="0">
              <a:ln>
                <a:noFill/>
              </a:ln>
              <a:solidFill>
                <a:prstClr val="black"/>
              </a:solidFill>
              <a:effectLst/>
              <a:uLnTx/>
              <a:uFillTx/>
              <a:latin typeface="Arial" panose="020B0604020202020204" pitchFamily="34" charset="0"/>
              <a:ea typeface="Gulim" panose="020B0600000101010101" charset="-127"/>
              <a:cs typeface="+mn-cs"/>
            </a:endParaRPr>
          </a:p>
        </p:txBody>
      </p:sp>
      <p:sp>
        <p:nvSpPr>
          <p:cNvPr id="5" name="TextBox 4">
            <a:extLst>
              <a:ext uri="{FF2B5EF4-FFF2-40B4-BE49-F238E27FC236}">
                <a16:creationId xmlns:a16="http://schemas.microsoft.com/office/drawing/2014/main" id="{359DED56-AFC5-4E45-BE5C-641F5F4D74DB}"/>
              </a:ext>
            </a:extLst>
          </p:cNvPr>
          <p:cNvSpPr txBox="1"/>
          <p:nvPr/>
        </p:nvSpPr>
        <p:spPr>
          <a:xfrm>
            <a:off x="3555529" y="4539064"/>
            <a:ext cx="1914454" cy="738664"/>
          </a:xfrm>
          <a:prstGeom prst="rect">
            <a:avLst/>
          </a:prstGeom>
          <a:noFill/>
        </p:spPr>
        <p:txBody>
          <a:bodyPr wrap="square" rtlCol="0">
            <a:spAutoFit/>
          </a:bodyPr>
          <a:lstStyle/>
          <a:p>
            <a:pPr algn="ctr"/>
            <a:r>
              <a:rPr lang="en-US" altLang="ko-KR" dirty="0"/>
              <a:t>Select the images of most similar probability distribution</a:t>
            </a:r>
            <a:endParaRPr lang="ko-KR" altLang="en-US" dirty="0"/>
          </a:p>
        </p:txBody>
      </p:sp>
      <p:cxnSp>
        <p:nvCxnSpPr>
          <p:cNvPr id="88" name="연결선: 꺾임 87">
            <a:extLst>
              <a:ext uri="{FF2B5EF4-FFF2-40B4-BE49-F238E27FC236}">
                <a16:creationId xmlns:a16="http://schemas.microsoft.com/office/drawing/2014/main" id="{A62246A3-C7D3-432C-8C9E-7B6BD95D6E8D}"/>
              </a:ext>
            </a:extLst>
          </p:cNvPr>
          <p:cNvCxnSpPr>
            <a:cxnSpLocks/>
            <a:stCxn id="67" idx="3"/>
            <a:endCxn id="9" idx="0"/>
          </p:cNvCxnSpPr>
          <p:nvPr/>
        </p:nvCxnSpPr>
        <p:spPr>
          <a:xfrm>
            <a:off x="3003757" y="2161328"/>
            <a:ext cx="1512388" cy="1677363"/>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연결선: 꺾임 90">
            <a:extLst>
              <a:ext uri="{FF2B5EF4-FFF2-40B4-BE49-F238E27FC236}">
                <a16:creationId xmlns:a16="http://schemas.microsoft.com/office/drawing/2014/main" id="{9CE9B78B-C52F-4E2B-AB3A-9F3A63C2CB0B}"/>
              </a:ext>
            </a:extLst>
          </p:cNvPr>
          <p:cNvCxnSpPr>
            <a:cxnSpLocks/>
            <a:stCxn id="72" idx="3"/>
            <a:endCxn id="94" idx="0"/>
          </p:cNvCxnSpPr>
          <p:nvPr/>
        </p:nvCxnSpPr>
        <p:spPr>
          <a:xfrm>
            <a:off x="3070370" y="3597187"/>
            <a:ext cx="1150273" cy="213646"/>
          </a:xfrm>
          <a:prstGeom prst="bentConnector2">
            <a:avLst/>
          </a:prstGeom>
          <a:ln>
            <a:solidFill>
              <a:srgbClr val="4DA0BA"/>
            </a:solidFill>
            <a:tailEnd type="triangle"/>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E6ABCC8C-334F-4438-9698-4957B53AF721}"/>
              </a:ext>
            </a:extLst>
          </p:cNvPr>
          <p:cNvSpPr/>
          <p:nvPr/>
        </p:nvSpPr>
        <p:spPr>
          <a:xfrm>
            <a:off x="3907774" y="3810833"/>
            <a:ext cx="625738" cy="274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1" name="연결선: 꺾임 120">
            <a:extLst>
              <a:ext uri="{FF2B5EF4-FFF2-40B4-BE49-F238E27FC236}">
                <a16:creationId xmlns:a16="http://schemas.microsoft.com/office/drawing/2014/main" id="{20D0B318-443F-48CD-A483-3E6F6CB893E0}"/>
              </a:ext>
            </a:extLst>
          </p:cNvPr>
          <p:cNvCxnSpPr>
            <a:cxnSpLocks/>
            <a:stCxn id="126" idx="2"/>
            <a:endCxn id="125" idx="1"/>
          </p:cNvCxnSpPr>
          <p:nvPr/>
        </p:nvCxnSpPr>
        <p:spPr>
          <a:xfrm rot="5400000" flipH="1" flipV="1">
            <a:off x="4996840" y="4027655"/>
            <a:ext cx="963777" cy="1536371"/>
          </a:xfrm>
          <a:prstGeom prst="bentConnector4">
            <a:avLst>
              <a:gd name="adj1" fmla="val -23719"/>
              <a:gd name="adj2" fmla="val 6955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3BAC391A-81C9-49EB-AB55-BC6D5DB73786}"/>
              </a:ext>
            </a:extLst>
          </p:cNvPr>
          <p:cNvSpPr/>
          <p:nvPr/>
        </p:nvSpPr>
        <p:spPr>
          <a:xfrm>
            <a:off x="4397675" y="5003341"/>
            <a:ext cx="625738" cy="274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사각형: 둥근 모서리 44">
            <a:extLst>
              <a:ext uri="{FF2B5EF4-FFF2-40B4-BE49-F238E27FC236}">
                <a16:creationId xmlns:a16="http://schemas.microsoft.com/office/drawing/2014/main" id="{1E2DDD4F-AB95-45C1-8CDD-315D0DF5F4A5}"/>
              </a:ext>
            </a:extLst>
          </p:cNvPr>
          <p:cNvSpPr/>
          <p:nvPr/>
        </p:nvSpPr>
        <p:spPr>
          <a:xfrm>
            <a:off x="174754" y="1477048"/>
            <a:ext cx="2704732" cy="512712"/>
          </a:xfrm>
          <a:prstGeom prst="roundRect">
            <a:avLst/>
          </a:prstGeom>
          <a:solidFill>
            <a:srgbClr val="70AD47">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latinLnBrk="0">
              <a:lnSpc>
                <a:spcPts val="1200"/>
              </a:lnSpc>
              <a:defRPr/>
            </a:pPr>
            <a:r>
              <a:rPr lang="en-US" altLang="ko-KR" sz="1600" dirty="0">
                <a:solidFill>
                  <a:sysClr val="windowText" lastClr="000000"/>
                </a:solidFill>
                <a:latin typeface="Calibri" panose="020F0502020204030204"/>
              </a:rPr>
              <a:t>Probability Distributions</a:t>
            </a:r>
            <a:br>
              <a:rPr lang="en-US" altLang="ko-KR" sz="1600" dirty="0">
                <a:solidFill>
                  <a:sysClr val="windowText" lastClr="000000"/>
                </a:solidFill>
                <a:latin typeface="Calibri" panose="020F0502020204030204"/>
              </a:rPr>
            </a:br>
            <a:r>
              <a:rPr lang="en-US" altLang="ko-KR" sz="1600" dirty="0">
                <a:solidFill>
                  <a:sysClr val="windowText" lastClr="000000"/>
                </a:solidFill>
                <a:latin typeface="Calibri" panose="020F0502020204030204"/>
              </a:rPr>
              <a:t>of Emotion Words</a:t>
            </a:r>
            <a:endParaRPr lang="ko-KR" altLang="en-US" sz="1600" dirty="0">
              <a:solidFill>
                <a:sysClr val="windowText" lastClr="000000"/>
              </a:solidFill>
              <a:latin typeface="Calibri" panose="020F0502020204030204"/>
              <a:ea typeface="맑은 고딕" panose="020B0503020000020004" pitchFamily="50" charset="-127"/>
            </a:endParaRPr>
          </a:p>
        </p:txBody>
      </p:sp>
    </p:spTree>
    <p:extLst>
      <p:ext uri="{BB962C8B-B14F-4D97-AF65-F5344CB8AC3E}">
        <p14:creationId xmlns:p14="http://schemas.microsoft.com/office/powerpoint/2010/main" val="3882082426"/>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(5/10)</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4.2. Experiment results</a:t>
            </a:r>
            <a:endParaRPr kumimoji="1" lang="en-US" altLang="ko-Kore-KR" dirty="0"/>
          </a:p>
          <a:p>
            <a:r>
              <a:rPr kumimoji="1" lang="en-US" altLang="ko-Kore-KR" dirty="0"/>
              <a:t>The results of representative emotion image style transfer</a:t>
            </a:r>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9" name="_x202321432">
            <a:extLst>
              <a:ext uri="{FF2B5EF4-FFF2-40B4-BE49-F238E27FC236}">
                <a16:creationId xmlns:a16="http://schemas.microsoft.com/office/drawing/2014/main" id="{E8D0F595-F881-44AB-B79E-01B7996F1A3E}"/>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t="-2982" r="51795" b="55467"/>
          <a:stretch/>
        </p:blipFill>
        <p:spPr bwMode="auto">
          <a:xfrm>
            <a:off x="237849" y="1227112"/>
            <a:ext cx="4435751" cy="2849588"/>
          </a:xfrm>
          <a:prstGeom prst="rect">
            <a:avLst/>
          </a:prstGeom>
          <a:noFill/>
          <a:extLst>
            <a:ext uri="{909E8E84-426E-40DD-AFC4-6F175D3DCCD1}">
              <a14:hiddenFill xmlns:a14="http://schemas.microsoft.com/office/drawing/2010/main">
                <a:solidFill>
                  <a:srgbClr val="FFFFFF"/>
                </a:solidFill>
              </a14:hiddenFill>
            </a:ext>
          </a:extLst>
        </p:spPr>
      </p:pic>
      <p:pic>
        <p:nvPicPr>
          <p:cNvPr id="18" name="_x202321432">
            <a:extLst>
              <a:ext uri="{FF2B5EF4-FFF2-40B4-BE49-F238E27FC236}">
                <a16:creationId xmlns:a16="http://schemas.microsoft.com/office/drawing/2014/main" id="{B83C6B2F-8BAE-4D5D-91DF-ADF3CDD3EEF7}"/>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t="54306" r="52522" b="-1821"/>
          <a:stretch/>
        </p:blipFill>
        <p:spPr bwMode="auto">
          <a:xfrm>
            <a:off x="237849" y="3836151"/>
            <a:ext cx="4368800" cy="2849588"/>
          </a:xfrm>
          <a:prstGeom prst="rect">
            <a:avLst/>
          </a:prstGeom>
          <a:noFill/>
          <a:extLst>
            <a:ext uri="{909E8E84-426E-40DD-AFC4-6F175D3DCCD1}">
              <a14:hiddenFill xmlns:a14="http://schemas.microsoft.com/office/drawing/2010/main">
                <a:solidFill>
                  <a:srgbClr val="FFFFFF"/>
                </a:solidFill>
              </a14:hiddenFill>
            </a:ext>
          </a:extLst>
        </p:spPr>
      </p:pic>
      <p:pic>
        <p:nvPicPr>
          <p:cNvPr id="19" name="_x202321432">
            <a:extLst>
              <a:ext uri="{FF2B5EF4-FFF2-40B4-BE49-F238E27FC236}">
                <a16:creationId xmlns:a16="http://schemas.microsoft.com/office/drawing/2014/main" id="{F3A19C3E-9EF3-48BC-8FF7-E66001F289E0}"/>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l="52282" t="-2982" r="-487" b="55467"/>
          <a:stretch/>
        </p:blipFill>
        <p:spPr bwMode="auto">
          <a:xfrm>
            <a:off x="4606649" y="1227112"/>
            <a:ext cx="4435751" cy="2849588"/>
          </a:xfrm>
          <a:prstGeom prst="rect">
            <a:avLst/>
          </a:prstGeom>
          <a:noFill/>
          <a:extLst>
            <a:ext uri="{909E8E84-426E-40DD-AFC4-6F175D3DCCD1}">
              <a14:hiddenFill xmlns:a14="http://schemas.microsoft.com/office/drawing/2010/main">
                <a:solidFill>
                  <a:srgbClr val="FFFFFF"/>
                </a:solidFill>
              </a14:hiddenFill>
            </a:ext>
          </a:extLst>
        </p:spPr>
      </p:pic>
      <p:pic>
        <p:nvPicPr>
          <p:cNvPr id="20" name="_x202321432">
            <a:extLst>
              <a:ext uri="{FF2B5EF4-FFF2-40B4-BE49-F238E27FC236}">
                <a16:creationId xmlns:a16="http://schemas.microsoft.com/office/drawing/2014/main" id="{F0D76D2D-B6DC-49F3-A47C-98F8D6955F3B}"/>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l="52645" t="54306" r="-123" b="-1821"/>
          <a:stretch/>
        </p:blipFill>
        <p:spPr bwMode="auto">
          <a:xfrm>
            <a:off x="4640124" y="3836151"/>
            <a:ext cx="4368800" cy="284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611156"/>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(6/10)</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4.2. Experiment results</a:t>
            </a:r>
            <a:endParaRPr kumimoji="1" lang="en-US" altLang="ko-Kore-KR" dirty="0"/>
          </a:p>
          <a:p>
            <a:r>
              <a:rPr kumimoji="1" lang="en-US" altLang="ko-Kore-KR" dirty="0"/>
              <a:t>The results of representative emotion image style transfer</a:t>
            </a:r>
          </a:p>
          <a:p>
            <a:pPr lvl="1"/>
            <a:endParaRPr kumimoji="1" lang="en-US" altLang="ko-Kore-KR" dirty="0"/>
          </a:p>
          <a:p>
            <a:pPr lvl="1" fontAlgn="base"/>
            <a:endParaRPr lang="en-US" altLang="ko-KR" sz="1200" dirty="0"/>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9" name="그림 8">
            <a:extLst>
              <a:ext uri="{FF2B5EF4-FFF2-40B4-BE49-F238E27FC236}">
                <a16:creationId xmlns:a16="http://schemas.microsoft.com/office/drawing/2014/main" id="{ECC63ED8-C8DD-47E0-ABC6-12EE59F839B3}"/>
              </a:ext>
            </a:extLst>
          </p:cNvPr>
          <p:cNvPicPr>
            <a:picLocks noChangeAspect="1"/>
          </p:cNvPicPr>
          <p:nvPr/>
        </p:nvPicPr>
        <p:blipFill>
          <a:blip r:embed="rId2"/>
          <a:stretch>
            <a:fillRect/>
          </a:stretch>
        </p:blipFill>
        <p:spPr>
          <a:xfrm>
            <a:off x="4926163" y="4257670"/>
            <a:ext cx="4010447" cy="2241482"/>
          </a:xfrm>
          <a:prstGeom prst="rect">
            <a:avLst/>
          </a:prstGeom>
        </p:spPr>
      </p:pic>
      <p:pic>
        <p:nvPicPr>
          <p:cNvPr id="6" name="그림 5" descr="텍스트, 밤하늘이(가) 표시된 사진&#10;&#10;자동 생성된 설명">
            <a:extLst>
              <a:ext uri="{FF2B5EF4-FFF2-40B4-BE49-F238E27FC236}">
                <a16:creationId xmlns:a16="http://schemas.microsoft.com/office/drawing/2014/main" id="{DDEB871A-637A-4837-81C4-9529F39CDFAD}"/>
              </a:ext>
            </a:extLst>
          </p:cNvPr>
          <p:cNvPicPr>
            <a:picLocks noChangeAspect="1"/>
          </p:cNvPicPr>
          <p:nvPr/>
        </p:nvPicPr>
        <p:blipFill rotWithShape="1">
          <a:blip r:embed="rId3">
            <a:alphaModFix amt="85000"/>
          </a:blip>
          <a:srcRect r="52149"/>
          <a:stretch/>
        </p:blipFill>
        <p:spPr>
          <a:xfrm>
            <a:off x="196476" y="1442112"/>
            <a:ext cx="4375524" cy="2728721"/>
          </a:xfrm>
          <a:prstGeom prst="rect">
            <a:avLst/>
          </a:prstGeom>
          <a:noFill/>
        </p:spPr>
      </p:pic>
      <p:pic>
        <p:nvPicPr>
          <p:cNvPr id="12" name="그림 11" descr="텍스트, 밤하늘이(가) 표시된 사진&#10;&#10;자동 생성된 설명">
            <a:extLst>
              <a:ext uri="{FF2B5EF4-FFF2-40B4-BE49-F238E27FC236}">
                <a16:creationId xmlns:a16="http://schemas.microsoft.com/office/drawing/2014/main" id="{DFDAC392-D814-4E37-9BDD-3268C758A0C0}"/>
              </a:ext>
            </a:extLst>
          </p:cNvPr>
          <p:cNvPicPr>
            <a:picLocks noChangeAspect="1"/>
          </p:cNvPicPr>
          <p:nvPr/>
        </p:nvPicPr>
        <p:blipFill rotWithShape="1">
          <a:blip r:embed="rId3">
            <a:alphaModFix amt="85000"/>
          </a:blip>
          <a:srcRect l="52030" r="119"/>
          <a:stretch/>
        </p:blipFill>
        <p:spPr>
          <a:xfrm>
            <a:off x="4561086" y="1442112"/>
            <a:ext cx="4375524" cy="2728721"/>
          </a:xfrm>
          <a:prstGeom prst="rect">
            <a:avLst/>
          </a:prstGeom>
          <a:noFill/>
        </p:spPr>
      </p:pic>
      <p:pic>
        <p:nvPicPr>
          <p:cNvPr id="10" name="그림 9" descr="그리기이(가) 표시된 사진&#10;&#10;자동 생성된 설명">
            <a:extLst>
              <a:ext uri="{FF2B5EF4-FFF2-40B4-BE49-F238E27FC236}">
                <a16:creationId xmlns:a16="http://schemas.microsoft.com/office/drawing/2014/main" id="{6364C008-F26A-4006-9315-422F22720C24}"/>
              </a:ext>
            </a:extLst>
          </p:cNvPr>
          <p:cNvPicPr>
            <a:picLocks noChangeAspect="1"/>
          </p:cNvPicPr>
          <p:nvPr/>
        </p:nvPicPr>
        <p:blipFill>
          <a:blip r:embed="rId4"/>
          <a:stretch>
            <a:fillRect/>
          </a:stretch>
        </p:blipFill>
        <p:spPr>
          <a:xfrm>
            <a:off x="574518" y="4257670"/>
            <a:ext cx="4010448" cy="2241482"/>
          </a:xfrm>
          <a:prstGeom prst="rect">
            <a:avLst/>
          </a:prstGeom>
        </p:spPr>
      </p:pic>
      <p:cxnSp>
        <p:nvCxnSpPr>
          <p:cNvPr id="13" name="직선 화살표 연결선 12">
            <a:extLst>
              <a:ext uri="{FF2B5EF4-FFF2-40B4-BE49-F238E27FC236}">
                <a16:creationId xmlns:a16="http://schemas.microsoft.com/office/drawing/2014/main" id="{12CCF9CA-D2DF-4F53-B11C-C8895373EBF3}"/>
              </a:ext>
            </a:extLst>
          </p:cNvPr>
          <p:cNvCxnSpPr>
            <a:stCxn id="10" idx="3"/>
            <a:endCxn id="9" idx="1"/>
          </p:cNvCxnSpPr>
          <p:nvPr/>
        </p:nvCxnSpPr>
        <p:spPr>
          <a:xfrm>
            <a:off x="4584966" y="5378411"/>
            <a:ext cx="3411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280295"/>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(7/10)</a:t>
            </a:r>
            <a:endParaRPr kumimoji="1" lang="ko-Kore-KR" altLang="en-US" dirty="0"/>
          </a:p>
        </p:txBody>
      </p:sp>
      <mc:AlternateContent xmlns:mc="http://schemas.openxmlformats.org/markup-compatibility/2006">
        <mc:Choice xmlns:a14="http://schemas.microsoft.com/office/drawing/2010/main" Requires="a14">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4.2. Experiment results</a:t>
                </a:r>
                <a:endParaRPr kumimoji="1" lang="en-US" altLang="ko-Kore-KR" dirty="0"/>
              </a:p>
              <a:p>
                <a:r>
                  <a:rPr kumimoji="1" lang="en-US" altLang="ko-Kore-KR" dirty="0"/>
                  <a:t>The training results of representative emotion image style transfer</a:t>
                </a:r>
              </a:p>
              <a:p>
                <a:pPr lvl="1"/>
                <a:r>
                  <a:rPr kumimoji="1" lang="en-US" altLang="ko-Kore-KR" dirty="0">
                    <a:latin typeface="+mn-lt"/>
                  </a:rPr>
                  <a:t>Final Objective Function</a:t>
                </a:r>
              </a:p>
              <a:p>
                <a:pPr lvl="1"/>
                <a:endParaRPr kumimoji="1" lang="en-US" altLang="ko-Kore-KR" dirty="0">
                  <a:latin typeface="+mn-lt"/>
                </a:endParaRPr>
              </a:p>
              <a:p>
                <a:pPr lvl="1"/>
                <a:endParaRPr kumimoji="1" lang="en-US" altLang="ko-Kore-KR" dirty="0">
                  <a:latin typeface="+mn-lt"/>
                </a:endParaRPr>
              </a:p>
              <a:p>
                <a:pPr lvl="1"/>
                <a:r>
                  <a:rPr kumimoji="1" lang="en-US" altLang="ko-Kore-KR" dirty="0">
                    <a:latin typeface="+mn-lt"/>
                  </a:rPr>
                  <a:t>Content loss </a:t>
                </a:r>
                <a14:m>
                  <m:oMath xmlns:m="http://schemas.openxmlformats.org/officeDocument/2006/math">
                    <m:sSup>
                      <m:sSupPr>
                        <m:ctrlPr>
                          <a:rPr lang="ko-KR" altLang="en-US" i="1">
                            <a:solidFill>
                              <a:srgbClr val="836967"/>
                            </a:solidFill>
                            <a:latin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ℓ</m:t>
                        </m:r>
                      </m:e>
                      <m:sup>
                        <m:r>
                          <a:rPr lang="ko-KR" altLang="en-US" i="1">
                            <a:latin typeface="Cambria Math" panose="02040503050406030204" pitchFamily="18" charset="0"/>
                          </a:rPr>
                          <m:t>𝐶</m:t>
                        </m:r>
                      </m:sup>
                    </m:sSup>
                    <m:r>
                      <a:rPr lang="ko-KR" altLang="en-US" i="1">
                        <a:latin typeface="Cambria Math" panose="02040503050406030204" pitchFamily="18" charset="0"/>
                      </a:rPr>
                      <m:t> </m:t>
                    </m:r>
                  </m:oMath>
                </a14:m>
                <a:r>
                  <a:rPr kumimoji="1" lang="en-US" altLang="ko-Kore-KR" dirty="0">
                    <a:latin typeface="+mn-lt"/>
                  </a:rPr>
                  <a:t>and style loss </a:t>
                </a:r>
                <a14:m>
                  <m:oMath xmlns:m="http://schemas.openxmlformats.org/officeDocument/2006/math">
                    <m:sSup>
                      <m:sSupPr>
                        <m:ctrlPr>
                          <a:rPr lang="ko-KR" altLang="en-US" i="1">
                            <a:solidFill>
                              <a:srgbClr val="836967"/>
                            </a:solidFill>
                            <a:latin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ℓ</m:t>
                        </m:r>
                      </m:e>
                      <m:sup>
                        <m:r>
                          <a:rPr lang="ko-KR" altLang="en-US" i="1">
                            <a:latin typeface="Cambria Math" panose="02040503050406030204" pitchFamily="18" charset="0"/>
                          </a:rPr>
                          <m:t>𝑆</m:t>
                        </m:r>
                      </m:sup>
                    </m:sSup>
                  </m:oMath>
                </a14:m>
                <a:endParaRPr kumimoji="1" lang="en-US" altLang="ko-Kore-KR" dirty="0"/>
              </a:p>
              <a:p>
                <a:pPr lvl="1"/>
                <a:endParaRPr kumimoji="1" lang="en-US" altLang="ko-Kore-KR" dirty="0"/>
              </a:p>
              <a:p>
                <a:pPr lvl="1" fontAlgn="base"/>
                <a:endParaRPr lang="en-US" altLang="ko-KR" sz="1200" dirty="0"/>
              </a:p>
            </p:txBody>
          </p:sp>
        </mc:Choice>
        <mc:Fallback>
          <p:sp>
            <p:nvSpPr>
              <p:cNvPr id="3" name="텍스트 개체 틀 2">
                <a:extLst>
                  <a:ext uri="{FF2B5EF4-FFF2-40B4-BE49-F238E27FC236}">
                    <a16:creationId xmlns:a16="http://schemas.microsoft.com/office/drawing/2014/main" id="{9876771B-BE72-6A40-A09C-B1C245351A9C}"/>
                  </a:ext>
                </a:extLst>
              </p:cNvPr>
              <p:cNvSpPr>
                <a:spLocks noGrp="1" noRot="1" noChangeAspect="1" noMove="1" noResize="1" noEditPoints="1" noAdjustHandles="1" noChangeArrowheads="1" noChangeShapeType="1" noTextEdit="1"/>
              </p:cNvSpPr>
              <p:nvPr>
                <p:ph type="body" idx="1"/>
              </p:nvPr>
            </p:nvSpPr>
            <p:spPr>
              <a:blipFill>
                <a:blip r:embed="rId2"/>
                <a:stretch>
                  <a:fillRect l="-667" t="-636"/>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6" name="그림 5">
            <a:extLst>
              <a:ext uri="{FF2B5EF4-FFF2-40B4-BE49-F238E27FC236}">
                <a16:creationId xmlns:a16="http://schemas.microsoft.com/office/drawing/2014/main" id="{6D3C0C7C-AD7A-4176-A9F4-7989EF9B7FCB}"/>
              </a:ext>
            </a:extLst>
          </p:cNvPr>
          <p:cNvPicPr>
            <a:picLocks noChangeAspect="1"/>
          </p:cNvPicPr>
          <p:nvPr/>
        </p:nvPicPr>
        <p:blipFill>
          <a:blip r:embed="rId3"/>
          <a:stretch>
            <a:fillRect/>
          </a:stretch>
        </p:blipFill>
        <p:spPr>
          <a:xfrm>
            <a:off x="2121705" y="3594939"/>
            <a:ext cx="4900589" cy="3062868"/>
          </a:xfrm>
          <a:prstGeom prst="rect">
            <a:avLst/>
          </a:prstGeom>
        </p:spPr>
      </p:pic>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07B7CEB4-8D1A-46F9-8171-E32902BC506E}"/>
                  </a:ext>
                </a:extLst>
              </p:cNvPr>
              <p:cNvSpPr/>
              <p:nvPr/>
            </p:nvSpPr>
            <p:spPr>
              <a:xfrm>
                <a:off x="1603084" y="1721581"/>
                <a:ext cx="1733872" cy="3393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ko-KR" altLang="en-US" sz="1600" i="1">
                              <a:solidFill>
                                <a:srgbClr val="836967"/>
                              </a:solidFill>
                              <a:latin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ℓ</m:t>
                          </m:r>
                        </m:e>
                        <m:sup>
                          <m:r>
                            <a:rPr lang="ko-KR" altLang="en-US" sz="1600" i="1">
                              <a:latin typeface="Cambria Math" panose="02040503050406030204" pitchFamily="18" charset="0"/>
                            </a:rPr>
                            <m:t>𝑇</m:t>
                          </m:r>
                        </m:sup>
                      </m:sSup>
                      <m:r>
                        <a:rPr lang="ko-KR" altLang="en-US" sz="1600">
                          <a:latin typeface="Cambria Math" panose="02040503050406030204" pitchFamily="18" charset="0"/>
                        </a:rPr>
                        <m:t>= </m:t>
                      </m:r>
                      <m:r>
                        <a:rPr lang="ko-KR" altLang="en-US" sz="1600" i="1">
                          <a:latin typeface="Cambria Math" panose="02040503050406030204" pitchFamily="18" charset="0"/>
                        </a:rPr>
                        <m:t>𝛼</m:t>
                      </m:r>
                      <m:sSup>
                        <m:sSupPr>
                          <m:ctrlPr>
                            <a:rPr lang="ko-KR" altLang="en-US" sz="1600" i="1">
                              <a:solidFill>
                                <a:srgbClr val="836967"/>
                              </a:solidFill>
                              <a:latin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ℓ</m:t>
                          </m:r>
                        </m:e>
                        <m:sup>
                          <m:r>
                            <a:rPr lang="ko-KR" altLang="en-US" sz="1600" i="1">
                              <a:latin typeface="Cambria Math" panose="02040503050406030204" pitchFamily="18" charset="0"/>
                            </a:rPr>
                            <m:t>𝐶</m:t>
                          </m:r>
                        </m:sup>
                      </m:sSup>
                      <m:r>
                        <a:rPr lang="ko-KR" altLang="en-US" sz="1600">
                          <a:latin typeface="Cambria Math" panose="02040503050406030204" pitchFamily="18" charset="0"/>
                        </a:rPr>
                        <m:t>+ </m:t>
                      </m:r>
                      <m:r>
                        <a:rPr lang="ko-KR" altLang="en-US" sz="1600" i="1">
                          <a:latin typeface="Cambria Math" panose="02040503050406030204" pitchFamily="18" charset="0"/>
                        </a:rPr>
                        <m:t>𝛽</m:t>
                      </m:r>
                      <m:sSup>
                        <m:sSupPr>
                          <m:ctrlPr>
                            <a:rPr lang="ko-KR" altLang="en-US" sz="1600" i="1">
                              <a:solidFill>
                                <a:srgbClr val="836967"/>
                              </a:solidFill>
                              <a:latin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ℓ</m:t>
                          </m:r>
                        </m:e>
                        <m:sup>
                          <m:r>
                            <a:rPr lang="ko-KR" altLang="en-US" sz="1600" i="1">
                              <a:latin typeface="Cambria Math" panose="02040503050406030204" pitchFamily="18" charset="0"/>
                            </a:rPr>
                            <m:t>𝑆</m:t>
                          </m:r>
                        </m:sup>
                      </m:sSup>
                    </m:oMath>
                  </m:oMathPara>
                </a14:m>
                <a:endParaRPr lang="ko-KR" altLang="en-US" sz="1600" dirty="0"/>
              </a:p>
            </p:txBody>
          </p:sp>
        </mc:Choice>
        <mc:Fallback xmlns="">
          <p:sp>
            <p:nvSpPr>
              <p:cNvPr id="5" name="직사각형 4">
                <a:extLst>
                  <a:ext uri="{FF2B5EF4-FFF2-40B4-BE49-F238E27FC236}">
                    <a16:creationId xmlns:a16="http://schemas.microsoft.com/office/drawing/2014/main" id="{07B7CEB4-8D1A-46F9-8171-E32902BC506E}"/>
                  </a:ext>
                </a:extLst>
              </p:cNvPr>
              <p:cNvSpPr>
                <a:spLocks noRot="1" noChangeAspect="1" noMove="1" noResize="1" noEditPoints="1" noAdjustHandles="1" noChangeArrowheads="1" noChangeShapeType="1" noTextEdit="1"/>
              </p:cNvSpPr>
              <p:nvPr/>
            </p:nvSpPr>
            <p:spPr>
              <a:xfrm>
                <a:off x="1603084" y="1721581"/>
                <a:ext cx="1733872" cy="339388"/>
              </a:xfrm>
              <a:prstGeom prst="rect">
                <a:avLst/>
              </a:prstGeom>
              <a:blipFill>
                <a:blip r:embed="rId4"/>
                <a:stretch>
                  <a:fillRect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A7E2395B-0168-41A4-8626-CFC6DF5E70AF}"/>
                  </a:ext>
                </a:extLst>
              </p:cNvPr>
              <p:cNvSpPr/>
              <p:nvPr/>
            </p:nvSpPr>
            <p:spPr>
              <a:xfrm>
                <a:off x="1603084" y="2673745"/>
                <a:ext cx="2198358" cy="308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ko-KR" altLang="en-US" i="1" smtClean="0">
                              <a:solidFill>
                                <a:srgbClr val="836967"/>
                              </a:solidFill>
                              <a:latin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ℓ</m:t>
                          </m:r>
                        </m:e>
                        <m:sup>
                          <m:r>
                            <a:rPr lang="ko-KR" altLang="en-US" i="1">
                              <a:latin typeface="Cambria Math" panose="02040503050406030204" pitchFamily="18" charset="0"/>
                            </a:rPr>
                            <m:t>𝐶</m:t>
                          </m:r>
                        </m:sup>
                      </m:sSup>
                      <m:r>
                        <a:rPr lang="ko-KR" altLang="en-US">
                          <a:latin typeface="Cambria Math" panose="02040503050406030204" pitchFamily="18" charset="0"/>
                        </a:rPr>
                        <m:t>=</m:t>
                      </m:r>
                      <m:sSup>
                        <m:sSupPr>
                          <m:ctrlPr>
                            <a:rPr lang="ko-KR" altLang="en-US" i="1">
                              <a:solidFill>
                                <a:srgbClr val="836967"/>
                              </a:solidFill>
                              <a:latin typeface="Cambria Math" panose="02040503050406030204" pitchFamily="18" charset="0"/>
                            </a:rPr>
                          </m:ctrlPr>
                        </m:sSupPr>
                        <m:e>
                          <m:d>
                            <m:dPr>
                              <m:begChr m:val="‖"/>
                              <m:endChr m:val="‖"/>
                              <m:ctrlPr>
                                <a:rPr lang="ko-KR" altLang="en-US" i="1">
                                  <a:solidFill>
                                    <a:srgbClr val="836967"/>
                                  </a:solidFill>
                                  <a:latin typeface="Cambria Math" panose="02040503050406030204" pitchFamily="18" charset="0"/>
                                </a:rPr>
                              </m:ctrlPr>
                            </m:dPr>
                            <m:e>
                              <m:d>
                                <m:dPr>
                                  <m:begChr m:val=""/>
                                  <m:ctrlPr>
                                    <a:rPr lang="ko-KR" altLang="en-US" i="1">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𝐵</m:t>
                                      </m:r>
                                    </m:e>
                                    <m:sub>
                                      <m:r>
                                        <a:rPr lang="ko-KR" altLang="en-US">
                                          <a:latin typeface="Cambria Math" panose="02040503050406030204" pitchFamily="18" charset="0"/>
                                        </a:rPr>
                                        <m:t>2</m:t>
                                      </m:r>
                                    </m:sub>
                                  </m:sSub>
                                  <m:d>
                                    <m:dPr>
                                      <m:ctrlPr>
                                        <a:rPr lang="ko-KR" altLang="en-US" i="1">
                                          <a:solidFill>
                                            <a:srgbClr val="836967"/>
                                          </a:solidFill>
                                          <a:latin typeface="Cambria Math" panose="02040503050406030204" pitchFamily="18" charset="0"/>
                                        </a:rPr>
                                      </m:ctrlPr>
                                    </m:dPr>
                                    <m:e>
                                      <m:sSup>
                                        <m:sSupPr>
                                          <m:ctrlPr>
                                            <a:rPr lang="ko-KR" altLang="en-US" i="1">
                                              <a:solidFill>
                                                <a:srgbClr val="836967"/>
                                              </a:solidFill>
                                              <a:latin typeface="Cambria Math" panose="02040503050406030204" pitchFamily="18" charset="0"/>
                                            </a:rPr>
                                          </m:ctrlPr>
                                        </m:sSupPr>
                                        <m:e>
                                          <m:r>
                                            <a:rPr lang="ko-KR" altLang="en-US" i="1">
                                              <a:latin typeface="Cambria Math" panose="02040503050406030204" pitchFamily="18" charset="0"/>
                                            </a:rPr>
                                            <m:t>𝐼</m:t>
                                          </m:r>
                                        </m:e>
                                        <m:sup>
                                          <m:r>
                                            <a:rPr lang="ko-KR" altLang="en-US" i="1">
                                              <a:latin typeface="Cambria Math" panose="02040503050406030204" pitchFamily="18" charset="0"/>
                                            </a:rPr>
                                            <m:t>𝑁</m:t>
                                          </m:r>
                                        </m:sup>
                                      </m:sSup>
                                    </m:e>
                                  </m:d>
                                  <m:r>
                                    <a:rPr lang="ko-KR" altLang="en-US">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𝐵</m:t>
                                      </m:r>
                                    </m:e>
                                    <m:sub>
                                      <m:r>
                                        <a:rPr lang="ko-KR" altLang="en-US">
                                          <a:latin typeface="Cambria Math" panose="02040503050406030204" pitchFamily="18" charset="0"/>
                                        </a:rPr>
                                        <m:t>2</m:t>
                                      </m:r>
                                    </m:sub>
                                  </m:sSub>
                                  <m:r>
                                    <a:rPr lang="ko-KR" altLang="en-US">
                                      <a:latin typeface="Cambria Math" panose="02040503050406030204" pitchFamily="18" charset="0"/>
                                    </a:rPr>
                                    <m:t>(</m:t>
                                  </m:r>
                                  <m:sSup>
                                    <m:sSupPr>
                                      <m:ctrlPr>
                                        <a:rPr lang="ko-KR" altLang="en-US" i="1">
                                          <a:solidFill>
                                            <a:srgbClr val="836967"/>
                                          </a:solidFill>
                                          <a:latin typeface="Cambria Math" panose="02040503050406030204" pitchFamily="18" charset="0"/>
                                        </a:rPr>
                                      </m:ctrlPr>
                                    </m:sSupPr>
                                    <m:e>
                                      <m:r>
                                        <a:rPr lang="ko-KR" altLang="en-US" i="1">
                                          <a:latin typeface="Cambria Math" panose="02040503050406030204" pitchFamily="18" charset="0"/>
                                        </a:rPr>
                                        <m:t>𝐼</m:t>
                                      </m:r>
                                    </m:e>
                                    <m:sup>
                                      <m:r>
                                        <a:rPr lang="ko-KR" altLang="en-US" i="1">
                                          <a:latin typeface="Cambria Math" panose="02040503050406030204" pitchFamily="18" charset="0"/>
                                        </a:rPr>
                                        <m:t>𝐶</m:t>
                                      </m:r>
                                    </m:sup>
                                  </m:sSup>
                                </m:e>
                              </m:d>
                            </m:e>
                          </m:d>
                        </m:e>
                        <m:sup>
                          <m:r>
                            <a:rPr lang="ko-KR" altLang="en-US">
                              <a:latin typeface="Cambria Math" panose="02040503050406030204" pitchFamily="18" charset="0"/>
                            </a:rPr>
                            <m:t>2</m:t>
                          </m:r>
                        </m:sup>
                      </m:sSup>
                    </m:oMath>
                  </m:oMathPara>
                </a14:m>
                <a:endParaRPr lang="ko-KR" altLang="en-US" dirty="0"/>
              </a:p>
            </p:txBody>
          </p:sp>
        </mc:Choice>
        <mc:Fallback xmlns="">
          <p:sp>
            <p:nvSpPr>
              <p:cNvPr id="7" name="직사각형 6">
                <a:extLst>
                  <a:ext uri="{FF2B5EF4-FFF2-40B4-BE49-F238E27FC236}">
                    <a16:creationId xmlns:a16="http://schemas.microsoft.com/office/drawing/2014/main" id="{A7E2395B-0168-41A4-8626-CFC6DF5E70AF}"/>
                  </a:ext>
                </a:extLst>
              </p:cNvPr>
              <p:cNvSpPr>
                <a:spLocks noRot="1" noChangeAspect="1" noMove="1" noResize="1" noEditPoints="1" noAdjustHandles="1" noChangeArrowheads="1" noChangeShapeType="1" noTextEdit="1"/>
              </p:cNvSpPr>
              <p:nvPr/>
            </p:nvSpPr>
            <p:spPr>
              <a:xfrm>
                <a:off x="1603084" y="2673745"/>
                <a:ext cx="2198358" cy="308418"/>
              </a:xfrm>
              <a:prstGeom prst="rect">
                <a:avLst/>
              </a:prstGeom>
              <a:blipFill>
                <a:blip r:embed="rId5"/>
                <a:stretch>
                  <a:fillRect t="-100000" r="-7756" b="-16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1AFDE6AB-C539-439C-8D42-88DAD80ACDC9}"/>
                  </a:ext>
                </a:extLst>
              </p:cNvPr>
              <p:cNvSpPr/>
              <p:nvPr/>
            </p:nvSpPr>
            <p:spPr>
              <a:xfrm>
                <a:off x="1583817" y="2982163"/>
                <a:ext cx="2449325" cy="701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ko-KR" altLang="en-US" i="1">
                              <a:solidFill>
                                <a:srgbClr val="836967"/>
                              </a:solidFill>
                              <a:latin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ℓ</m:t>
                          </m:r>
                        </m:e>
                        <m:sup>
                          <m:r>
                            <a:rPr lang="ko-KR" altLang="en-US" i="1">
                              <a:latin typeface="Cambria Math" panose="02040503050406030204" pitchFamily="18" charset="0"/>
                            </a:rPr>
                            <m:t>𝑆</m:t>
                          </m:r>
                        </m:sup>
                      </m:sSup>
                      <m:r>
                        <a:rPr lang="ko-KR" altLang="en-US">
                          <a:latin typeface="Cambria Math" panose="02040503050406030204" pitchFamily="18" charset="0"/>
                        </a:rPr>
                        <m:t>=</m:t>
                      </m:r>
                      <m:nary>
                        <m:naryPr>
                          <m:chr m:val="∑"/>
                          <m:limLoc m:val="undOvr"/>
                          <m:ctrlPr>
                            <a:rPr lang="ko-KR" altLang="en-US" i="1">
                              <a:latin typeface="Cambria Math" panose="02040503050406030204" pitchFamily="18" charset="0"/>
                            </a:rPr>
                          </m:ctrlPr>
                        </m:naryPr>
                        <m:sub>
                          <m:r>
                            <a:rPr lang="ko-KR" altLang="en-US" i="1">
                              <a:latin typeface="Cambria Math" panose="02040503050406030204" pitchFamily="18" charset="0"/>
                            </a:rPr>
                            <m:t>𝑛</m:t>
                          </m:r>
                          <m:r>
                            <a:rPr lang="ko-KR" altLang="en-US">
                              <a:latin typeface="Cambria Math" panose="02040503050406030204" pitchFamily="18" charset="0"/>
                            </a:rPr>
                            <m:t>=1</m:t>
                          </m:r>
                        </m:sub>
                        <m:sup>
                          <m:r>
                            <a:rPr lang="ko-KR" altLang="en-US">
                              <a:latin typeface="Cambria Math" panose="02040503050406030204" pitchFamily="18" charset="0"/>
                            </a:rPr>
                            <m:t>5</m:t>
                          </m:r>
                        </m:sup>
                        <m:e>
                          <m:sSup>
                            <m:sSupPr>
                              <m:ctrlPr>
                                <a:rPr lang="ko-KR" altLang="en-US" i="1">
                                  <a:solidFill>
                                    <a:srgbClr val="836967"/>
                                  </a:solidFill>
                                  <a:latin typeface="Cambria Math" panose="02040503050406030204" pitchFamily="18" charset="0"/>
                                </a:rPr>
                              </m:ctrlPr>
                            </m:sSupPr>
                            <m:e>
                              <m:d>
                                <m:dPr>
                                  <m:begChr m:val="‖"/>
                                  <m:endChr m:val="‖"/>
                                  <m:ctrlPr>
                                    <a:rPr lang="ko-KR" altLang="en-US" i="1">
                                      <a:solidFill>
                                        <a:srgbClr val="836967"/>
                                      </a:solidFill>
                                      <a:latin typeface="Cambria Math" panose="02040503050406030204" pitchFamily="18" charset="0"/>
                                    </a:rPr>
                                  </m:ctrlPr>
                                </m:dPr>
                                <m:e>
                                  <m:d>
                                    <m:dPr>
                                      <m:begChr m:val=""/>
                                      <m:ctrlPr>
                                        <a:rPr lang="ko-KR" altLang="en-US" i="1">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𝐵</m:t>
                                          </m:r>
                                        </m:e>
                                        <m:sub>
                                          <m:r>
                                            <a:rPr lang="ko-KR" altLang="en-US" i="1">
                                              <a:latin typeface="Cambria Math" panose="02040503050406030204" pitchFamily="18" charset="0"/>
                                            </a:rPr>
                                            <m:t>𝑛</m:t>
                                          </m:r>
                                        </m:sub>
                                      </m:sSub>
                                      <m:d>
                                        <m:dPr>
                                          <m:ctrlPr>
                                            <a:rPr lang="ko-KR" altLang="en-US" i="1">
                                              <a:solidFill>
                                                <a:srgbClr val="836967"/>
                                              </a:solidFill>
                                              <a:latin typeface="Cambria Math" panose="02040503050406030204" pitchFamily="18" charset="0"/>
                                            </a:rPr>
                                          </m:ctrlPr>
                                        </m:dPr>
                                        <m:e>
                                          <m:sSup>
                                            <m:sSupPr>
                                              <m:ctrlPr>
                                                <a:rPr lang="ko-KR" altLang="en-US" i="1">
                                                  <a:solidFill>
                                                    <a:srgbClr val="836967"/>
                                                  </a:solidFill>
                                                  <a:latin typeface="Cambria Math" panose="02040503050406030204" pitchFamily="18" charset="0"/>
                                                </a:rPr>
                                              </m:ctrlPr>
                                            </m:sSupPr>
                                            <m:e>
                                              <m:r>
                                                <a:rPr lang="ko-KR" altLang="en-US" i="1">
                                                  <a:latin typeface="Cambria Math" panose="02040503050406030204" pitchFamily="18" charset="0"/>
                                                </a:rPr>
                                                <m:t>𝐼</m:t>
                                              </m:r>
                                            </m:e>
                                            <m:sup>
                                              <m:r>
                                                <a:rPr lang="ko-KR" altLang="en-US" i="1">
                                                  <a:latin typeface="Cambria Math" panose="02040503050406030204" pitchFamily="18" charset="0"/>
                                                </a:rPr>
                                                <m:t>𝑁</m:t>
                                              </m:r>
                                            </m:sup>
                                          </m:sSup>
                                        </m:e>
                                      </m:d>
                                      <m:r>
                                        <a:rPr lang="ko-KR" altLang="en-US">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𝐵</m:t>
                                          </m:r>
                                        </m:e>
                                        <m:sub>
                                          <m:r>
                                            <a:rPr lang="ko-KR" altLang="en-US" i="1">
                                              <a:latin typeface="Cambria Math" panose="02040503050406030204" pitchFamily="18" charset="0"/>
                                            </a:rPr>
                                            <m:t>𝑛</m:t>
                                          </m:r>
                                        </m:sub>
                                      </m:sSub>
                                      <m:r>
                                        <a:rPr lang="ko-KR" altLang="en-US">
                                          <a:latin typeface="Cambria Math" panose="02040503050406030204" pitchFamily="18" charset="0"/>
                                        </a:rPr>
                                        <m:t>(</m:t>
                                      </m:r>
                                      <m:sSup>
                                        <m:sSupPr>
                                          <m:ctrlPr>
                                            <a:rPr lang="ko-KR" altLang="en-US" i="1">
                                              <a:solidFill>
                                                <a:srgbClr val="836967"/>
                                              </a:solidFill>
                                              <a:latin typeface="Cambria Math" panose="02040503050406030204" pitchFamily="18" charset="0"/>
                                            </a:rPr>
                                          </m:ctrlPr>
                                        </m:sSupPr>
                                        <m:e>
                                          <m:r>
                                            <a:rPr lang="ko-KR" altLang="en-US" i="1">
                                              <a:latin typeface="Cambria Math" panose="02040503050406030204" pitchFamily="18" charset="0"/>
                                            </a:rPr>
                                            <m:t>𝐼</m:t>
                                          </m:r>
                                        </m:e>
                                        <m:sup>
                                          <m:r>
                                            <a:rPr lang="ko-KR" altLang="en-US" i="1">
                                              <a:latin typeface="Cambria Math" panose="02040503050406030204" pitchFamily="18" charset="0"/>
                                            </a:rPr>
                                            <m:t>𝑆</m:t>
                                          </m:r>
                                        </m:sup>
                                      </m:sSup>
                                    </m:e>
                                  </m:d>
                                </m:e>
                              </m:d>
                            </m:e>
                            <m:sup>
                              <m:r>
                                <a:rPr lang="ko-KR" altLang="en-US">
                                  <a:latin typeface="Cambria Math" panose="02040503050406030204" pitchFamily="18" charset="0"/>
                                </a:rPr>
                                <m:t>2</m:t>
                              </m:r>
                            </m:sup>
                          </m:sSup>
                        </m:e>
                      </m:nary>
                    </m:oMath>
                  </m:oMathPara>
                </a14:m>
                <a:endParaRPr lang="ko-KR" altLang="en-US" dirty="0"/>
              </a:p>
            </p:txBody>
          </p:sp>
        </mc:Choice>
        <mc:Fallback xmlns="">
          <p:sp>
            <p:nvSpPr>
              <p:cNvPr id="8" name="직사각형 7">
                <a:extLst>
                  <a:ext uri="{FF2B5EF4-FFF2-40B4-BE49-F238E27FC236}">
                    <a16:creationId xmlns:a16="http://schemas.microsoft.com/office/drawing/2014/main" id="{1AFDE6AB-C539-439C-8D42-88DAD80ACDC9}"/>
                  </a:ext>
                </a:extLst>
              </p:cNvPr>
              <p:cNvSpPr>
                <a:spLocks noRot="1" noChangeAspect="1" noMove="1" noResize="1" noEditPoints="1" noAdjustHandles="1" noChangeArrowheads="1" noChangeShapeType="1" noTextEdit="1"/>
              </p:cNvSpPr>
              <p:nvPr/>
            </p:nvSpPr>
            <p:spPr>
              <a:xfrm>
                <a:off x="1583817" y="2982163"/>
                <a:ext cx="2449325" cy="70108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96294577"/>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(8/10)</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4.2. Experiment results</a:t>
            </a:r>
            <a:endParaRPr kumimoji="1" lang="en-US" altLang="ko-Kore-KR" dirty="0"/>
          </a:p>
          <a:p>
            <a:r>
              <a:rPr kumimoji="1" lang="en-US" altLang="ko-Kore-KR" dirty="0"/>
              <a:t>The results of emotion image processing</a:t>
            </a:r>
          </a:p>
          <a:p>
            <a:pPr lvl="1" fontAlgn="base"/>
            <a:endParaRPr lang="en-US" altLang="ko-KR" sz="1200" dirty="0"/>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graphicFrame>
        <p:nvGraphicFramePr>
          <p:cNvPr id="15" name="表格 4">
            <a:extLst>
              <a:ext uri="{FF2B5EF4-FFF2-40B4-BE49-F238E27FC236}">
                <a16:creationId xmlns:a16="http://schemas.microsoft.com/office/drawing/2014/main" id="{92F0CE37-36F0-4AC8-99AE-D96B4FBD82AB}"/>
              </a:ext>
            </a:extLst>
          </p:cNvPr>
          <p:cNvGraphicFramePr>
            <a:graphicFrameLocks noGrp="1"/>
          </p:cNvGraphicFramePr>
          <p:nvPr>
            <p:extLst>
              <p:ext uri="{D42A27DB-BD31-4B8C-83A1-F6EECF244321}">
                <p14:modId xmlns:p14="http://schemas.microsoft.com/office/powerpoint/2010/main" val="4203503107"/>
              </p:ext>
            </p:extLst>
          </p:nvPr>
        </p:nvGraphicFramePr>
        <p:xfrm>
          <a:off x="455040" y="1911379"/>
          <a:ext cx="8510685" cy="3977844"/>
        </p:xfrm>
        <a:graphic>
          <a:graphicData uri="http://schemas.openxmlformats.org/drawingml/2006/table">
            <a:tbl>
              <a:tblPr firstRow="1" firstCol="1" bandRow="1">
                <a:tableStyleId>{2D5ABB26-0587-4C30-8999-92F81FD0307C}</a:tableStyleId>
              </a:tblPr>
              <a:tblGrid>
                <a:gridCol w="2262760">
                  <a:extLst>
                    <a:ext uri="{9D8B030D-6E8A-4147-A177-3AD203B41FA5}">
                      <a16:colId xmlns:a16="http://schemas.microsoft.com/office/drawing/2014/main" val="3468837256"/>
                    </a:ext>
                  </a:extLst>
                </a:gridCol>
                <a:gridCol w="952500">
                  <a:extLst>
                    <a:ext uri="{9D8B030D-6E8A-4147-A177-3AD203B41FA5}">
                      <a16:colId xmlns:a16="http://schemas.microsoft.com/office/drawing/2014/main" val="1824655580"/>
                    </a:ext>
                  </a:extLst>
                </a:gridCol>
                <a:gridCol w="1231900">
                  <a:extLst>
                    <a:ext uri="{9D8B030D-6E8A-4147-A177-3AD203B41FA5}">
                      <a16:colId xmlns:a16="http://schemas.microsoft.com/office/drawing/2014/main" val="2074429349"/>
                    </a:ext>
                  </a:extLst>
                </a:gridCol>
                <a:gridCol w="1612900">
                  <a:extLst>
                    <a:ext uri="{9D8B030D-6E8A-4147-A177-3AD203B41FA5}">
                      <a16:colId xmlns:a16="http://schemas.microsoft.com/office/drawing/2014/main" val="1029659944"/>
                    </a:ext>
                  </a:extLst>
                </a:gridCol>
                <a:gridCol w="2450625">
                  <a:extLst>
                    <a:ext uri="{9D8B030D-6E8A-4147-A177-3AD203B41FA5}">
                      <a16:colId xmlns:a16="http://schemas.microsoft.com/office/drawing/2014/main" val="2743680062"/>
                    </a:ext>
                  </a:extLst>
                </a:gridCol>
              </a:tblGrid>
              <a:tr h="492456">
                <a:tc>
                  <a:txBody>
                    <a:bodyPr/>
                    <a:lstStyle/>
                    <a:p>
                      <a:pPr marL="0" algn="ctr" defTabSz="685800" rtl="0" eaLnBrk="0" latinLnBrk="0" hangingPunct="0"/>
                      <a:r>
                        <a:rPr lang="en-US" altLang="zh-CN" sz="1600" strike="noStrike" kern="1200" spc="0" dirty="0">
                          <a:solidFill>
                            <a:schemeClr val="tx1"/>
                          </a:solidFill>
                          <a:effectLst/>
                          <a:latin typeface="Arial" panose="020B0604020202020204" pitchFamily="34" charset="0"/>
                          <a:ea typeface="+mn-ea"/>
                          <a:cs typeface="Arial" panose="020B0604020202020204" pitchFamily="34" charset="0"/>
                        </a:rPr>
                        <a:t>Input image</a:t>
                      </a:r>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685800" rtl="0" eaLnBrk="0" latinLnBrk="0" hangingPunct="0"/>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685800" rtl="0" eaLnBrk="0" latinLnBrk="0" hangingPunct="0"/>
                      <a:r>
                        <a:rPr lang="en-US" altLang="zh-CN" sz="1600" strike="noStrike" kern="1200" spc="0" dirty="0">
                          <a:solidFill>
                            <a:schemeClr val="tx1"/>
                          </a:solidFill>
                          <a:effectLst/>
                          <a:latin typeface="Arial" panose="020B0604020202020204" pitchFamily="34" charset="0"/>
                          <a:ea typeface="+mn-ea"/>
                          <a:cs typeface="Arial" panose="020B0604020202020204" pitchFamily="34" charset="0"/>
                        </a:rPr>
                        <a:t>Style image</a:t>
                      </a:r>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685800" rtl="0" eaLnBrk="0" latinLnBrk="0" hangingPunct="0"/>
                      <a:r>
                        <a:rPr lang="en-US" altLang="zh-CN" sz="1600" strike="noStrike" kern="1200" spc="0" dirty="0">
                          <a:solidFill>
                            <a:schemeClr val="tx1"/>
                          </a:solidFill>
                          <a:effectLst/>
                          <a:latin typeface="Arial" panose="020B0604020202020204" pitchFamily="34" charset="0"/>
                          <a:ea typeface="+mn-ea"/>
                          <a:cs typeface="Arial" panose="020B0604020202020204" pitchFamily="34" charset="0"/>
                        </a:rPr>
                        <a:t>Emotion </a:t>
                      </a:r>
                      <a:br>
                        <a:rPr lang="en-US" altLang="zh-CN" sz="1600" strike="noStrike" kern="1200" spc="0" dirty="0">
                          <a:solidFill>
                            <a:schemeClr val="tx1"/>
                          </a:solidFill>
                          <a:effectLst/>
                          <a:latin typeface="Arial" panose="020B0604020202020204" pitchFamily="34" charset="0"/>
                          <a:ea typeface="+mn-ea"/>
                          <a:cs typeface="Arial" panose="020B0604020202020204" pitchFamily="34" charset="0"/>
                        </a:rPr>
                      </a:br>
                      <a:r>
                        <a:rPr lang="en-US" altLang="zh-CN" sz="1600" strike="noStrike" kern="1200" spc="0" dirty="0">
                          <a:solidFill>
                            <a:schemeClr val="tx1"/>
                          </a:solidFill>
                          <a:effectLst/>
                          <a:latin typeface="Arial" panose="020B0604020202020204" pitchFamily="34" charset="0"/>
                          <a:ea typeface="+mn-ea"/>
                          <a:cs typeface="Arial" panose="020B0604020202020204" pitchFamily="34" charset="0"/>
                        </a:rPr>
                        <a:t>proportion</a:t>
                      </a:r>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685800" rtl="0" eaLnBrk="0" latinLnBrk="0" hangingPunct="0"/>
                      <a:r>
                        <a:rPr lang="en-US" altLang="zh-CN" sz="1600" strike="noStrike" kern="1200" spc="0" dirty="0">
                          <a:solidFill>
                            <a:schemeClr val="tx1"/>
                          </a:solidFill>
                          <a:effectLst/>
                          <a:latin typeface="Arial" panose="020B0604020202020204" pitchFamily="34" charset="0"/>
                          <a:ea typeface="+mn-ea"/>
                          <a:cs typeface="Arial" panose="020B0604020202020204" pitchFamily="34" charset="0"/>
                        </a:rPr>
                        <a:t>Output</a:t>
                      </a:r>
                      <a:endParaRPr lang="zh-CN" altLang="en-US" sz="1600" strike="noStrike" kern="1200" spc="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390892"/>
                  </a:ext>
                </a:extLst>
              </a:tr>
              <a:tr h="1298022">
                <a:tc rowSpan="3">
                  <a:txBody>
                    <a:bodyPr/>
                    <a:lstStyle/>
                    <a:p>
                      <a:endParaRPr lang="ko-KR" altLang="en-US" dirty="0"/>
                    </a:p>
                  </a:txBody>
                  <a:tcPr marL="17907" marR="17907" marT="17907" marB="17907" anchor="ct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altLang="ko-KR" dirty="0"/>
                        <a:t>Verse1</a:t>
                      </a:r>
                      <a:endParaRPr lang="ko-KR" altLang="en-US" dirty="0"/>
                    </a:p>
                  </a:txBody>
                  <a:tcPr marL="17907" marR="17907" marT="17907" marB="17907" anchor="ct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endParaRPr>
                    </a:p>
                  </a:txBody>
                  <a:tcPr marL="17907" marR="17907" marT="17907" marB="17907" anchor="ctr">
                    <a:lnT w="6350" cap="flat" cmpd="sng" algn="ctr">
                      <a:solidFill>
                        <a:schemeClr val="tx1"/>
                      </a:solidFill>
                      <a:prstDash val="solid"/>
                      <a:round/>
                      <a:headEnd type="none" w="med" len="med"/>
                      <a:tailEnd type="none" w="med" len="med"/>
                    </a:lnT>
                  </a:tcPr>
                </a:tc>
                <a:tc>
                  <a:txBody>
                    <a:bodyPr/>
                    <a:lstStyle/>
                    <a:p>
                      <a:pPr algn="ctr" fontAlgn="base" latinLnBrk="0"/>
                      <a:r>
                        <a:rPr lang="en-US" altLang="ko-KR" sz="1600" b="0" i="0" u="none" strike="noStrike" cap="none" dirty="0" err="1">
                          <a:solidFill>
                            <a:schemeClr val="tx1"/>
                          </a:solidFill>
                          <a:effectLst/>
                          <a:latin typeface="+mn-lt"/>
                          <a:ea typeface="+mn-ea"/>
                          <a:cs typeface="+mn-cs"/>
                          <a:sym typeface="Arial"/>
                        </a:rPr>
                        <a:t>Anticip</a:t>
                      </a:r>
                      <a:r>
                        <a:rPr lang="en-US" altLang="ko-KR" sz="1600" b="0" i="0" u="none" strike="noStrike" cap="none" dirty="0">
                          <a:solidFill>
                            <a:schemeClr val="tx1"/>
                          </a:solidFill>
                          <a:effectLst/>
                          <a:latin typeface="+mn-lt"/>
                          <a:ea typeface="+mn-ea"/>
                          <a:cs typeface="+mn-cs"/>
                          <a:sym typeface="Arial"/>
                        </a:rPr>
                        <a:t> : 20.0%</a:t>
                      </a:r>
                    </a:p>
                    <a:p>
                      <a:pPr algn="ctr" fontAlgn="base" latinLnBrk="0"/>
                      <a:r>
                        <a:rPr lang="en-US" altLang="ko-KR" sz="1600" b="0" i="0" u="none" strike="noStrike" cap="none" dirty="0">
                          <a:solidFill>
                            <a:schemeClr val="tx1"/>
                          </a:solidFill>
                          <a:effectLst/>
                          <a:latin typeface="+mn-lt"/>
                          <a:ea typeface="+mn-ea"/>
                          <a:cs typeface="+mn-cs"/>
                          <a:sym typeface="Arial"/>
                        </a:rPr>
                        <a:t>Fear : 6.7%</a:t>
                      </a:r>
                    </a:p>
                    <a:p>
                      <a:pPr algn="ctr" fontAlgn="base" latinLnBrk="0"/>
                      <a:r>
                        <a:rPr lang="en-US" altLang="ko-KR" sz="1600" b="0" i="0" u="none" strike="noStrike" cap="none" dirty="0">
                          <a:solidFill>
                            <a:schemeClr val="tx1"/>
                          </a:solidFill>
                          <a:effectLst/>
                          <a:latin typeface="+mn-lt"/>
                          <a:ea typeface="+mn-ea"/>
                          <a:cs typeface="+mn-cs"/>
                          <a:sym typeface="Arial"/>
                        </a:rPr>
                        <a:t>Joy : 20.0%</a:t>
                      </a:r>
                    </a:p>
                    <a:p>
                      <a:pPr algn="ctr" fontAlgn="base" latinLnBrk="0"/>
                      <a:r>
                        <a:rPr lang="en-US" altLang="ko-KR" sz="1600" b="0" i="0" u="none" strike="noStrike" cap="none" dirty="0">
                          <a:solidFill>
                            <a:schemeClr val="tx1"/>
                          </a:solidFill>
                          <a:effectLst/>
                          <a:latin typeface="+mn-lt"/>
                          <a:ea typeface="+mn-ea"/>
                          <a:cs typeface="+mn-cs"/>
                          <a:sym typeface="Arial"/>
                        </a:rPr>
                        <a:t>Sadness : 13.3%</a:t>
                      </a:r>
                    </a:p>
                    <a:p>
                      <a:pPr algn="ctr" fontAlgn="base" latinLnBrk="0"/>
                      <a:r>
                        <a:rPr lang="en-US" altLang="ko-KR" sz="1600" b="0" i="0" u="none" strike="noStrike" cap="none" dirty="0">
                          <a:solidFill>
                            <a:schemeClr val="tx1"/>
                          </a:solidFill>
                          <a:effectLst/>
                          <a:latin typeface="+mn-lt"/>
                          <a:ea typeface="+mn-ea"/>
                          <a:cs typeface="+mn-cs"/>
                          <a:sym typeface="Arial"/>
                        </a:rPr>
                        <a:t>Surprise : 20.0% </a:t>
                      </a:r>
                    </a:p>
                    <a:p>
                      <a:pPr algn="ctr" fontAlgn="base" latinLnBrk="0"/>
                      <a:r>
                        <a:rPr lang="en-US" altLang="ko-KR" sz="1600" b="0" i="0" u="none" strike="noStrike" cap="none" dirty="0">
                          <a:solidFill>
                            <a:schemeClr val="tx1"/>
                          </a:solidFill>
                          <a:effectLst/>
                          <a:latin typeface="+mn-lt"/>
                          <a:ea typeface="+mn-ea"/>
                          <a:cs typeface="+mn-cs"/>
                          <a:sym typeface="Arial"/>
                        </a:rPr>
                        <a:t>Trust : 20.0%</a:t>
                      </a:r>
                    </a:p>
                    <a:p>
                      <a:pPr algn="ctr" fontAlgn="base" latinLnBrk="0"/>
                      <a:endParaRPr lang="en-US" altLang="ko-KR" sz="1600" b="0" i="0" u="none" strike="noStrike" cap="none" dirty="0">
                        <a:solidFill>
                          <a:schemeClr val="tx1"/>
                        </a:solidFill>
                        <a:effectLst/>
                        <a:latin typeface="+mn-lt"/>
                        <a:ea typeface="+mn-ea"/>
                        <a:cs typeface="+mn-cs"/>
                        <a:sym typeface="Arial"/>
                      </a:endParaRPr>
                    </a:p>
                  </a:txBody>
                  <a:tcPr marL="17907" marR="17907" marT="17907" marB="17907" anchor="ctr">
                    <a:lnT w="6350" cap="flat" cmpd="sng" algn="ctr">
                      <a:solidFill>
                        <a:schemeClr val="tx1"/>
                      </a:solidFill>
                      <a:prstDash val="solid"/>
                      <a:round/>
                      <a:headEnd type="none" w="med" len="med"/>
                      <a:tailEnd type="none" w="med" len="med"/>
                    </a:lnT>
                  </a:tcPr>
                </a:tc>
                <a:tc>
                  <a:txBody>
                    <a:bodyPr/>
                    <a:lstStyle/>
                    <a:p>
                      <a:pPr marL="0" marR="0" indent="0" algn="ctr" fontAlgn="base" latinLnBrk="0">
                        <a:lnSpc>
                          <a:spcPct val="100000"/>
                        </a:lnSpc>
                        <a:spcBef>
                          <a:spcPts val="0"/>
                        </a:spcBef>
                        <a:spcAft>
                          <a:spcPts val="0"/>
                        </a:spcAft>
                      </a:pPr>
                      <a:endParaRPr lang="en-US" sz="1600" b="0" i="0" u="none" strike="noStrike" kern="1200" cap="none" spc="0">
                        <a:solidFill>
                          <a:schemeClr val="tx1"/>
                        </a:solidFill>
                        <a:effectLst/>
                        <a:latin typeface="Arial" panose="020B0604020202020204" pitchFamily="34" charset="0"/>
                        <a:ea typeface="+mn-ea"/>
                        <a:cs typeface="Arial" panose="020B0604020202020204" pitchFamily="34" charset="0"/>
                        <a:sym typeface="Arial"/>
                      </a:endParaRPr>
                    </a:p>
                  </a:txBody>
                  <a:tcPr marL="17907" marR="17907" marT="17907" marB="17907"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7658334"/>
                  </a:ext>
                </a:extLst>
              </a:tr>
              <a:tr h="121920">
                <a:tc vMerge="1">
                  <a:txBody>
                    <a:bodyPr/>
                    <a:lstStyle/>
                    <a:p>
                      <a:pPr marL="0" marR="0" indent="0" algn="ctr" fontAlgn="base" latinLnBrk="0">
                        <a:lnSpc>
                          <a:spcPct val="100000"/>
                        </a:lnSpc>
                        <a:spcBef>
                          <a:spcPts val="0"/>
                        </a:spcBef>
                        <a:spcAft>
                          <a:spcPts val="0"/>
                        </a:spcAft>
                      </a:pPr>
                      <a:endPar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endParaRPr>
                    </a:p>
                  </a:txBody>
                  <a:tcPr marL="17907" marR="17907" marT="17907" marB="17907" anchor="ctr">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rowSpan="2">
                  <a:txBody>
                    <a:bodyPr/>
                    <a:lstStyle/>
                    <a:p>
                      <a:pPr marL="0" marR="0" indent="0" algn="ctr" fontAlgn="base" latinLnBrk="0">
                        <a:lnSpc>
                          <a:spcPct val="100000"/>
                        </a:lnSpc>
                        <a:spcBef>
                          <a:spcPts val="0"/>
                        </a:spcBef>
                        <a:spcAft>
                          <a:spcPts val="0"/>
                        </a:spcAft>
                      </a:pPr>
                      <a:endPar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endParaRPr>
                    </a:p>
                  </a:txBody>
                  <a:tcPr marL="17907" marR="17907" marT="17907" marB="17907" anchor="ctr">
                    <a:lnB w="12700" cap="flat" cmpd="sng" algn="ctr">
                      <a:solidFill>
                        <a:schemeClr val="tx1"/>
                      </a:solidFill>
                      <a:prstDash val="solid"/>
                      <a:round/>
                      <a:headEnd type="none" w="med" len="med"/>
                      <a:tailEnd type="none" w="med" len="med"/>
                    </a:lnB>
                  </a:tcPr>
                </a:tc>
                <a:tc rowSpan="2">
                  <a:txBody>
                    <a:bodyPr/>
                    <a:lstStyle/>
                    <a:p>
                      <a:pPr algn="ctr" fontAlgn="base" latinLnBrk="0"/>
                      <a:r>
                        <a:rPr lang="en-US" altLang="ko-KR" sz="1600" b="0" i="0" u="none" strike="noStrike" cap="none" dirty="0">
                          <a:solidFill>
                            <a:schemeClr val="tx1"/>
                          </a:solidFill>
                          <a:effectLst/>
                          <a:latin typeface="+mn-lt"/>
                          <a:ea typeface="+mn-ea"/>
                          <a:cs typeface="+mn-cs"/>
                          <a:sym typeface="Arial"/>
                        </a:rPr>
                        <a:t>Anger : 7.7%</a:t>
                      </a:r>
                    </a:p>
                    <a:p>
                      <a:pPr algn="ctr" fontAlgn="base" latinLnBrk="0"/>
                      <a:r>
                        <a:rPr lang="en-US" altLang="ko-KR" sz="1600" b="0" i="0" u="none" strike="noStrike" cap="none" dirty="0" err="1">
                          <a:solidFill>
                            <a:schemeClr val="tx1"/>
                          </a:solidFill>
                          <a:effectLst/>
                          <a:latin typeface="+mn-lt"/>
                          <a:ea typeface="+mn-ea"/>
                          <a:cs typeface="+mn-cs"/>
                          <a:sym typeface="Arial"/>
                        </a:rPr>
                        <a:t>Anticip</a:t>
                      </a:r>
                      <a:r>
                        <a:rPr lang="en-US" altLang="ko-KR" sz="1600" b="0" i="0" u="none" strike="noStrike" cap="none" dirty="0">
                          <a:solidFill>
                            <a:schemeClr val="tx1"/>
                          </a:solidFill>
                          <a:effectLst/>
                          <a:latin typeface="+mn-lt"/>
                          <a:ea typeface="+mn-ea"/>
                          <a:cs typeface="+mn-cs"/>
                          <a:sym typeface="Arial"/>
                        </a:rPr>
                        <a:t> : 15.4%</a:t>
                      </a:r>
                    </a:p>
                    <a:p>
                      <a:pPr algn="ctr" fontAlgn="base" latinLnBrk="0"/>
                      <a:r>
                        <a:rPr lang="en-US" altLang="ko-KR" sz="1600" b="0" i="0" u="none" strike="noStrike" cap="none" dirty="0">
                          <a:solidFill>
                            <a:schemeClr val="tx1"/>
                          </a:solidFill>
                          <a:effectLst/>
                          <a:latin typeface="+mn-lt"/>
                          <a:ea typeface="+mn-ea"/>
                          <a:cs typeface="+mn-cs"/>
                          <a:sym typeface="Arial"/>
                        </a:rPr>
                        <a:t>Fear : 23.1%</a:t>
                      </a:r>
                    </a:p>
                    <a:p>
                      <a:pPr algn="ctr" fontAlgn="base" latinLnBrk="0"/>
                      <a:r>
                        <a:rPr lang="en-US" altLang="ko-KR" sz="1600" b="0" i="0" u="none" strike="noStrike" cap="none" dirty="0">
                          <a:solidFill>
                            <a:schemeClr val="tx1"/>
                          </a:solidFill>
                          <a:effectLst/>
                          <a:latin typeface="+mn-lt"/>
                          <a:ea typeface="+mn-ea"/>
                          <a:cs typeface="+mn-cs"/>
                          <a:sym typeface="Arial"/>
                        </a:rPr>
                        <a:t>Joy : 7.7%</a:t>
                      </a:r>
                    </a:p>
                    <a:p>
                      <a:pPr algn="ctr" fontAlgn="base" latinLnBrk="0"/>
                      <a:r>
                        <a:rPr lang="en-US" altLang="ko-KR" sz="1600" b="0" i="0" u="none" strike="noStrike" cap="none" dirty="0">
                          <a:solidFill>
                            <a:schemeClr val="tx1"/>
                          </a:solidFill>
                          <a:effectLst/>
                          <a:latin typeface="+mn-lt"/>
                          <a:ea typeface="+mn-ea"/>
                          <a:cs typeface="+mn-cs"/>
                          <a:sym typeface="Arial"/>
                        </a:rPr>
                        <a:t>Sadness : 7.7%</a:t>
                      </a:r>
                    </a:p>
                    <a:p>
                      <a:pPr algn="ctr" fontAlgn="base" latinLnBrk="0"/>
                      <a:r>
                        <a:rPr lang="en-US" altLang="ko-KR" sz="1600" b="0" i="0" u="none" strike="noStrike" cap="none" dirty="0">
                          <a:solidFill>
                            <a:schemeClr val="tx1"/>
                          </a:solidFill>
                          <a:effectLst/>
                          <a:latin typeface="+mn-lt"/>
                          <a:ea typeface="+mn-ea"/>
                          <a:cs typeface="+mn-cs"/>
                          <a:sym typeface="Arial"/>
                        </a:rPr>
                        <a:t>Surprise : 23.1%</a:t>
                      </a:r>
                    </a:p>
                    <a:p>
                      <a:pPr algn="ctr" fontAlgn="base" latinLnBrk="0"/>
                      <a:r>
                        <a:rPr lang="en-US" altLang="ko-KR" sz="1600" b="0" i="0" u="none" strike="noStrike" cap="none" dirty="0">
                          <a:solidFill>
                            <a:schemeClr val="tx1"/>
                          </a:solidFill>
                          <a:effectLst/>
                          <a:latin typeface="+mn-lt"/>
                          <a:ea typeface="+mn-ea"/>
                          <a:cs typeface="+mn-cs"/>
                          <a:sym typeface="Arial"/>
                        </a:rPr>
                        <a:t>Trust : 15.4%</a:t>
                      </a:r>
                    </a:p>
                  </a:txBody>
                  <a:tcPr marL="17907" marR="17907" marT="17907" marB="17907" anchor="ctr">
                    <a:lnB w="12700" cap="flat" cmpd="sng" algn="ctr">
                      <a:solidFill>
                        <a:schemeClr val="tx1"/>
                      </a:solidFill>
                      <a:prstDash val="solid"/>
                      <a:round/>
                      <a:headEnd type="none" w="med" len="med"/>
                      <a:tailEnd type="none" w="med" len="med"/>
                    </a:lnB>
                  </a:tcPr>
                </a:tc>
                <a:tc rowSpan="2">
                  <a:txBody>
                    <a:bodyPr/>
                    <a:lstStyle/>
                    <a:p>
                      <a:pPr marL="0" marR="0" indent="0" algn="ctr" fontAlgn="base" latinLnBrk="0">
                        <a:lnSpc>
                          <a:spcPct val="100000"/>
                        </a:lnSpc>
                        <a:spcBef>
                          <a:spcPts val="0"/>
                        </a:spcBef>
                        <a:spcAft>
                          <a:spcPts val="0"/>
                        </a:spcAft>
                      </a:pPr>
                      <a:endParaRPr lang="en-US" sz="1600" b="0" i="0" u="none" strike="noStrike" kern="1200" cap="none" spc="0" dirty="0">
                        <a:solidFill>
                          <a:schemeClr val="tx1"/>
                        </a:solidFill>
                        <a:effectLst/>
                        <a:latin typeface="Arial" panose="020B0604020202020204" pitchFamily="34" charset="0"/>
                        <a:ea typeface="+mn-ea"/>
                        <a:cs typeface="Arial" panose="020B0604020202020204" pitchFamily="34" charset="0"/>
                        <a:sym typeface="Arial"/>
                      </a:endParaRPr>
                    </a:p>
                  </a:txBody>
                  <a:tcPr marL="17907" marR="17907" marT="17907" marB="1790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1541765"/>
                  </a:ext>
                </a:extLst>
              </a:tr>
              <a:tr h="1598951">
                <a:tc vMerge="1">
                  <a:txBody>
                    <a:bodyPr/>
                    <a:lstStyle/>
                    <a:p>
                      <a:pPr latinLnBrk="1"/>
                      <a:endParaRPr lang="ko-KR" altLang="en-US"/>
                    </a:p>
                  </a:txBody>
                  <a:tcPr/>
                </a:tc>
                <a:tc>
                  <a:txBody>
                    <a:bodyPr/>
                    <a:lstStyle/>
                    <a:p>
                      <a:pPr algn="ctr"/>
                      <a:r>
                        <a:rPr lang="en-US" altLang="ko-KR" dirty="0"/>
                        <a:t>Chorus1</a:t>
                      </a:r>
                      <a:endParaRPr lang="ko-KR" altLang="en-US" dirty="0"/>
                    </a:p>
                  </a:txBody>
                  <a:tcPr marL="17907" marR="17907" marT="17907" marB="17907"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91986758"/>
                  </a:ext>
                </a:extLst>
              </a:tr>
            </a:tbl>
          </a:graphicData>
        </a:graphic>
      </p:graphicFrame>
      <p:pic>
        <p:nvPicPr>
          <p:cNvPr id="19" name="그림 18" descr="여러개이(가) 표시된 사진&#10;&#10;자동 생성된 설명">
            <a:extLst>
              <a:ext uri="{FF2B5EF4-FFF2-40B4-BE49-F238E27FC236}">
                <a16:creationId xmlns:a16="http://schemas.microsoft.com/office/drawing/2014/main" id="{EAEBFF60-E681-4BD7-B7B6-55E7B3A029F8}"/>
              </a:ext>
            </a:extLst>
          </p:cNvPr>
          <p:cNvPicPr>
            <a:picLocks noChangeAspect="1"/>
          </p:cNvPicPr>
          <p:nvPr/>
        </p:nvPicPr>
        <p:blipFill>
          <a:blip r:embed="rId2"/>
          <a:stretch>
            <a:fillRect/>
          </a:stretch>
        </p:blipFill>
        <p:spPr>
          <a:xfrm>
            <a:off x="3745553" y="4286303"/>
            <a:ext cx="994654" cy="1489999"/>
          </a:xfrm>
          <a:prstGeom prst="rect">
            <a:avLst/>
          </a:prstGeom>
        </p:spPr>
      </p:pic>
      <p:pic>
        <p:nvPicPr>
          <p:cNvPr id="27" name="그림 26" descr="텍스트, 일이(가) 표시된 사진&#10;&#10;자동 생성된 설명">
            <a:extLst>
              <a:ext uri="{FF2B5EF4-FFF2-40B4-BE49-F238E27FC236}">
                <a16:creationId xmlns:a16="http://schemas.microsoft.com/office/drawing/2014/main" id="{D75EA26C-5A63-4C24-96F7-19E85F7AD653}"/>
              </a:ext>
            </a:extLst>
          </p:cNvPr>
          <p:cNvPicPr>
            <a:picLocks noChangeAspect="1"/>
          </p:cNvPicPr>
          <p:nvPr/>
        </p:nvPicPr>
        <p:blipFill>
          <a:blip r:embed="rId3"/>
          <a:stretch>
            <a:fillRect/>
          </a:stretch>
        </p:blipFill>
        <p:spPr>
          <a:xfrm>
            <a:off x="358908" y="3448103"/>
            <a:ext cx="2387960" cy="1334656"/>
          </a:xfrm>
          <a:prstGeom prst="rect">
            <a:avLst/>
          </a:prstGeom>
        </p:spPr>
      </p:pic>
      <p:pic>
        <p:nvPicPr>
          <p:cNvPr id="28" name="그림 27">
            <a:extLst>
              <a:ext uri="{FF2B5EF4-FFF2-40B4-BE49-F238E27FC236}">
                <a16:creationId xmlns:a16="http://schemas.microsoft.com/office/drawing/2014/main" id="{970531CE-5A63-4622-A538-C4236285A478}"/>
              </a:ext>
            </a:extLst>
          </p:cNvPr>
          <p:cNvPicPr>
            <a:picLocks noChangeAspect="1"/>
          </p:cNvPicPr>
          <p:nvPr/>
        </p:nvPicPr>
        <p:blipFill>
          <a:blip r:embed="rId4"/>
          <a:stretch>
            <a:fillRect/>
          </a:stretch>
        </p:blipFill>
        <p:spPr>
          <a:xfrm>
            <a:off x="3745553" y="2493776"/>
            <a:ext cx="994655" cy="1491983"/>
          </a:xfrm>
          <a:prstGeom prst="rect">
            <a:avLst/>
          </a:prstGeom>
        </p:spPr>
      </p:pic>
      <p:pic>
        <p:nvPicPr>
          <p:cNvPr id="11" name="그림 10" descr="일몰이(가) 표시된 사진&#10;&#10;자동 생성된 설명">
            <a:extLst>
              <a:ext uri="{FF2B5EF4-FFF2-40B4-BE49-F238E27FC236}">
                <a16:creationId xmlns:a16="http://schemas.microsoft.com/office/drawing/2014/main" id="{9E0B4B3D-3081-4BD2-9AA8-2D13A4307857}"/>
              </a:ext>
            </a:extLst>
          </p:cNvPr>
          <p:cNvPicPr>
            <a:picLocks noChangeAspect="1"/>
          </p:cNvPicPr>
          <p:nvPr/>
        </p:nvPicPr>
        <p:blipFill>
          <a:blip r:embed="rId5"/>
          <a:stretch>
            <a:fillRect/>
          </a:stretch>
        </p:blipFill>
        <p:spPr>
          <a:xfrm>
            <a:off x="6556217" y="2539553"/>
            <a:ext cx="2505637" cy="1400427"/>
          </a:xfrm>
          <a:prstGeom prst="rect">
            <a:avLst/>
          </a:prstGeom>
        </p:spPr>
      </p:pic>
      <p:pic>
        <p:nvPicPr>
          <p:cNvPr id="12" name="그림 11">
            <a:extLst>
              <a:ext uri="{FF2B5EF4-FFF2-40B4-BE49-F238E27FC236}">
                <a16:creationId xmlns:a16="http://schemas.microsoft.com/office/drawing/2014/main" id="{F153B251-925D-4055-A795-666CEEFE2352}"/>
              </a:ext>
            </a:extLst>
          </p:cNvPr>
          <p:cNvPicPr>
            <a:picLocks noChangeAspect="1"/>
          </p:cNvPicPr>
          <p:nvPr/>
        </p:nvPicPr>
        <p:blipFill>
          <a:blip r:embed="rId6"/>
          <a:stretch>
            <a:fillRect/>
          </a:stretch>
        </p:blipFill>
        <p:spPr>
          <a:xfrm>
            <a:off x="6556217" y="4346847"/>
            <a:ext cx="2505636" cy="1400427"/>
          </a:xfrm>
          <a:prstGeom prst="rect">
            <a:avLst/>
          </a:prstGeom>
        </p:spPr>
      </p:pic>
    </p:spTree>
    <p:extLst>
      <p:ext uri="{BB962C8B-B14F-4D97-AF65-F5344CB8AC3E}">
        <p14:creationId xmlns:p14="http://schemas.microsoft.com/office/powerpoint/2010/main" val="1862982505"/>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표 14">
            <a:extLst>
              <a:ext uri="{FF2B5EF4-FFF2-40B4-BE49-F238E27FC236}">
                <a16:creationId xmlns:a16="http://schemas.microsoft.com/office/drawing/2014/main" id="{3CD48C93-888F-4305-84B0-73257AAB16F3}"/>
              </a:ext>
            </a:extLst>
          </p:cNvPr>
          <p:cNvGraphicFramePr>
            <a:graphicFrameLocks noGrp="1"/>
          </p:cNvGraphicFramePr>
          <p:nvPr>
            <p:extLst>
              <p:ext uri="{D42A27DB-BD31-4B8C-83A1-F6EECF244321}">
                <p14:modId xmlns:p14="http://schemas.microsoft.com/office/powerpoint/2010/main" val="2002130866"/>
              </p:ext>
            </p:extLst>
          </p:nvPr>
        </p:nvGraphicFramePr>
        <p:xfrm>
          <a:off x="1378676" y="1478551"/>
          <a:ext cx="7702092" cy="3784478"/>
        </p:xfrm>
        <a:graphic>
          <a:graphicData uri="http://schemas.openxmlformats.org/drawingml/2006/table">
            <a:tbl>
              <a:tblPr firstRow="1" bandRow="1">
                <a:tableStyleId>{F08010B8-13A3-47AF-9D96-D8C0CF4FE749}</a:tableStyleId>
              </a:tblPr>
              <a:tblGrid>
                <a:gridCol w="1925523">
                  <a:extLst>
                    <a:ext uri="{9D8B030D-6E8A-4147-A177-3AD203B41FA5}">
                      <a16:colId xmlns:a16="http://schemas.microsoft.com/office/drawing/2014/main" val="1744771302"/>
                    </a:ext>
                  </a:extLst>
                </a:gridCol>
                <a:gridCol w="1925523">
                  <a:extLst>
                    <a:ext uri="{9D8B030D-6E8A-4147-A177-3AD203B41FA5}">
                      <a16:colId xmlns:a16="http://schemas.microsoft.com/office/drawing/2014/main" val="710673731"/>
                    </a:ext>
                  </a:extLst>
                </a:gridCol>
                <a:gridCol w="1925523">
                  <a:extLst>
                    <a:ext uri="{9D8B030D-6E8A-4147-A177-3AD203B41FA5}">
                      <a16:colId xmlns:a16="http://schemas.microsoft.com/office/drawing/2014/main" val="1622393641"/>
                    </a:ext>
                  </a:extLst>
                </a:gridCol>
                <a:gridCol w="1925523">
                  <a:extLst>
                    <a:ext uri="{9D8B030D-6E8A-4147-A177-3AD203B41FA5}">
                      <a16:colId xmlns:a16="http://schemas.microsoft.com/office/drawing/2014/main" val="1327759086"/>
                    </a:ext>
                  </a:extLst>
                </a:gridCol>
              </a:tblGrid>
              <a:tr h="1102238">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2361443675"/>
                  </a:ext>
                </a:extLst>
              </a:tr>
              <a:tr h="295955">
                <a:tc>
                  <a:txBody>
                    <a:bodyPr/>
                    <a:lstStyle/>
                    <a:p>
                      <a:pPr algn="ctr" latinLnBrk="1"/>
                      <a:r>
                        <a:rPr lang="en-US" altLang="ko-KR" dirty="0"/>
                        <a:t>Original </a:t>
                      </a:r>
                      <a:r>
                        <a:rPr lang="en-US" altLang="ko-KR" dirty="0" err="1"/>
                        <a:t>Img</a:t>
                      </a:r>
                      <a:endParaRPr lang="ko-KR" altLang="en-US" dirty="0"/>
                    </a:p>
                  </a:txBody>
                  <a:tcPr anchor="ctr"/>
                </a:tc>
                <a:tc>
                  <a:txBody>
                    <a:bodyPr/>
                    <a:lstStyle/>
                    <a:p>
                      <a:pPr algn="ctr" latinLnBrk="1"/>
                      <a:r>
                        <a:rPr lang="en-US" altLang="ko-KR" dirty="0"/>
                        <a:t>Comparison </a:t>
                      </a:r>
                      <a:r>
                        <a:rPr lang="en-US" altLang="ko-KR" dirty="0" err="1"/>
                        <a:t>Img</a:t>
                      </a:r>
                      <a:r>
                        <a:rPr lang="en-US" altLang="ko-KR" dirty="0"/>
                        <a:t> (a)</a:t>
                      </a:r>
                      <a:endParaRPr lang="ko-KR" altLang="en-US" dirty="0"/>
                    </a:p>
                  </a:txBody>
                  <a:tcPr anchor="ctr"/>
                </a:tc>
                <a:tc>
                  <a:txBody>
                    <a:bodyPr/>
                    <a:lstStyle/>
                    <a:p>
                      <a:pPr algn="ctr" latinLnBrk="1"/>
                      <a:r>
                        <a:rPr lang="en-US" altLang="ko-KR" dirty="0"/>
                        <a:t>Comparison </a:t>
                      </a:r>
                      <a:r>
                        <a:rPr lang="en-US" altLang="ko-KR" dirty="0" err="1"/>
                        <a:t>Img</a:t>
                      </a:r>
                      <a:r>
                        <a:rPr lang="en-US" altLang="ko-KR" dirty="0"/>
                        <a:t> (b)</a:t>
                      </a:r>
                      <a:endParaRPr lang="ko-KR" altLang="en-US" dirty="0"/>
                    </a:p>
                  </a:txBody>
                  <a:tcPr anchor="ctr"/>
                </a:tc>
                <a:tc>
                  <a:txBody>
                    <a:bodyPr/>
                    <a:lstStyle/>
                    <a:p>
                      <a:pPr algn="ctr" latinLnBrk="1"/>
                      <a:r>
                        <a:rPr lang="en-US" altLang="ko-KR" dirty="0"/>
                        <a:t>Comparison </a:t>
                      </a:r>
                      <a:r>
                        <a:rPr lang="en-US" altLang="ko-KR" dirty="0" err="1"/>
                        <a:t>Img</a:t>
                      </a:r>
                      <a:r>
                        <a:rPr lang="en-US" altLang="ko-KR" dirty="0"/>
                        <a:t> (c)</a:t>
                      </a:r>
                      <a:endParaRPr lang="ko-KR" altLang="en-US" dirty="0"/>
                    </a:p>
                  </a:txBody>
                  <a:tcPr anchor="ctr"/>
                </a:tc>
                <a:extLst>
                  <a:ext uri="{0D108BD9-81ED-4DB2-BD59-A6C34878D82A}">
                    <a16:rowId xmlns:a16="http://schemas.microsoft.com/office/drawing/2014/main" val="2624865582"/>
                  </a:ext>
                </a:extLst>
              </a:tr>
              <a:tr h="1072082">
                <a:tc>
                  <a:txBody>
                    <a:bodyPr/>
                    <a:lstStyle/>
                    <a:p>
                      <a:pPr algn="ctr" latinLnBrk="1"/>
                      <a:r>
                        <a:rPr lang="fr-FR" altLang="ko-KR" dirty="0"/>
                        <a:t>Amusement: 0.14</a:t>
                      </a:r>
                    </a:p>
                    <a:p>
                      <a:pPr algn="ctr" latinLnBrk="1"/>
                      <a:r>
                        <a:rPr lang="fr-FR" altLang="ko-KR" dirty="0"/>
                        <a:t>Awe: 0.14</a:t>
                      </a:r>
                    </a:p>
                    <a:p>
                      <a:pPr algn="ctr" latinLnBrk="1"/>
                      <a:r>
                        <a:rPr lang="fr-FR" altLang="ko-KR" dirty="0"/>
                        <a:t>Content: 0.29</a:t>
                      </a:r>
                    </a:p>
                    <a:p>
                      <a:pPr algn="ctr" latinLnBrk="1"/>
                      <a:r>
                        <a:rPr lang="fr-FR" altLang="ko-KR" dirty="0"/>
                        <a:t>Excitement: 0.29</a:t>
                      </a:r>
                    </a:p>
                    <a:p>
                      <a:pPr algn="ctr" latinLnBrk="1"/>
                      <a:r>
                        <a:rPr lang="fr-FR" altLang="ko-KR" dirty="0"/>
                        <a:t>Sad: 0.14</a:t>
                      </a:r>
                    </a:p>
                  </a:txBody>
                  <a:tcPr anchor="ctr"/>
                </a:tc>
                <a:tc>
                  <a:txBody>
                    <a:bodyPr/>
                    <a:lstStyle/>
                    <a:p>
                      <a:pPr algn="ctr" latinLnBrk="1"/>
                      <a:r>
                        <a:rPr lang="fr-FR" altLang="ko-KR" dirty="0"/>
                        <a:t>Amusement: 0.14</a:t>
                      </a:r>
                    </a:p>
                    <a:p>
                      <a:pPr algn="ctr" latinLnBrk="1"/>
                      <a:r>
                        <a:rPr lang="fr-FR" altLang="ko-KR" dirty="0"/>
                        <a:t>Awe: 0.29</a:t>
                      </a:r>
                    </a:p>
                    <a:p>
                      <a:pPr algn="ctr" latinLnBrk="1"/>
                      <a:r>
                        <a:rPr lang="fr-FR" altLang="ko-KR" dirty="0"/>
                        <a:t>Content: 0.29</a:t>
                      </a:r>
                    </a:p>
                    <a:p>
                      <a:pPr algn="ctr" latinLnBrk="1"/>
                      <a:r>
                        <a:rPr lang="fr-FR" altLang="ko-KR" dirty="0"/>
                        <a:t>Excitement: 0.14</a:t>
                      </a:r>
                    </a:p>
                    <a:p>
                      <a:pPr algn="ctr" latinLnBrk="1"/>
                      <a:r>
                        <a:rPr lang="fr-FR" altLang="ko-KR" dirty="0"/>
                        <a:t>Sad: 0.14</a:t>
                      </a:r>
                    </a:p>
                  </a:txBody>
                  <a:tcPr anchor="ctr"/>
                </a:tc>
                <a:tc>
                  <a:txBody>
                    <a:bodyPr/>
                    <a:lstStyle/>
                    <a:p>
                      <a:pPr algn="ctr" latinLnBrk="1"/>
                      <a:r>
                        <a:rPr lang="fr-FR" altLang="ko-KR" dirty="0"/>
                        <a:t>Amusement: 0.29</a:t>
                      </a:r>
                    </a:p>
                    <a:p>
                      <a:pPr algn="ctr" latinLnBrk="1"/>
                      <a:r>
                        <a:rPr lang="fr-FR" altLang="ko-KR" dirty="0"/>
                        <a:t>Awe: 0.14</a:t>
                      </a:r>
                    </a:p>
                    <a:p>
                      <a:pPr algn="ctr" latinLnBrk="1"/>
                      <a:r>
                        <a:rPr lang="fr-FR" altLang="ko-KR" dirty="0"/>
                        <a:t>Content: 0.29</a:t>
                      </a:r>
                    </a:p>
                    <a:p>
                      <a:pPr algn="ctr" latinLnBrk="1"/>
                      <a:r>
                        <a:rPr lang="fr-FR" altLang="ko-KR" dirty="0"/>
                        <a:t>Excitement: 0.29</a:t>
                      </a:r>
                    </a:p>
                  </a:txBody>
                  <a:tcPr anchor="ctr"/>
                </a:tc>
                <a:tc>
                  <a:txBody>
                    <a:bodyPr/>
                    <a:lstStyle/>
                    <a:p>
                      <a:pPr algn="ctr" latinLnBrk="1"/>
                      <a:r>
                        <a:rPr lang="en-US" altLang="ko-KR" dirty="0"/>
                        <a:t>Anger: 1.00</a:t>
                      </a:r>
                      <a:endParaRPr lang="ko-KR" altLang="en-US" dirty="0"/>
                    </a:p>
                  </a:txBody>
                  <a:tcPr anchor="ctr"/>
                </a:tc>
                <a:extLst>
                  <a:ext uri="{0D108BD9-81ED-4DB2-BD59-A6C34878D82A}">
                    <a16:rowId xmlns:a16="http://schemas.microsoft.com/office/drawing/2014/main" val="3749677224"/>
                  </a:ext>
                </a:extLst>
              </a:tr>
              <a:tr h="295955">
                <a:tc>
                  <a:txBody>
                    <a:bodyPr/>
                    <a:lstStyle/>
                    <a:p>
                      <a:pPr algn="ctr" latinLnBrk="1"/>
                      <a:r>
                        <a:rPr lang="en-US" altLang="ko-KR" dirty="0"/>
                        <a:t>1.00</a:t>
                      </a:r>
                      <a:endParaRPr lang="ko-KR" altLang="en-US" dirty="0"/>
                    </a:p>
                  </a:txBody>
                  <a:tcPr anchor="ctr"/>
                </a:tc>
                <a:tc>
                  <a:txBody>
                    <a:bodyPr/>
                    <a:lstStyle/>
                    <a:p>
                      <a:pPr algn="ctr" latinLnBrk="1"/>
                      <a:r>
                        <a:rPr lang="en-US" altLang="ko-KR" dirty="0"/>
                        <a:t>0.12</a:t>
                      </a:r>
                      <a:endParaRPr lang="ko-KR" altLang="en-US" dirty="0"/>
                    </a:p>
                  </a:txBody>
                  <a:tcPr anchor="ctr"/>
                </a:tc>
                <a:tc>
                  <a:txBody>
                    <a:bodyPr/>
                    <a:lstStyle/>
                    <a:p>
                      <a:pPr algn="ctr" latinLnBrk="1"/>
                      <a:r>
                        <a:rPr lang="en-US" altLang="ko-KR" dirty="0"/>
                        <a:t>0.22</a:t>
                      </a:r>
                      <a:endParaRPr lang="ko-KR" altLang="en-US" dirty="0"/>
                    </a:p>
                  </a:txBody>
                  <a:tcPr anchor="ctr"/>
                </a:tc>
                <a:tc>
                  <a:txBody>
                    <a:bodyPr/>
                    <a:lstStyle/>
                    <a:p>
                      <a:pPr algn="ctr" latinLnBrk="1"/>
                      <a:r>
                        <a:rPr lang="en-US" altLang="ko-KR" dirty="0"/>
                        <a:t>0.1</a:t>
                      </a:r>
                      <a:endParaRPr lang="ko-KR" altLang="en-US" dirty="0"/>
                    </a:p>
                  </a:txBody>
                  <a:tcPr anchor="ctr"/>
                </a:tc>
                <a:extLst>
                  <a:ext uri="{0D108BD9-81ED-4DB2-BD59-A6C34878D82A}">
                    <a16:rowId xmlns:a16="http://schemas.microsoft.com/office/drawing/2014/main" val="4276903898"/>
                  </a:ext>
                </a:extLst>
              </a:tr>
              <a:tr h="295955">
                <a:tc>
                  <a:txBody>
                    <a:bodyPr/>
                    <a:lstStyle/>
                    <a:p>
                      <a:pPr algn="ctr" latinLnBrk="1"/>
                      <a:r>
                        <a:rPr lang="en-US" altLang="ko-KR" dirty="0"/>
                        <a:t>0.00</a:t>
                      </a:r>
                      <a:endParaRPr lang="ko-KR" altLang="en-US" dirty="0"/>
                    </a:p>
                  </a:txBody>
                  <a:tcPr anchor="ctr"/>
                </a:tc>
                <a:tc>
                  <a:txBody>
                    <a:bodyPr/>
                    <a:lstStyle/>
                    <a:p>
                      <a:pPr algn="ctr" latinLnBrk="1"/>
                      <a:r>
                        <a:rPr lang="en-US" altLang="ko-KR" dirty="0"/>
                        <a:t>7665.83</a:t>
                      </a:r>
                      <a:endParaRPr lang="ko-KR" altLang="en-US" dirty="0"/>
                    </a:p>
                  </a:txBody>
                  <a:tcPr anchor="ctr"/>
                </a:tc>
                <a:tc>
                  <a:txBody>
                    <a:bodyPr/>
                    <a:lstStyle/>
                    <a:p>
                      <a:pPr algn="ctr" latinLnBrk="1"/>
                      <a:r>
                        <a:rPr lang="en-US" altLang="ko-KR" dirty="0"/>
                        <a:t>7443.83</a:t>
                      </a:r>
                      <a:endParaRPr lang="ko-KR" altLang="en-US" dirty="0"/>
                    </a:p>
                  </a:txBody>
                  <a:tcPr anchor="ctr"/>
                </a:tc>
                <a:tc>
                  <a:txBody>
                    <a:bodyPr/>
                    <a:lstStyle/>
                    <a:p>
                      <a:pPr algn="ctr" latinLnBrk="1"/>
                      <a:r>
                        <a:rPr lang="en-US" altLang="ko-KR" dirty="0"/>
                        <a:t>17372.30</a:t>
                      </a:r>
                      <a:endParaRPr lang="ko-KR" altLang="en-US" dirty="0"/>
                    </a:p>
                  </a:txBody>
                  <a:tcPr anchor="ctr"/>
                </a:tc>
                <a:extLst>
                  <a:ext uri="{0D108BD9-81ED-4DB2-BD59-A6C34878D82A}">
                    <a16:rowId xmlns:a16="http://schemas.microsoft.com/office/drawing/2014/main" val="2376030094"/>
                  </a:ext>
                </a:extLst>
              </a:tr>
              <a:tr h="295955">
                <a:tc>
                  <a:txBody>
                    <a:bodyPr/>
                    <a:lstStyle/>
                    <a:p>
                      <a:pPr algn="ctr" latinLnBrk="1"/>
                      <a:r>
                        <a:rPr lang="en-US" altLang="ko-KR" dirty="0"/>
                        <a:t>1.00</a:t>
                      </a:r>
                      <a:endParaRPr lang="ko-KR" altLang="en-US" dirty="0"/>
                    </a:p>
                  </a:txBody>
                  <a:tcPr anchor="ctr"/>
                </a:tc>
                <a:tc>
                  <a:txBody>
                    <a:bodyPr/>
                    <a:lstStyle/>
                    <a:p>
                      <a:pPr algn="ctr" latinLnBrk="1"/>
                      <a:r>
                        <a:rPr lang="en-US" altLang="ko-KR" dirty="0"/>
                        <a:t>0.38</a:t>
                      </a:r>
                      <a:endParaRPr lang="ko-KR" altLang="en-US" dirty="0"/>
                    </a:p>
                  </a:txBody>
                  <a:tcPr anchor="ctr"/>
                </a:tc>
                <a:tc>
                  <a:txBody>
                    <a:bodyPr/>
                    <a:lstStyle/>
                    <a:p>
                      <a:pPr algn="ctr" latinLnBrk="1"/>
                      <a:r>
                        <a:rPr lang="en-US" altLang="ko-KR" dirty="0"/>
                        <a:t>0.28</a:t>
                      </a:r>
                      <a:endParaRPr lang="ko-KR" altLang="en-US" dirty="0"/>
                    </a:p>
                  </a:txBody>
                  <a:tcPr anchor="ctr"/>
                </a:tc>
                <a:tc>
                  <a:txBody>
                    <a:bodyPr/>
                    <a:lstStyle/>
                    <a:p>
                      <a:pPr algn="ctr" latinLnBrk="1"/>
                      <a:r>
                        <a:rPr lang="en-US" altLang="ko-KR" dirty="0"/>
                        <a:t>0.05</a:t>
                      </a:r>
                      <a:endParaRPr lang="ko-KR" altLang="en-US" dirty="0"/>
                    </a:p>
                  </a:txBody>
                  <a:tcPr anchor="ctr"/>
                </a:tc>
                <a:extLst>
                  <a:ext uri="{0D108BD9-81ED-4DB2-BD59-A6C34878D82A}">
                    <a16:rowId xmlns:a16="http://schemas.microsoft.com/office/drawing/2014/main" val="3728944970"/>
                  </a:ext>
                </a:extLst>
              </a:tr>
              <a:tr h="295955">
                <a:tc>
                  <a:txBody>
                    <a:bodyPr/>
                    <a:lstStyle/>
                    <a:p>
                      <a:pPr algn="ctr" latinLnBrk="1"/>
                      <a:r>
                        <a:rPr lang="en-US" altLang="ko-KR" dirty="0"/>
                        <a:t>0.00</a:t>
                      </a:r>
                      <a:endParaRPr lang="ko-KR" altLang="en-US" dirty="0"/>
                    </a:p>
                  </a:txBody>
                  <a:tcPr anchor="ctr"/>
                </a:tc>
                <a:tc>
                  <a:txBody>
                    <a:bodyPr/>
                    <a:lstStyle/>
                    <a:p>
                      <a:pPr algn="ctr" latinLnBrk="1"/>
                      <a:r>
                        <a:rPr lang="en-US" altLang="ko-KR" dirty="0"/>
                        <a:t>0.62</a:t>
                      </a:r>
                      <a:endParaRPr lang="ko-KR" altLang="en-US" dirty="0"/>
                    </a:p>
                  </a:txBody>
                  <a:tcPr anchor="ctr"/>
                </a:tc>
                <a:tc>
                  <a:txBody>
                    <a:bodyPr/>
                    <a:lstStyle/>
                    <a:p>
                      <a:pPr algn="ctr" latinLnBrk="1"/>
                      <a:r>
                        <a:rPr lang="en-US" altLang="ko-KR" dirty="0"/>
                        <a:t>0.62</a:t>
                      </a:r>
                      <a:endParaRPr lang="ko-KR" altLang="en-US" dirty="0"/>
                    </a:p>
                  </a:txBody>
                  <a:tcPr anchor="ctr"/>
                </a:tc>
                <a:tc>
                  <a:txBody>
                    <a:bodyPr/>
                    <a:lstStyle/>
                    <a:p>
                      <a:pPr algn="ctr" latinLnBrk="1"/>
                      <a:r>
                        <a:rPr lang="en-US" altLang="ko-KR" dirty="0"/>
                        <a:t>0.92</a:t>
                      </a:r>
                      <a:endParaRPr lang="ko-KR" altLang="en-US" dirty="0"/>
                    </a:p>
                  </a:txBody>
                  <a:tcPr anchor="ctr"/>
                </a:tc>
                <a:extLst>
                  <a:ext uri="{0D108BD9-81ED-4DB2-BD59-A6C34878D82A}">
                    <a16:rowId xmlns:a16="http://schemas.microsoft.com/office/drawing/2014/main" val="3334888510"/>
                  </a:ext>
                </a:extLst>
              </a:tr>
            </a:tbl>
          </a:graphicData>
        </a:graphic>
      </p:graphicFrame>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(9/10)</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4.2. Experiment results</a:t>
            </a:r>
            <a:endParaRPr kumimoji="1" lang="en-US" altLang="ko-Kore-KR" dirty="0"/>
          </a:p>
          <a:p>
            <a:r>
              <a:rPr kumimoji="1" lang="en-US" altLang="ko-Kore-KR" dirty="0"/>
              <a:t>The validation results of proposed method </a:t>
            </a:r>
            <a:endParaRPr kumimoji="1" lang="en-US" altLang="ko-Kore-KR" dirty="0">
              <a:latin typeface="+mn-lt"/>
            </a:endParaRPr>
          </a:p>
          <a:p>
            <a:pPr marL="584200" lvl="1" indent="0">
              <a:buNone/>
            </a:pPr>
            <a:endParaRPr kumimoji="1" lang="en-US" altLang="ko-Kore-KR" dirty="0"/>
          </a:p>
          <a:p>
            <a:pPr lvl="1"/>
            <a:endParaRPr kumimoji="1" lang="en-US" altLang="ko-Kore-KR" dirty="0"/>
          </a:p>
          <a:p>
            <a:pPr lvl="1" fontAlgn="base"/>
            <a:endParaRPr lang="en-US" altLang="ko-KR" sz="1200" dirty="0"/>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7" name="그림 6" descr="강장동물, 밤하늘이(가) 표시된 사진&#10;&#10;자동 생성된 설명">
            <a:extLst>
              <a:ext uri="{FF2B5EF4-FFF2-40B4-BE49-F238E27FC236}">
                <a16:creationId xmlns:a16="http://schemas.microsoft.com/office/drawing/2014/main" id="{27776FFE-EB0A-4912-B551-EDF6AEDAFF4F}"/>
              </a:ext>
            </a:extLst>
          </p:cNvPr>
          <p:cNvPicPr>
            <a:picLocks noChangeAspect="1"/>
          </p:cNvPicPr>
          <p:nvPr/>
        </p:nvPicPr>
        <p:blipFill>
          <a:blip r:embed="rId2"/>
          <a:stretch>
            <a:fillRect/>
          </a:stretch>
        </p:blipFill>
        <p:spPr>
          <a:xfrm>
            <a:off x="5238591" y="1486157"/>
            <a:ext cx="1921088" cy="1103820"/>
          </a:xfrm>
          <a:prstGeom prst="rect">
            <a:avLst/>
          </a:prstGeom>
        </p:spPr>
      </p:pic>
      <p:pic>
        <p:nvPicPr>
          <p:cNvPr id="9" name="그림 8" descr="빨간색, 오렌지이(가) 표시된 사진&#10;&#10;자동 생성된 설명">
            <a:extLst>
              <a:ext uri="{FF2B5EF4-FFF2-40B4-BE49-F238E27FC236}">
                <a16:creationId xmlns:a16="http://schemas.microsoft.com/office/drawing/2014/main" id="{47945BA9-F539-4C22-A806-1819FD20FF09}"/>
              </a:ext>
            </a:extLst>
          </p:cNvPr>
          <p:cNvPicPr>
            <a:picLocks noChangeAspect="1"/>
          </p:cNvPicPr>
          <p:nvPr/>
        </p:nvPicPr>
        <p:blipFill>
          <a:blip r:embed="rId3"/>
          <a:stretch>
            <a:fillRect/>
          </a:stretch>
        </p:blipFill>
        <p:spPr>
          <a:xfrm>
            <a:off x="7159680" y="1478551"/>
            <a:ext cx="1921090" cy="1095143"/>
          </a:xfrm>
          <a:prstGeom prst="rect">
            <a:avLst/>
          </a:prstGeom>
        </p:spPr>
      </p:pic>
      <p:graphicFrame>
        <p:nvGraphicFramePr>
          <p:cNvPr id="16" name="표 16">
            <a:extLst>
              <a:ext uri="{FF2B5EF4-FFF2-40B4-BE49-F238E27FC236}">
                <a16:creationId xmlns:a16="http://schemas.microsoft.com/office/drawing/2014/main" id="{5FBEA30B-C8BD-453A-95F5-4101AF85DB4F}"/>
              </a:ext>
            </a:extLst>
          </p:cNvPr>
          <p:cNvGraphicFramePr>
            <a:graphicFrameLocks noGrp="1"/>
          </p:cNvGraphicFramePr>
          <p:nvPr>
            <p:extLst>
              <p:ext uri="{D42A27DB-BD31-4B8C-83A1-F6EECF244321}">
                <p14:modId xmlns:p14="http://schemas.microsoft.com/office/powerpoint/2010/main" val="1468855850"/>
              </p:ext>
            </p:extLst>
          </p:nvPr>
        </p:nvGraphicFramePr>
        <p:xfrm>
          <a:off x="131974" y="2884365"/>
          <a:ext cx="1246699" cy="2385820"/>
        </p:xfrm>
        <a:graphic>
          <a:graphicData uri="http://schemas.openxmlformats.org/drawingml/2006/table">
            <a:tbl>
              <a:tblPr firstRow="1" bandRow="1">
                <a:tableStyleId>{2D5ABB26-0587-4C30-8999-92F81FD0307C}</a:tableStyleId>
              </a:tblPr>
              <a:tblGrid>
                <a:gridCol w="1246699">
                  <a:extLst>
                    <a:ext uri="{9D8B030D-6E8A-4147-A177-3AD203B41FA5}">
                      <a16:colId xmlns:a16="http://schemas.microsoft.com/office/drawing/2014/main" val="3695901279"/>
                    </a:ext>
                  </a:extLst>
                </a:gridCol>
              </a:tblGrid>
              <a:tr h="1150750">
                <a:tc>
                  <a:txBody>
                    <a:bodyPr/>
                    <a:lstStyle/>
                    <a:p>
                      <a:pPr algn="ctr" latinLnBrk="1"/>
                      <a:r>
                        <a:rPr lang="en-US" altLang="ko-KR" dirty="0"/>
                        <a:t>Emotion Probability Distribution</a:t>
                      </a:r>
                      <a:endParaRPr lang="ko-KR" altLang="en-US" dirty="0"/>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7237524"/>
                  </a:ext>
                </a:extLst>
              </a:tr>
              <a:tr h="310090">
                <a:tc>
                  <a:txBody>
                    <a:bodyPr/>
                    <a:lstStyle/>
                    <a:p>
                      <a:pPr algn="ctr" latinLnBrk="1"/>
                      <a:r>
                        <a:rPr lang="en-US" altLang="ko-KR" dirty="0"/>
                        <a:t>Correlation</a:t>
                      </a:r>
                      <a:endParaRPr lang="ko-KR" altLang="en-US" dirty="0"/>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1645554"/>
                  </a:ext>
                </a:extLst>
              </a:tr>
              <a:tr h="310090">
                <a:tc>
                  <a:txBody>
                    <a:bodyPr/>
                    <a:lstStyle/>
                    <a:p>
                      <a:pPr algn="ctr" latinLnBrk="1"/>
                      <a:r>
                        <a:rPr lang="en-US" altLang="ko-KR" dirty="0"/>
                        <a:t>CHISQR</a:t>
                      </a:r>
                      <a:endParaRPr lang="ko-KR" altLang="en-US" dirty="0"/>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4286346"/>
                  </a:ext>
                </a:extLst>
              </a:tr>
              <a:tr h="310090">
                <a:tc>
                  <a:txBody>
                    <a:bodyPr/>
                    <a:lstStyle/>
                    <a:p>
                      <a:pPr algn="ctr" latinLnBrk="1"/>
                      <a:r>
                        <a:rPr lang="en-US" altLang="ko-KR" dirty="0"/>
                        <a:t>Intersection</a:t>
                      </a:r>
                      <a:endParaRPr lang="ko-KR" altLang="en-US" dirty="0"/>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3070493"/>
                  </a:ext>
                </a:extLst>
              </a:tr>
              <a:tr h="284167">
                <a:tc>
                  <a:txBody>
                    <a:bodyPr/>
                    <a:lstStyle/>
                    <a:p>
                      <a:pPr algn="ctr" latinLnBrk="1"/>
                      <a:r>
                        <a:rPr lang="en-US" altLang="ko-KR" dirty="0"/>
                        <a:t>Bhattacharyya</a:t>
                      </a:r>
                      <a:endParaRPr lang="ko-KR" altLang="en-US" dirty="0"/>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1963539"/>
                  </a:ext>
                </a:extLst>
              </a:tr>
            </a:tbl>
          </a:graphicData>
        </a:graphic>
      </p:graphicFrame>
      <p:pic>
        <p:nvPicPr>
          <p:cNvPr id="12" name="그림 26">
            <a:extLst>
              <a:ext uri="{FF2B5EF4-FFF2-40B4-BE49-F238E27FC236}">
                <a16:creationId xmlns:a16="http://schemas.microsoft.com/office/drawing/2014/main" id="{13CD5108-9A2C-4553-A82F-94A9CBDA8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680" y="1469874"/>
            <a:ext cx="1920469" cy="1103821"/>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27">
            <a:extLst>
              <a:ext uri="{FF2B5EF4-FFF2-40B4-BE49-F238E27FC236}">
                <a16:creationId xmlns:a16="http://schemas.microsoft.com/office/drawing/2014/main" id="{5D1916FA-4EA2-4A3A-A042-CDB5CD2324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349" y="1483238"/>
            <a:ext cx="1933374" cy="1080932"/>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30">
            <a:extLst>
              <a:ext uri="{FF2B5EF4-FFF2-40B4-BE49-F238E27FC236}">
                <a16:creationId xmlns:a16="http://schemas.microsoft.com/office/drawing/2014/main" id="{8D383129-38FE-401C-AF21-5ACD6BFE56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953" t="11324" r="8855" b="5466"/>
          <a:stretch>
            <a:fillRect/>
          </a:stretch>
        </p:blipFill>
        <p:spPr bwMode="auto">
          <a:xfrm>
            <a:off x="1378673" y="5306109"/>
            <a:ext cx="1865930" cy="1316614"/>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31">
            <a:extLst>
              <a:ext uri="{FF2B5EF4-FFF2-40B4-BE49-F238E27FC236}">
                <a16:creationId xmlns:a16="http://schemas.microsoft.com/office/drawing/2014/main" id="{AEB68978-1BA5-4738-9993-35000FFE3F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945" t="10796" r="8421" b="4761"/>
          <a:stretch>
            <a:fillRect/>
          </a:stretch>
        </p:blipFill>
        <p:spPr bwMode="auto">
          <a:xfrm>
            <a:off x="3305873" y="5287389"/>
            <a:ext cx="1865931" cy="1335334"/>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32">
            <a:extLst>
              <a:ext uri="{FF2B5EF4-FFF2-40B4-BE49-F238E27FC236}">
                <a16:creationId xmlns:a16="http://schemas.microsoft.com/office/drawing/2014/main" id="{9E456C25-6521-45D6-92C5-5553E3593C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435" t="11040" r="9467" b="5490"/>
          <a:stretch>
            <a:fillRect/>
          </a:stretch>
        </p:blipFill>
        <p:spPr bwMode="auto">
          <a:xfrm>
            <a:off x="5233074" y="5299927"/>
            <a:ext cx="1865931" cy="1322796"/>
          </a:xfrm>
          <a:prstGeom prst="rect">
            <a:avLst/>
          </a:prstGeom>
          <a:noFill/>
          <a:extLst>
            <a:ext uri="{909E8E84-426E-40DD-AFC4-6F175D3DCCD1}">
              <a14:hiddenFill xmlns:a14="http://schemas.microsoft.com/office/drawing/2010/main">
                <a:solidFill>
                  <a:srgbClr val="FFFFFF"/>
                </a:solidFill>
              </a14:hiddenFill>
            </a:ext>
          </a:extLst>
        </p:spPr>
      </p:pic>
      <p:pic>
        <p:nvPicPr>
          <p:cNvPr id="22" name="그림 33">
            <a:extLst>
              <a:ext uri="{FF2B5EF4-FFF2-40B4-BE49-F238E27FC236}">
                <a16:creationId xmlns:a16="http://schemas.microsoft.com/office/drawing/2014/main" id="{B10AE796-935E-4831-9377-9C689BB801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556" t="11365" r="9119" b="6026"/>
          <a:stretch>
            <a:fillRect/>
          </a:stretch>
        </p:blipFill>
        <p:spPr bwMode="auto">
          <a:xfrm>
            <a:off x="7160276" y="5299927"/>
            <a:ext cx="1892211" cy="132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00990"/>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4. Experiments (10/10)</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p:txBody>
          <a:bodyPr/>
          <a:lstStyle/>
          <a:p>
            <a:pPr marL="0" indent="0">
              <a:spcBef>
                <a:spcPts val="0"/>
              </a:spcBef>
              <a:buNone/>
            </a:pPr>
            <a:r>
              <a:rPr kumimoji="1" lang="en-US" altLang="ko-Kore-KR" b="1" dirty="0"/>
              <a:t>4.2. Experiment results</a:t>
            </a:r>
            <a:endParaRPr kumimoji="1" lang="en-US" altLang="ko-Kore-KR" dirty="0"/>
          </a:p>
          <a:p>
            <a:r>
              <a:rPr kumimoji="1" lang="en-US" altLang="ko-Kore-KR" dirty="0"/>
              <a:t>The results of proposed method</a:t>
            </a:r>
          </a:p>
          <a:p>
            <a:pPr marL="584200" lvl="1" indent="0">
              <a:buNone/>
            </a:pPr>
            <a:endParaRPr kumimoji="1" lang="en-US" altLang="ko-Kore-KR" dirty="0"/>
          </a:p>
          <a:p>
            <a:pPr lvl="1"/>
            <a:endParaRPr kumimoji="1" lang="en-US" altLang="ko-Kore-KR" dirty="0"/>
          </a:p>
          <a:p>
            <a:pPr lvl="1" fontAlgn="base"/>
            <a:endParaRPr lang="en-US" altLang="ko-KR" sz="1200" dirty="0"/>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8" name="그림 7" descr="텍스트이(가) 표시된 사진&#10;&#10;자동 생성된 설명">
            <a:extLst>
              <a:ext uri="{FF2B5EF4-FFF2-40B4-BE49-F238E27FC236}">
                <a16:creationId xmlns:a16="http://schemas.microsoft.com/office/drawing/2014/main" id="{F383BB52-83E8-4D84-BA69-6B8F476581AF}"/>
              </a:ext>
            </a:extLst>
          </p:cNvPr>
          <p:cNvPicPr>
            <a:picLocks noChangeAspect="1"/>
          </p:cNvPicPr>
          <p:nvPr/>
        </p:nvPicPr>
        <p:blipFill>
          <a:blip r:embed="rId2"/>
          <a:stretch>
            <a:fillRect/>
          </a:stretch>
        </p:blipFill>
        <p:spPr>
          <a:xfrm>
            <a:off x="1019175" y="4249396"/>
            <a:ext cx="3459544" cy="1933576"/>
          </a:xfrm>
          <a:prstGeom prst="rect">
            <a:avLst/>
          </a:prstGeom>
        </p:spPr>
      </p:pic>
      <p:pic>
        <p:nvPicPr>
          <p:cNvPr id="11" name="그림 10" descr="일몰이(가) 표시된 사진&#10;&#10;자동 생성된 설명">
            <a:extLst>
              <a:ext uri="{FF2B5EF4-FFF2-40B4-BE49-F238E27FC236}">
                <a16:creationId xmlns:a16="http://schemas.microsoft.com/office/drawing/2014/main" id="{F6180C51-CCE3-4260-AB6D-51D102D9DC82}"/>
              </a:ext>
            </a:extLst>
          </p:cNvPr>
          <p:cNvPicPr>
            <a:picLocks noChangeAspect="1"/>
          </p:cNvPicPr>
          <p:nvPr/>
        </p:nvPicPr>
        <p:blipFill>
          <a:blip r:embed="rId3"/>
          <a:stretch>
            <a:fillRect/>
          </a:stretch>
        </p:blipFill>
        <p:spPr>
          <a:xfrm>
            <a:off x="1019174" y="1784151"/>
            <a:ext cx="3459543" cy="1933576"/>
          </a:xfrm>
          <a:prstGeom prst="rect">
            <a:avLst/>
          </a:prstGeom>
        </p:spPr>
      </p:pic>
      <p:pic>
        <p:nvPicPr>
          <p:cNvPr id="13" name="그림 12">
            <a:extLst>
              <a:ext uri="{FF2B5EF4-FFF2-40B4-BE49-F238E27FC236}">
                <a16:creationId xmlns:a16="http://schemas.microsoft.com/office/drawing/2014/main" id="{653A645F-8237-48B4-B119-AD482E02235A}"/>
              </a:ext>
            </a:extLst>
          </p:cNvPr>
          <p:cNvPicPr>
            <a:picLocks noChangeAspect="1"/>
          </p:cNvPicPr>
          <p:nvPr/>
        </p:nvPicPr>
        <p:blipFill>
          <a:blip r:embed="rId4"/>
          <a:stretch>
            <a:fillRect/>
          </a:stretch>
        </p:blipFill>
        <p:spPr>
          <a:xfrm>
            <a:off x="4705525" y="1784151"/>
            <a:ext cx="3459542" cy="1933575"/>
          </a:xfrm>
          <a:prstGeom prst="rect">
            <a:avLst/>
          </a:prstGeom>
        </p:spPr>
      </p:pic>
      <p:sp>
        <p:nvSpPr>
          <p:cNvPr id="17" name="TextBox 16">
            <a:extLst>
              <a:ext uri="{FF2B5EF4-FFF2-40B4-BE49-F238E27FC236}">
                <a16:creationId xmlns:a16="http://schemas.microsoft.com/office/drawing/2014/main" id="{D720C98A-4C15-4E0F-8ABE-18196BBDF2CF}"/>
              </a:ext>
            </a:extLst>
          </p:cNvPr>
          <p:cNvSpPr txBox="1"/>
          <p:nvPr/>
        </p:nvSpPr>
        <p:spPr>
          <a:xfrm>
            <a:off x="4705522" y="1476375"/>
            <a:ext cx="704039" cy="307777"/>
          </a:xfrm>
          <a:prstGeom prst="rect">
            <a:avLst/>
          </a:prstGeom>
          <a:noFill/>
        </p:spPr>
        <p:txBody>
          <a:bodyPr wrap="none" rtlCol="0">
            <a:spAutoFit/>
          </a:bodyPr>
          <a:lstStyle/>
          <a:p>
            <a:r>
              <a:rPr lang="en-US" altLang="ko-KR" b="1" dirty="0">
                <a:solidFill>
                  <a:srgbClr val="00B0F0"/>
                </a:solidFill>
                <a:latin typeface="Calibri" panose="020F0502020204030204" pitchFamily="34" charset="0"/>
                <a:ea typeface="굴림" panose="020B0600000101010101" pitchFamily="50" charset="-127"/>
                <a:cs typeface="Calibri" panose="020F0502020204030204" pitchFamily="34" charset="0"/>
              </a:rPr>
              <a:t>Chorus</a:t>
            </a:r>
            <a:endParaRPr lang="ko-KR" altLang="en-US" dirty="0"/>
          </a:p>
        </p:txBody>
      </p:sp>
      <p:pic>
        <p:nvPicPr>
          <p:cNvPr id="19" name="그림 18" descr="텍스트이(가) 표시된 사진&#10;&#10;자동 생성된 설명">
            <a:extLst>
              <a:ext uri="{FF2B5EF4-FFF2-40B4-BE49-F238E27FC236}">
                <a16:creationId xmlns:a16="http://schemas.microsoft.com/office/drawing/2014/main" id="{8A7E22FD-5919-4809-8A7F-600F63A0F8AC}"/>
              </a:ext>
            </a:extLst>
          </p:cNvPr>
          <p:cNvPicPr>
            <a:picLocks noChangeAspect="1"/>
          </p:cNvPicPr>
          <p:nvPr/>
        </p:nvPicPr>
        <p:blipFill>
          <a:blip r:embed="rId2"/>
          <a:stretch>
            <a:fillRect/>
          </a:stretch>
        </p:blipFill>
        <p:spPr>
          <a:xfrm>
            <a:off x="4705522" y="4249395"/>
            <a:ext cx="3459542" cy="1933575"/>
          </a:xfrm>
          <a:prstGeom prst="rect">
            <a:avLst/>
          </a:prstGeom>
        </p:spPr>
      </p:pic>
      <p:sp>
        <p:nvSpPr>
          <p:cNvPr id="5" name="직사각형 4">
            <a:extLst>
              <a:ext uri="{FF2B5EF4-FFF2-40B4-BE49-F238E27FC236}">
                <a16:creationId xmlns:a16="http://schemas.microsoft.com/office/drawing/2014/main" id="{0095438B-A81D-4A22-9C06-CE42849582A3}"/>
              </a:ext>
            </a:extLst>
          </p:cNvPr>
          <p:cNvSpPr/>
          <p:nvPr/>
        </p:nvSpPr>
        <p:spPr>
          <a:xfrm>
            <a:off x="1017014" y="1473618"/>
            <a:ext cx="763094" cy="307777"/>
          </a:xfrm>
          <a:prstGeom prst="rect">
            <a:avLst/>
          </a:prstGeom>
        </p:spPr>
        <p:txBody>
          <a:bodyPr wrap="none">
            <a:spAutoFit/>
          </a:bodyPr>
          <a:lstStyle/>
          <a:p>
            <a:r>
              <a:rPr lang="en-US" altLang="ko-KR" b="1" kern="1200" dirty="0">
                <a:solidFill>
                  <a:srgbClr val="FF0000"/>
                </a:solidFill>
                <a:ea typeface="굴림" panose="020B0600000101010101" pitchFamily="50" charset="-127"/>
                <a:cs typeface="Calibri" panose="020F0502020204030204" pitchFamily="34" charset="0"/>
              </a:rPr>
              <a:t>Verse1</a:t>
            </a:r>
            <a:endParaRPr lang="ko-KR" altLang="en-US" dirty="0"/>
          </a:p>
        </p:txBody>
      </p:sp>
      <p:sp>
        <p:nvSpPr>
          <p:cNvPr id="15" name="직사각형 14">
            <a:extLst>
              <a:ext uri="{FF2B5EF4-FFF2-40B4-BE49-F238E27FC236}">
                <a16:creationId xmlns:a16="http://schemas.microsoft.com/office/drawing/2014/main" id="{FEFA3875-9B94-4EEF-9994-5A6510AE4CC3}"/>
              </a:ext>
            </a:extLst>
          </p:cNvPr>
          <p:cNvSpPr/>
          <p:nvPr/>
        </p:nvSpPr>
        <p:spPr>
          <a:xfrm>
            <a:off x="1017014" y="3963425"/>
            <a:ext cx="763094" cy="307777"/>
          </a:xfrm>
          <a:prstGeom prst="rect">
            <a:avLst/>
          </a:prstGeom>
        </p:spPr>
        <p:txBody>
          <a:bodyPr wrap="none">
            <a:spAutoFit/>
          </a:bodyPr>
          <a:lstStyle/>
          <a:p>
            <a:r>
              <a:rPr lang="en-US" altLang="ko-KR" b="1" kern="1200" dirty="0">
                <a:solidFill>
                  <a:srgbClr val="FF0000"/>
                </a:solidFill>
                <a:ea typeface="굴림" panose="020B0600000101010101" pitchFamily="50" charset="-127"/>
                <a:cs typeface="Calibri" panose="020F0502020204030204" pitchFamily="34" charset="0"/>
              </a:rPr>
              <a:t>Verse2</a:t>
            </a:r>
            <a:endParaRPr lang="ko-KR" altLang="en-US" dirty="0"/>
          </a:p>
        </p:txBody>
      </p:sp>
      <p:sp>
        <p:nvSpPr>
          <p:cNvPr id="16" name="직사각형 15">
            <a:extLst>
              <a:ext uri="{FF2B5EF4-FFF2-40B4-BE49-F238E27FC236}">
                <a16:creationId xmlns:a16="http://schemas.microsoft.com/office/drawing/2014/main" id="{C6C53595-72BC-4DAB-9085-0B9B3F864180}"/>
              </a:ext>
            </a:extLst>
          </p:cNvPr>
          <p:cNvSpPr/>
          <p:nvPr/>
        </p:nvSpPr>
        <p:spPr>
          <a:xfrm>
            <a:off x="4705522" y="3963425"/>
            <a:ext cx="763094" cy="307777"/>
          </a:xfrm>
          <a:prstGeom prst="rect">
            <a:avLst/>
          </a:prstGeom>
        </p:spPr>
        <p:txBody>
          <a:bodyPr wrap="none">
            <a:spAutoFit/>
          </a:bodyPr>
          <a:lstStyle/>
          <a:p>
            <a:r>
              <a:rPr lang="en-US" altLang="ko-KR" b="1" kern="1200" dirty="0">
                <a:solidFill>
                  <a:srgbClr val="FF0000"/>
                </a:solidFill>
                <a:ea typeface="굴림" panose="020B0600000101010101" pitchFamily="50" charset="-127"/>
                <a:cs typeface="Calibri" panose="020F0502020204030204" pitchFamily="34" charset="0"/>
              </a:rPr>
              <a:t>Verse3</a:t>
            </a:r>
            <a:endParaRPr lang="ko-KR" altLang="en-US" dirty="0"/>
          </a:p>
        </p:txBody>
      </p:sp>
    </p:spTree>
    <p:extLst>
      <p:ext uri="{BB962C8B-B14F-4D97-AF65-F5344CB8AC3E}">
        <p14:creationId xmlns:p14="http://schemas.microsoft.com/office/powerpoint/2010/main" val="3393424026"/>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066A1-AECD-3547-AE5A-A1A456BC865A}"/>
              </a:ext>
            </a:extLst>
          </p:cNvPr>
          <p:cNvSpPr>
            <a:spLocks noGrp="1"/>
          </p:cNvSpPr>
          <p:nvPr>
            <p:ph type="title"/>
          </p:nvPr>
        </p:nvSpPr>
        <p:spPr/>
        <p:txBody>
          <a:bodyPr/>
          <a:lstStyle/>
          <a:p>
            <a:r>
              <a:rPr lang="en-US" altLang="ko-Kore-KR" dirty="0"/>
              <a:t>5. Conclusion</a:t>
            </a:r>
            <a:endParaRPr kumimoji="1" lang="ko-Kore-KR" altLang="en-US" dirty="0"/>
          </a:p>
        </p:txBody>
      </p:sp>
      <p:sp>
        <p:nvSpPr>
          <p:cNvPr id="3" name="텍스트 개체 틀 2">
            <a:extLst>
              <a:ext uri="{FF2B5EF4-FFF2-40B4-BE49-F238E27FC236}">
                <a16:creationId xmlns:a16="http://schemas.microsoft.com/office/drawing/2014/main" id="{9876771B-BE72-6A40-A09C-B1C245351A9C}"/>
              </a:ext>
            </a:extLst>
          </p:cNvPr>
          <p:cNvSpPr>
            <a:spLocks noGrp="1"/>
          </p:cNvSpPr>
          <p:nvPr>
            <p:ph type="body" idx="1"/>
          </p:nvPr>
        </p:nvSpPr>
        <p:spPr>
          <a:xfrm>
            <a:off x="457199" y="765179"/>
            <a:ext cx="8543925" cy="5760169"/>
          </a:xfrm>
        </p:spPr>
        <p:txBody>
          <a:bodyPr/>
          <a:lstStyle/>
          <a:p>
            <a:r>
              <a:rPr kumimoji="1" lang="en-US" altLang="ko-Kore-KR" dirty="0"/>
              <a:t>Proposed method</a:t>
            </a:r>
          </a:p>
          <a:p>
            <a:pPr lvl="1"/>
            <a:r>
              <a:rPr kumimoji="1" lang="en-US" altLang="ko-KR" dirty="0">
                <a:latin typeface="+mn-lt"/>
              </a:rPr>
              <a:t>This paper proposed a method to transfer a styles extracted based on the emotion words included for each verse and chorus of selected lyrics by a user to stage background image.</a:t>
            </a:r>
          </a:p>
          <a:p>
            <a:pPr lvl="1"/>
            <a:r>
              <a:rPr kumimoji="1" lang="en-US" altLang="ko-Kore-KR" dirty="0">
                <a:latin typeface="+mn-lt"/>
              </a:rPr>
              <a:t>Through the proposed method, the appropriate stage background images can be used for stage performance using the lyrics without designers.</a:t>
            </a:r>
          </a:p>
          <a:p>
            <a:pPr lvl="1"/>
            <a:r>
              <a:rPr kumimoji="1" lang="en-US" altLang="ko-Kore-KR" dirty="0">
                <a:latin typeface="+mn-lt"/>
              </a:rPr>
              <a:t>The styles was transferred to the stage background image without losing content information. E</a:t>
            </a:r>
            <a:r>
              <a:rPr kumimoji="1" lang="en-US" altLang="ko-KR" dirty="0">
                <a:latin typeface="+mn-lt"/>
              </a:rPr>
              <a:t>xperimental results showed that the proposed method </a:t>
            </a:r>
            <a:r>
              <a:rPr lang="en-US" altLang="ko-KR" dirty="0">
                <a:solidFill>
                  <a:srgbClr val="E46C0A"/>
                </a:solidFill>
                <a:latin typeface="+mj-lt"/>
              </a:rPr>
              <a:t>reduced total variation loss from 1.07773870080 to 0.15971347456</a:t>
            </a:r>
            <a:r>
              <a:rPr kumimoji="1" lang="en-US" altLang="ko-KR" dirty="0">
                <a:latin typeface="+mn-lt"/>
              </a:rPr>
              <a:t> while maintaining the edge information of the content image and transferring new styles. </a:t>
            </a:r>
          </a:p>
          <a:p>
            <a:pPr lvl="1"/>
            <a:r>
              <a:rPr kumimoji="1" lang="en-US" altLang="ko-KR" dirty="0">
                <a:latin typeface="+mn-lt"/>
              </a:rPr>
              <a:t>Also, stage background image and images of transferred styles </a:t>
            </a:r>
            <a:r>
              <a:rPr lang="en-US" altLang="ko-KR" dirty="0">
                <a:solidFill>
                  <a:srgbClr val="E46C0A"/>
                </a:solidFill>
                <a:latin typeface="+mj-lt"/>
              </a:rPr>
              <a:t>with similar emotion words probability distributions were 38% similar</a:t>
            </a:r>
            <a:r>
              <a:rPr kumimoji="1" lang="en-US" altLang="ko-KR" dirty="0">
                <a:latin typeface="+mn-lt"/>
              </a:rPr>
              <a:t>, and stage background image and image of transferred styles with completely </a:t>
            </a:r>
            <a:r>
              <a:rPr lang="en-US" altLang="ko-KR" dirty="0">
                <a:solidFill>
                  <a:srgbClr val="E46C0A"/>
                </a:solidFill>
                <a:latin typeface="+mj-lt"/>
              </a:rPr>
              <a:t>different probability distributions were 8% similar</a:t>
            </a:r>
            <a:r>
              <a:rPr kumimoji="1" lang="en-US" altLang="ko-KR" dirty="0">
                <a:latin typeface="+mn-lt"/>
              </a:rPr>
              <a:t>.</a:t>
            </a:r>
          </a:p>
          <a:p>
            <a:pPr lvl="1"/>
            <a:r>
              <a:rPr kumimoji="1" lang="en-US" altLang="ko-KR" dirty="0">
                <a:latin typeface="+mn-lt"/>
              </a:rPr>
              <a:t>In the future, we will analyze lyrics through Natural Language Processing(NLP) rather than relying solely on the emotion words dictionary to improve the accuracy of the emotion probability distribution.</a:t>
            </a:r>
          </a:p>
          <a:p>
            <a:pPr lvl="1"/>
            <a:endParaRPr kumimoji="1" lang="en-US" altLang="ko-Kore-KR" dirty="0">
              <a:highlight>
                <a:srgbClr val="FFFF00"/>
              </a:highlight>
              <a:latin typeface="+mn-lt"/>
            </a:endParaRPr>
          </a:p>
          <a:p>
            <a:pPr lvl="1"/>
            <a:endParaRPr kumimoji="1" lang="en-US" altLang="ko-Kore-KR" dirty="0"/>
          </a:p>
          <a:p>
            <a:pPr lvl="1" fontAlgn="base"/>
            <a:endParaRPr lang="en-US" altLang="ko-KR" sz="1200" dirty="0"/>
          </a:p>
        </p:txBody>
      </p:sp>
      <p:sp>
        <p:nvSpPr>
          <p:cNvPr id="4" name="슬라이드 번호 개체 틀 3">
            <a:extLst>
              <a:ext uri="{FF2B5EF4-FFF2-40B4-BE49-F238E27FC236}">
                <a16:creationId xmlns:a16="http://schemas.microsoft.com/office/drawing/2014/main" id="{CE013020-37ED-884D-A533-B040027C4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2834799069"/>
      </p:ext>
    </p:extLst>
  </p:cSld>
  <p:clrMapOvr>
    <a:masterClrMapping/>
  </p:clrMapOvr>
  <mc:AlternateContent xmlns:mc="http://schemas.openxmlformats.org/markup-compatibility/2006" xmlns:p14="http://schemas.microsoft.com/office/powerpoint/2010/main">
    <mc:Choice Requires="p14">
      <p:transition spd="slow" p14:dur="2000" advTm="137763"/>
    </mc:Choice>
    <mc:Fallback xmlns="">
      <p:transition spd="slow" advTm="13776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latin typeface="+mn-lt"/>
              </a:rPr>
              <a:t>1. Introduction (1/4)</a:t>
            </a:r>
            <a:endParaRPr dirty="0">
              <a:latin typeface="+mn-lt"/>
            </a:endParaRPr>
          </a:p>
        </p:txBody>
      </p:sp>
      <p:sp>
        <p:nvSpPr>
          <p:cNvPr id="3" name="텍스트 개체 틀 2">
            <a:extLst>
              <a:ext uri="{FF2B5EF4-FFF2-40B4-BE49-F238E27FC236}">
                <a16:creationId xmlns:a16="http://schemas.microsoft.com/office/drawing/2014/main" id="{574575AE-9437-2843-90F7-77DD256129AF}"/>
              </a:ext>
            </a:extLst>
          </p:cNvPr>
          <p:cNvSpPr>
            <a:spLocks noGrp="1"/>
          </p:cNvSpPr>
          <p:nvPr>
            <p:ph type="body" idx="1"/>
          </p:nvPr>
        </p:nvSpPr>
        <p:spPr/>
        <p:txBody>
          <a:bodyPr/>
          <a:lstStyle/>
          <a:p>
            <a:pPr marL="0" indent="0">
              <a:buNone/>
            </a:pPr>
            <a:r>
              <a:rPr lang="en-US" altLang="zh-CN" b="1" dirty="0">
                <a:cs typeface="Arial" panose="020B0604020202020204" pitchFamily="34" charset="0"/>
              </a:rPr>
              <a:t>1.1 Research goal and necessity</a:t>
            </a:r>
            <a:endParaRPr lang="en-US" altLang="ko-Kore-KR" b="1" dirty="0">
              <a:cs typeface="Arial" panose="020B0604020202020204" pitchFamily="34" charset="0"/>
            </a:endParaRPr>
          </a:p>
          <a:p>
            <a:r>
              <a:rPr lang="en-US" altLang="ko-Kore-KR" b="1" dirty="0">
                <a:cs typeface="Arial" panose="020B0604020202020204" pitchFamily="34" charset="0"/>
              </a:rPr>
              <a:t>Domain/Fields</a:t>
            </a:r>
          </a:p>
          <a:p>
            <a:pPr lvl="1"/>
            <a:r>
              <a:rPr lang="en-US" altLang="ko-KR" dirty="0">
                <a:latin typeface="+mn-lt"/>
              </a:rPr>
              <a:t>In recent years, Artificial Intelligence(AI) has been studied in the art field, which requires creativity, an inherent ability of humans[1-3].</a:t>
            </a:r>
          </a:p>
        </p:txBody>
      </p:sp>
      <p:sp>
        <p:nvSpPr>
          <p:cNvPr id="51" name="Google Shape;5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n-lt"/>
              </a:rPr>
              <a:t>3</a:t>
            </a:fld>
            <a:endParaRPr>
              <a:latin typeface="+mn-lt"/>
            </a:endParaRPr>
          </a:p>
        </p:txBody>
      </p:sp>
      <p:pic>
        <p:nvPicPr>
          <p:cNvPr id="1026" name="Picture 2">
            <a:extLst>
              <a:ext uri="{FF2B5EF4-FFF2-40B4-BE49-F238E27FC236}">
                <a16:creationId xmlns:a16="http://schemas.microsoft.com/office/drawing/2014/main" id="{4891C246-D98D-4357-A381-72A41206B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82" y="2618596"/>
            <a:ext cx="3173553" cy="24027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o Gets Credit for AI-Generated Art? | Technology Networks">
            <a:extLst>
              <a:ext uri="{FF2B5EF4-FFF2-40B4-BE49-F238E27FC236}">
                <a16:creationId xmlns:a16="http://schemas.microsoft.com/office/drawing/2014/main" id="{7A687D30-41B3-43B0-B657-1D8F154E27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43" r="22296"/>
          <a:stretch/>
        </p:blipFill>
        <p:spPr bwMode="auto">
          <a:xfrm>
            <a:off x="3874137" y="2618595"/>
            <a:ext cx="2373280" cy="24027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ICAN’ 작품으로 미국 마이애미 스코프 아트페어에서 소개된 ‘Green Genesis’(2018). Image courtesy of AICAN">
            <a:extLst>
              <a:ext uri="{FF2B5EF4-FFF2-40B4-BE49-F238E27FC236}">
                <a16:creationId xmlns:a16="http://schemas.microsoft.com/office/drawing/2014/main" id="{77EE188D-3413-4C43-9F28-B21802919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3519" y="2618594"/>
            <a:ext cx="2402701" cy="24027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BF79F59-A2DF-4B69-B524-47920B0BDA15}"/>
              </a:ext>
            </a:extLst>
          </p:cNvPr>
          <p:cNvSpPr txBox="1"/>
          <p:nvPr/>
        </p:nvSpPr>
        <p:spPr>
          <a:xfrm>
            <a:off x="634483" y="5025982"/>
            <a:ext cx="3173552" cy="307777"/>
          </a:xfrm>
          <a:prstGeom prst="rect">
            <a:avLst/>
          </a:prstGeom>
          <a:noFill/>
        </p:spPr>
        <p:txBody>
          <a:bodyPr wrap="square" rtlCol="0">
            <a:spAutoFit/>
          </a:bodyPr>
          <a:lstStyle/>
          <a:p>
            <a:pPr algn="ctr"/>
            <a:r>
              <a:rPr lang="en-US" altLang="ko-KR" dirty="0">
                <a:latin typeface="+mn-lt"/>
                <a:ea typeface="나눔고딕" panose="020D0604000000000000"/>
              </a:rPr>
              <a:t>Deep dream painting</a:t>
            </a:r>
            <a:endParaRPr lang="ko-KR" altLang="en-US" sz="1400" b="0" dirty="0">
              <a:latin typeface="+mn-lt"/>
              <a:ea typeface="나눔고딕" panose="020D0604000000000000"/>
            </a:endParaRPr>
          </a:p>
        </p:txBody>
      </p:sp>
      <p:sp>
        <p:nvSpPr>
          <p:cNvPr id="22" name="TextBox 21">
            <a:extLst>
              <a:ext uri="{FF2B5EF4-FFF2-40B4-BE49-F238E27FC236}">
                <a16:creationId xmlns:a16="http://schemas.microsoft.com/office/drawing/2014/main" id="{33639973-D6BA-4D7C-8951-5F9E77FB11F9}"/>
              </a:ext>
            </a:extLst>
          </p:cNvPr>
          <p:cNvSpPr txBox="1"/>
          <p:nvPr/>
        </p:nvSpPr>
        <p:spPr>
          <a:xfrm>
            <a:off x="3752996" y="5025982"/>
            <a:ext cx="2615563" cy="523220"/>
          </a:xfrm>
          <a:prstGeom prst="rect">
            <a:avLst/>
          </a:prstGeom>
          <a:noFill/>
        </p:spPr>
        <p:txBody>
          <a:bodyPr wrap="square" rtlCol="0">
            <a:spAutoFit/>
          </a:bodyPr>
          <a:lstStyle/>
          <a:p>
            <a:pPr algn="ctr"/>
            <a:r>
              <a:rPr lang="en-US" altLang="ko-KR" dirty="0">
                <a:latin typeface="+mn-lt"/>
                <a:ea typeface="나눔고딕" panose="020D0604000000000000"/>
              </a:rPr>
              <a:t>Portrait b</a:t>
            </a:r>
            <a:r>
              <a:rPr lang="en-US" altLang="ko-KR" sz="1400" b="0" dirty="0">
                <a:latin typeface="+mn-lt"/>
                <a:ea typeface="나눔고딕" panose="020D0604000000000000"/>
              </a:rPr>
              <a:t>ased Generative Adversarial Networks (GAN)</a:t>
            </a:r>
            <a:endParaRPr lang="ko-KR" altLang="en-US" sz="1400" b="0" dirty="0">
              <a:latin typeface="+mn-lt"/>
              <a:ea typeface="나눔고딕" panose="020D0604000000000000"/>
            </a:endParaRPr>
          </a:p>
        </p:txBody>
      </p:sp>
      <p:sp>
        <p:nvSpPr>
          <p:cNvPr id="23" name="TextBox 22">
            <a:extLst>
              <a:ext uri="{FF2B5EF4-FFF2-40B4-BE49-F238E27FC236}">
                <a16:creationId xmlns:a16="http://schemas.microsoft.com/office/drawing/2014/main" id="{40C5F55A-6EFD-4C6A-B85A-A542C8FBECEF}"/>
              </a:ext>
            </a:extLst>
          </p:cNvPr>
          <p:cNvSpPr txBox="1"/>
          <p:nvPr/>
        </p:nvSpPr>
        <p:spPr>
          <a:xfrm>
            <a:off x="6313519" y="5025982"/>
            <a:ext cx="2402701" cy="523220"/>
          </a:xfrm>
          <a:prstGeom prst="rect">
            <a:avLst/>
          </a:prstGeom>
          <a:noFill/>
        </p:spPr>
        <p:txBody>
          <a:bodyPr wrap="square" rtlCol="0">
            <a:spAutoFit/>
          </a:bodyPr>
          <a:lstStyle/>
          <a:p>
            <a:pPr algn="ctr"/>
            <a:r>
              <a:rPr lang="en-US" altLang="ko-KR" dirty="0">
                <a:latin typeface="+mn-lt"/>
                <a:ea typeface="나눔고딕" panose="020D0604000000000000"/>
              </a:rPr>
              <a:t>Abstract painting</a:t>
            </a:r>
            <a:br>
              <a:rPr lang="en-US" altLang="ko-KR" dirty="0">
                <a:latin typeface="+mn-lt"/>
                <a:ea typeface="나눔고딕" panose="020D0604000000000000"/>
              </a:rPr>
            </a:br>
            <a:r>
              <a:rPr lang="en-US" altLang="ko-KR" dirty="0">
                <a:latin typeface="+mn-lt"/>
                <a:ea typeface="나눔고딕" panose="020D0604000000000000"/>
              </a:rPr>
              <a:t>b</a:t>
            </a:r>
            <a:r>
              <a:rPr lang="en-US" altLang="ko-KR" sz="1400" b="0" dirty="0">
                <a:latin typeface="+mn-lt"/>
                <a:ea typeface="나눔고딕" panose="020D0604000000000000"/>
              </a:rPr>
              <a:t>ased CAN</a:t>
            </a:r>
            <a:endParaRPr lang="ko-KR" altLang="en-US" sz="1400" b="0" dirty="0">
              <a:latin typeface="+mn-lt"/>
              <a:ea typeface="나눔고딕" panose="020D0604000000000000"/>
            </a:endParaRPr>
          </a:p>
        </p:txBody>
      </p:sp>
    </p:spTree>
  </p:cSld>
  <p:clrMapOvr>
    <a:masterClrMapping/>
  </p:clrMapOvr>
  <mc:AlternateContent xmlns:mc="http://schemas.openxmlformats.org/markup-compatibility/2006" xmlns:p14="http://schemas.microsoft.com/office/powerpoint/2010/main">
    <mc:Choice Requires="p14">
      <p:transition spd="slow" p14:dur="2000" advTm="124711"/>
    </mc:Choice>
    <mc:Fallback xmlns="">
      <p:transition spd="slow" advTm="12471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8AADF4-D1ED-1744-959F-787D1E076075}"/>
              </a:ext>
            </a:extLst>
          </p:cNvPr>
          <p:cNvSpPr>
            <a:spLocks noGrp="1"/>
          </p:cNvSpPr>
          <p:nvPr>
            <p:ph type="title"/>
          </p:nvPr>
        </p:nvSpPr>
        <p:spPr/>
        <p:txBody>
          <a:bodyPr/>
          <a:lstStyle/>
          <a:p>
            <a:r>
              <a:rPr kumimoji="1" lang="en-US" altLang="ko-Kore-KR" dirty="0"/>
              <a:t>References</a:t>
            </a:r>
            <a:endParaRPr kumimoji="1" lang="ko-Kore-KR" altLang="en-US" dirty="0"/>
          </a:p>
        </p:txBody>
      </p:sp>
      <p:sp>
        <p:nvSpPr>
          <p:cNvPr id="3" name="텍스트 개체 틀 2">
            <a:extLst>
              <a:ext uri="{FF2B5EF4-FFF2-40B4-BE49-F238E27FC236}">
                <a16:creationId xmlns:a16="http://schemas.microsoft.com/office/drawing/2014/main" id="{FD79D580-1C19-0244-9952-E0C54AA17BAD}"/>
              </a:ext>
            </a:extLst>
          </p:cNvPr>
          <p:cNvSpPr>
            <a:spLocks noGrp="1"/>
          </p:cNvSpPr>
          <p:nvPr>
            <p:ph type="body" idx="1"/>
          </p:nvPr>
        </p:nvSpPr>
        <p:spPr>
          <a:xfrm>
            <a:off x="-38100" y="582928"/>
            <a:ext cx="9220200" cy="5760169"/>
          </a:xfrm>
        </p:spPr>
        <p:txBody>
          <a:bodyPr/>
          <a:lstStyle/>
          <a:p>
            <a:pPr marL="114300" indent="0">
              <a:buNone/>
            </a:pPr>
            <a:r>
              <a:rPr lang="en-US" altLang="ko-Kore-KR" sz="1200" dirty="0"/>
              <a:t>[1] Li, S., Jang, S., Sung, Y, “Melody Extraction and Encoding Method for Generating Healthcare Music Automatically,” Electronics, Vol. 8(11), pp. 1250-1265, 2019.</a:t>
            </a:r>
          </a:p>
          <a:p>
            <a:pPr marL="114300" indent="0">
              <a:buNone/>
            </a:pPr>
            <a:r>
              <a:rPr lang="en-US" altLang="ko-Kore-KR" sz="1200" dirty="0"/>
              <a:t>[2] Li, S., Jang, S., Sung, Y, “Automatic Melody Composition Using Enhanced GAN,” Mathematics, Vol. 7(10), pp. 883-896, 2019.</a:t>
            </a:r>
          </a:p>
          <a:p>
            <a:pPr marL="114300" indent="0">
              <a:buNone/>
            </a:pPr>
            <a:r>
              <a:rPr lang="en-US" altLang="ko-Kore-KR" sz="1200" dirty="0"/>
              <a:t>[3] Ahmed, E., Liu, B., Mohamed, E., Mazzone, M., “CAN: Creative Adversarial Networks, Generating "Art" by Learning About Styles and Deviating from Style Norms,” </a:t>
            </a:r>
            <a:r>
              <a:rPr lang="en-US" altLang="ko-KR" sz="1200" i="1" dirty="0" err="1"/>
              <a:t>arXiv</a:t>
            </a:r>
            <a:r>
              <a:rPr lang="en-US" altLang="ko-KR" sz="1200" i="1" dirty="0"/>
              <a:t> preprint arXiv:1706.07068</a:t>
            </a:r>
            <a:r>
              <a:rPr lang="en-US" altLang="ko-KR" sz="1200" dirty="0"/>
              <a:t>, 2017.</a:t>
            </a:r>
            <a:endParaRPr lang="en-US" altLang="ko-Kore-KR" sz="1200" dirty="0"/>
          </a:p>
          <a:p>
            <a:pPr marL="114300" indent="0">
              <a:buNone/>
            </a:pPr>
            <a:r>
              <a:rPr lang="en-US" altLang="ko-Kore-KR" sz="1200" dirty="0"/>
              <a:t>[4] Wen, J., She, J., Li, X., Mao, H, “Visual Background Recommendation for Dance Performances Using Deep Matrix Factorization,” ACM Transactions on Multimedia Computing, Communications, and Applications (TOMM), Vol. 14, pp. 1-19, 2018.</a:t>
            </a:r>
          </a:p>
          <a:p>
            <a:pPr marL="114300" indent="0" fontAlgn="base" latinLnBrk="1">
              <a:buNone/>
            </a:pPr>
            <a:r>
              <a:rPr lang="en-US" altLang="ko-KR" sz="1200" dirty="0"/>
              <a:t>[4] Xu, T., Zhang, P., Huang, Q., Zhang H., Gan, Z., Huang, X., He, X, “</a:t>
            </a:r>
            <a:r>
              <a:rPr lang="en-US" altLang="ko-KR" sz="1200" dirty="0" err="1"/>
              <a:t>AttnGAN</a:t>
            </a:r>
            <a:r>
              <a:rPr lang="en-US" altLang="ko-KR" sz="1200" dirty="0"/>
              <a:t>: Fine-Grained Text to Image Generation with Attentional Generative Adversarial Networks,” In the Proceedings of the IEEE conference on Computer Vision and Pattern Recognition (CVPR), Salt Lake City, USA, June 18-22, 2018.</a:t>
            </a:r>
          </a:p>
          <a:p>
            <a:pPr marL="114300" indent="0" fontAlgn="base" latinLnBrk="1">
              <a:buNone/>
            </a:pPr>
            <a:r>
              <a:rPr lang="en-US" altLang="ko-KR" sz="1200" dirty="0"/>
              <a:t>[5] Zhang , H., Xu , T., Li, H., Zhang, S., Wang, X., Huang, X., Metaxas, N. D, “</a:t>
            </a:r>
            <a:r>
              <a:rPr lang="en-US" altLang="ko-KR" sz="1200" dirty="0" err="1"/>
              <a:t>Stackgan</a:t>
            </a:r>
            <a:r>
              <a:rPr lang="en-US" altLang="ko-KR" sz="1200" dirty="0"/>
              <a:t>++: Realistic Image Synthesis with Stacked Generative Adversarial Networks,” IEEE Transactions on Pattern Analysis and Machine Intelligence, Vol. 41, pp. 1947-1962, 2019. </a:t>
            </a:r>
          </a:p>
          <a:p>
            <a:pPr marL="114300" indent="0" fontAlgn="base" latinLnBrk="1">
              <a:buNone/>
            </a:pPr>
            <a:r>
              <a:rPr lang="en-US" altLang="ko-KR" sz="1200" dirty="0"/>
              <a:t>[6] Hu, X., </a:t>
            </a:r>
            <a:r>
              <a:rPr lang="en-US" altLang="ko-KR" sz="1200" dirty="0" err="1"/>
              <a:t>Downie</a:t>
            </a:r>
            <a:r>
              <a:rPr lang="en-US" altLang="ko-KR" sz="1200" dirty="0"/>
              <a:t>, J. S., Ehmann, A, "Lyric text mining in music mood classification," American Music, Vol. 183(5,049), pp.2-209, 2009.</a:t>
            </a:r>
          </a:p>
          <a:p>
            <a:pPr marL="114300" indent="0" fontAlgn="base" latinLnBrk="1">
              <a:buNone/>
            </a:pPr>
            <a:r>
              <a:rPr lang="en-US" altLang="ko-KR" sz="1200" dirty="0"/>
              <a:t>[7] </a:t>
            </a:r>
            <a:r>
              <a:rPr lang="en-US" altLang="ko-KR" sz="1200" dirty="0" err="1"/>
              <a:t>Karras</a:t>
            </a:r>
            <a:r>
              <a:rPr lang="en-US" altLang="ko-KR" sz="1200" dirty="0"/>
              <a:t>, T., Laine, S., Aila, T, “A Style-Based Generator Architecture for Generative Adversarial Networks,” In: Proceedings of the IEEE/CVF Conference on Computer Vision and Pattern Recognition, Long Beach, USA, June 16-20, 2019.</a:t>
            </a:r>
          </a:p>
          <a:p>
            <a:pPr marL="114300" indent="0" fontAlgn="base" latinLnBrk="1">
              <a:buNone/>
            </a:pPr>
            <a:r>
              <a:rPr lang="en-US" altLang="ko-KR" sz="1200" dirty="0"/>
              <a:t>[8] Hori, G., "Color Extraction from Lyrics," In Control and Robotics Engineering (CACRE), Shenzhen, pp. 1-6, July 19-20, 2019.</a:t>
            </a:r>
          </a:p>
          <a:p>
            <a:pPr marL="114300" indent="0" fontAlgn="base" latinLnBrk="1">
              <a:buNone/>
            </a:pPr>
            <a:r>
              <a:rPr lang="en-US" altLang="ko-KR" sz="1200" dirty="0"/>
              <a:t>[9] Isola, P., Zhu, J., Zhou, T., </a:t>
            </a:r>
            <a:r>
              <a:rPr lang="en-US" altLang="ko-KR" sz="1200" dirty="0" err="1"/>
              <a:t>Efros</a:t>
            </a:r>
            <a:r>
              <a:rPr lang="en-US" altLang="ko-KR" sz="1200" dirty="0"/>
              <a:t>, A. A, “Image-to-Image Translation with Conditional Adversarial Networks”, In: Proceedings of the IEEE conference on computer vision and pattern recognition, Honolulu, USA, July 21-26, 2017.</a:t>
            </a:r>
          </a:p>
          <a:p>
            <a:pPr marL="114300" indent="0" fontAlgn="base" latinLnBrk="1">
              <a:buNone/>
            </a:pPr>
            <a:r>
              <a:rPr lang="en-US" altLang="ko-KR" sz="1200" dirty="0"/>
              <a:t>[10] Sung, Y., </a:t>
            </a:r>
            <a:r>
              <a:rPr lang="en-US" altLang="ko-KR" sz="1200" dirty="0" err="1"/>
              <a:t>Jin</a:t>
            </a:r>
            <a:r>
              <a:rPr lang="en-US" altLang="ko-KR" sz="1200" dirty="0"/>
              <a:t>, Y., Kwak, J., Lee, S., Cho, K, “Advanced Camera Image Cropping Approach for CNN-Based End-to-End Controls on Sustainable Computing,” Sustainability, Vol. 10(3), pp. 816-828, 2018.</a:t>
            </a:r>
          </a:p>
          <a:p>
            <a:pPr marL="114300" indent="0" fontAlgn="base" latinLnBrk="1">
              <a:buNone/>
            </a:pPr>
            <a:r>
              <a:rPr lang="en-US" altLang="ko-KR" sz="1200" dirty="0"/>
              <a:t>[11] </a:t>
            </a:r>
            <a:r>
              <a:rPr lang="en-US" altLang="ko-KR" sz="1200" dirty="0" err="1"/>
              <a:t>Gatys</a:t>
            </a:r>
            <a:r>
              <a:rPr lang="en-US" altLang="ko-KR" sz="1200" dirty="0"/>
              <a:t>, A, L., Ecker, A. S., </a:t>
            </a:r>
            <a:r>
              <a:rPr lang="en-US" altLang="ko-KR" sz="1200" dirty="0" err="1"/>
              <a:t>Bethge</a:t>
            </a:r>
            <a:r>
              <a:rPr lang="en-US" altLang="ko-KR" sz="1200" dirty="0"/>
              <a:t>, M, “Image Style Transfer Using Convolutional Neural Networks,” In: Proceedings of the IEEE conference on computer vision and pattern recognition, Las Vegas, USA, June 27-30, 2016.</a:t>
            </a:r>
          </a:p>
          <a:p>
            <a:pPr marL="114300" indent="0" fontAlgn="base" latinLnBrk="1">
              <a:buNone/>
            </a:pPr>
            <a:r>
              <a:rPr lang="en-US" altLang="ko-KR" sz="1200" dirty="0"/>
              <a:t>[12] Zhao, S., Gao, Y., Jiang, X., Yao, H., Chua, T., Sun, X, “Exploring Principles-of-Art Features For Image Emotion Recognition,” In: Proceedings of the 22nd ACM international conference on Multimedia, June 18-19, 2014.</a:t>
            </a:r>
          </a:p>
          <a:p>
            <a:pPr marL="114300" indent="0" fontAlgn="base" latinLnBrk="1">
              <a:buNone/>
            </a:pPr>
            <a:r>
              <a:rPr lang="en-US" altLang="ko-KR" sz="1200" dirty="0"/>
              <a:t>Emotion Identification from Lyrics," In IEEE International Symposium on Multimedia (ISM), San Diego, pp. 624-629, 2009.</a:t>
            </a:r>
          </a:p>
          <a:p>
            <a:pPr marL="114300" indent="0" fontAlgn="base" latinLnBrk="1">
              <a:buNone/>
            </a:pPr>
            <a:r>
              <a:rPr lang="en-US" altLang="ko-KR" sz="1200" dirty="0"/>
              <a:t>[13] </a:t>
            </a:r>
            <a:r>
              <a:rPr lang="en-US" altLang="ko-KR" sz="1200" dirty="0" err="1"/>
              <a:t>Machajdik</a:t>
            </a:r>
            <a:r>
              <a:rPr lang="en-US" altLang="ko-KR" sz="1200" dirty="0"/>
              <a:t>, J., Hanbury, A, “Affective Image Classification using Features Inspired by Psychology and Art </a:t>
            </a:r>
            <a:r>
              <a:rPr lang="en-US" altLang="ko-KR" sz="1200" dirty="0" err="1"/>
              <a:t>Theory,”In</a:t>
            </a:r>
            <a:r>
              <a:rPr lang="en-US" altLang="ko-KR" sz="1200" dirty="0"/>
              <a:t>: Proceedings of the 18th ACM international conference on Multimedia, Florence, USA, October 25-29, 2010.</a:t>
            </a:r>
          </a:p>
        </p:txBody>
      </p:sp>
      <p:sp>
        <p:nvSpPr>
          <p:cNvPr id="4" name="슬라이드 번호 개체 틀 3">
            <a:extLst>
              <a:ext uri="{FF2B5EF4-FFF2-40B4-BE49-F238E27FC236}">
                <a16:creationId xmlns:a16="http://schemas.microsoft.com/office/drawing/2014/main" id="{408EC02E-D52F-184B-9D41-6CC6E3AB7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580978066"/>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
      <p:transition spd="slow" advTm="1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8AADF4-D1ED-1744-959F-787D1E076075}"/>
              </a:ext>
            </a:extLst>
          </p:cNvPr>
          <p:cNvSpPr>
            <a:spLocks noGrp="1"/>
          </p:cNvSpPr>
          <p:nvPr>
            <p:ph type="title"/>
          </p:nvPr>
        </p:nvSpPr>
        <p:spPr/>
        <p:txBody>
          <a:bodyPr/>
          <a:lstStyle/>
          <a:p>
            <a:r>
              <a:rPr kumimoji="1" lang="en-US" altLang="ko-Kore-KR" dirty="0"/>
              <a:t>References</a:t>
            </a:r>
            <a:endParaRPr kumimoji="1" lang="ko-Kore-KR" altLang="en-US" dirty="0"/>
          </a:p>
        </p:txBody>
      </p:sp>
      <p:sp>
        <p:nvSpPr>
          <p:cNvPr id="3" name="텍스트 개체 틀 2">
            <a:extLst>
              <a:ext uri="{FF2B5EF4-FFF2-40B4-BE49-F238E27FC236}">
                <a16:creationId xmlns:a16="http://schemas.microsoft.com/office/drawing/2014/main" id="{FD79D580-1C19-0244-9952-E0C54AA17BAD}"/>
              </a:ext>
            </a:extLst>
          </p:cNvPr>
          <p:cNvSpPr>
            <a:spLocks noGrp="1"/>
          </p:cNvSpPr>
          <p:nvPr>
            <p:ph type="body" idx="1"/>
          </p:nvPr>
        </p:nvSpPr>
        <p:spPr>
          <a:xfrm>
            <a:off x="0" y="650879"/>
            <a:ext cx="9144000" cy="5760169"/>
          </a:xfrm>
        </p:spPr>
        <p:txBody>
          <a:bodyPr/>
          <a:lstStyle/>
          <a:p>
            <a:pPr marL="114300" indent="0" fontAlgn="base" latinLnBrk="1">
              <a:buNone/>
            </a:pPr>
            <a:r>
              <a:rPr lang="en-US" altLang="ko-KR" sz="1200" dirty="0"/>
              <a:t>[14] Han, E., Cha, H, “Extraction of Critical Low-Level Image Features for Effective Emotion Analysis,” Institute of Control, Vol. 25(4), pp. 319-326, 2019.</a:t>
            </a:r>
          </a:p>
          <a:p>
            <a:pPr marL="114300" indent="0" fontAlgn="base" latinLnBrk="1">
              <a:buNone/>
            </a:pPr>
            <a:r>
              <a:rPr lang="en-US" altLang="ko-KR" sz="1200" dirty="0"/>
              <a:t>[15] Wei, Z., Zhang, J., Lin, Z., Lee, J., Balasubramanian, N., </a:t>
            </a:r>
            <a:r>
              <a:rPr lang="en-US" altLang="ko-KR" sz="1200" dirty="0" err="1"/>
              <a:t>Hoai</a:t>
            </a:r>
            <a:r>
              <a:rPr lang="en-US" altLang="ko-KR" sz="1200" dirty="0"/>
              <a:t>, M., Samaras, D, "Learning Visual Emotion Representations from Web Data," In: Proceedings of the IEEE/CVF Conference on Computer Vision and Pattern Recognition, Seattle, USA, June 13-19, 2020.</a:t>
            </a:r>
          </a:p>
          <a:p>
            <a:pPr marL="114300" indent="0" fontAlgn="base" latinLnBrk="1">
              <a:buNone/>
            </a:pPr>
            <a:r>
              <a:rPr lang="en-US" altLang="ko-KR" sz="1200" dirty="0"/>
              <a:t>[16] Yang, D., Lee, W, "Music</a:t>
            </a:r>
          </a:p>
          <a:p>
            <a:pPr marL="114300" indent="0" fontAlgn="base" latinLnBrk="1">
              <a:buNone/>
            </a:pPr>
            <a:r>
              <a:rPr lang="en-US" altLang="ko-KR" sz="1200" dirty="0"/>
              <a:t>[15] Zhang , H., Xu , T., Li, H., Zhang, S., Wang, X., Huang, X., Metaxas, N. D, “</a:t>
            </a:r>
            <a:r>
              <a:rPr lang="en-US" altLang="ko-KR" sz="1200" dirty="0" err="1"/>
              <a:t>Stackgan</a:t>
            </a:r>
            <a:r>
              <a:rPr lang="en-US" altLang="ko-KR" sz="1200" dirty="0"/>
              <a:t>++: Realistic Image Synthesis with Stacked Generative Adversarial Networks,” IEEE Transactions on Pattern Analysis and Machine Intelligence, Vol. 41, pp. 1947-1962, 2019.</a:t>
            </a:r>
            <a:endParaRPr lang="en-US" altLang="ko-Kore-KR" sz="1200" dirty="0"/>
          </a:p>
          <a:p>
            <a:pPr marL="114300" indent="0" fontAlgn="base" latinLnBrk="1">
              <a:buNone/>
            </a:pPr>
            <a:r>
              <a:rPr lang="en-US" altLang="ko-KR" sz="1200" dirty="0"/>
              <a:t>[16] Yang, D., Lee, W, "Music Emotion Identification from Lyrics," In IEEE International Symposium on Multimedia (ISM), San Diego, pp. 624-629, 2009.</a:t>
            </a:r>
          </a:p>
          <a:p>
            <a:pPr marL="114300" indent="0" fontAlgn="base" latinLnBrk="1">
              <a:buNone/>
            </a:pPr>
            <a:r>
              <a:rPr lang="en-US" altLang="ko-KR" sz="1200" dirty="0"/>
              <a:t>[17] Zhao, S,. Yao, H., Gao, Y., Ding, D., Chua, T, “Predicting Personalized Image Emotion Perceptions in Social Networks,” IEEE Transactions on Affective Computing, Vol. 9(4), pp. 526-540, 2018.</a:t>
            </a:r>
          </a:p>
          <a:p>
            <a:pPr marL="114300" indent="0" fontAlgn="base" latinLnBrk="1">
              <a:buNone/>
            </a:pPr>
            <a:r>
              <a:rPr lang="en-US" altLang="ko-KR" sz="1200" dirty="0"/>
              <a:t>[18] Lee, J., Lim, H., Kim, H, “Similarity Evaluation of Popular Music based on Emotion and Structure of Lyrics,” KIISE Transactions on Computing Practices, Vol. 22, pp. 479-487, 2016. </a:t>
            </a:r>
          </a:p>
          <a:p>
            <a:pPr marL="114300" indent="0" fontAlgn="base" latinLnBrk="1">
              <a:buNone/>
            </a:pPr>
            <a:r>
              <a:rPr lang="en-US" altLang="ko-KR" sz="1200" dirty="0"/>
              <a:t>[19] Mohammad, S. M., Turney, P. D, "Emotions evoked by common words and phrases: Using Mechanical Turk to create an emotion lexicon," In: Proceedings of the NAACL HLT 2010 workshop on computational approaches to analysis and generation of emotion in text, Los Angeles, USA, June 5, pp. 26-34, 2010.</a:t>
            </a:r>
          </a:p>
          <a:p>
            <a:pPr marL="114300" indent="0" fontAlgn="base" latinLnBrk="1">
              <a:buNone/>
            </a:pPr>
            <a:r>
              <a:rPr lang="en-US" altLang="ko-KR" sz="1200" dirty="0"/>
              <a:t>[20] NRC Word-Emotion Association Lexicon. Available online: http://saifmohammad.com/WebPages/NRC-Emotion-Lexicon.htm (accessed on December 31, 2020)</a:t>
            </a:r>
          </a:p>
          <a:p>
            <a:pPr marL="114300" indent="0" fontAlgn="base" latinLnBrk="1">
              <a:buNone/>
            </a:pPr>
            <a:r>
              <a:rPr lang="en-US" altLang="ko-KR" sz="1200" dirty="0"/>
              <a:t>[21] Zhu, C., Richard H. B., Lu, P, “Algorithm 778: L-BFGS-B: Fortran subroutines for large-scale bound-constrained optimization,” ACM Transactions on Mathematical Software (TOMS), Vol. 23(4), pp. 550-560, 1997.</a:t>
            </a:r>
          </a:p>
          <a:p>
            <a:pPr marL="114300" indent="0" fontAlgn="base" latinLnBrk="1">
              <a:buNone/>
            </a:pPr>
            <a:r>
              <a:rPr lang="en-US" altLang="ko-KR" sz="1200" dirty="0"/>
              <a:t>[22] Gao, W., Zhang, X., Yang, L., Liu, H, “An improved Sobel edge detection,” In: 2010 3rd International conference on computer science and information technology, Chengdu, China, July 9-11, Vol. 5, pp. 67-71, 2010.</a:t>
            </a:r>
          </a:p>
          <a:p>
            <a:pPr marL="114300" indent="0" fontAlgn="base" latinLnBrk="1">
              <a:buNone/>
            </a:pPr>
            <a:r>
              <a:rPr lang="en-US" altLang="ko-KR" sz="1200" dirty="0"/>
              <a:t>[23] </a:t>
            </a:r>
            <a:r>
              <a:rPr lang="en-US" altLang="ko-KR" sz="1200" dirty="0" err="1"/>
              <a:t>Ogul</a:t>
            </a:r>
            <a:r>
              <a:rPr lang="en-US" altLang="ko-KR" sz="1200" dirty="0"/>
              <a:t>, H., </a:t>
            </a:r>
            <a:r>
              <a:rPr lang="en-US" altLang="ko-KR" sz="1200" dirty="0" err="1"/>
              <a:t>Celik</a:t>
            </a:r>
            <a:r>
              <a:rPr lang="en-US" altLang="ko-KR" sz="1200" dirty="0"/>
              <a:t>, N,, “A Web Application for Content based Geographic Image Retrieval,” In: 2017 25th Signal Processing and Communications Applications Conference (SIU), Antalya, </a:t>
            </a:r>
            <a:r>
              <a:rPr lang="en-US" altLang="ko-KR" sz="1200" dirty="0" err="1"/>
              <a:t>Tulkey</a:t>
            </a:r>
            <a:r>
              <a:rPr lang="en-US" altLang="ko-KR" sz="1200" dirty="0"/>
              <a:t>, May 15-18, pp. 1-4, 2017.</a:t>
            </a:r>
          </a:p>
          <a:p>
            <a:pPr marL="114300" indent="0" fontAlgn="base" latinLnBrk="1">
              <a:buNone/>
            </a:pPr>
            <a:r>
              <a:rPr lang="en-US" altLang="ko-KR" sz="1200" dirty="0"/>
              <a:t>[24] Choi, E., Lee, C., “Feature extraction based on the Bhattacharyya distance,” Pattern Recognition, Vol. 36(8), pp. 1703-1709, 2003.</a:t>
            </a:r>
          </a:p>
          <a:p>
            <a:endParaRPr kumimoji="1" lang="ko-Kore-KR" altLang="en-US" sz="1400" dirty="0"/>
          </a:p>
        </p:txBody>
      </p:sp>
      <p:sp>
        <p:nvSpPr>
          <p:cNvPr id="4" name="슬라이드 번호 개체 틀 3">
            <a:extLst>
              <a:ext uri="{FF2B5EF4-FFF2-40B4-BE49-F238E27FC236}">
                <a16:creationId xmlns:a16="http://schemas.microsoft.com/office/drawing/2014/main" id="{408EC02E-D52F-184B-9D41-6CC6E3AB7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4147162802"/>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
      <p:transition spd="slow" advTm="1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E03433F1-A697-4F75-B512-423CEB06DD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2050" name="Picture 2" descr="April 2020 – Computational Biomedicine &amp; Biotechnology (CoBB)">
            <a:extLst>
              <a:ext uri="{FF2B5EF4-FFF2-40B4-BE49-F238E27FC236}">
                <a16:creationId xmlns:a16="http://schemas.microsoft.com/office/drawing/2014/main" id="{126CC99C-42F7-4258-917F-2F9CDFBA211F}"/>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57350" y="1681162"/>
            <a:ext cx="58293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866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1. Introduction (2/4)</a:t>
            </a:r>
            <a:endParaRPr dirty="0"/>
          </a:p>
        </p:txBody>
      </p:sp>
      <p:sp>
        <p:nvSpPr>
          <p:cNvPr id="3" name="텍스트 개체 틀 2">
            <a:extLst>
              <a:ext uri="{FF2B5EF4-FFF2-40B4-BE49-F238E27FC236}">
                <a16:creationId xmlns:a16="http://schemas.microsoft.com/office/drawing/2014/main" id="{574575AE-9437-2843-90F7-77DD256129AF}"/>
              </a:ext>
            </a:extLst>
          </p:cNvPr>
          <p:cNvSpPr>
            <a:spLocks noGrp="1"/>
          </p:cNvSpPr>
          <p:nvPr>
            <p:ph type="body" idx="1"/>
          </p:nvPr>
        </p:nvSpPr>
        <p:spPr/>
        <p:txBody>
          <a:bodyPr/>
          <a:lstStyle/>
          <a:p>
            <a:pPr marL="0" indent="0">
              <a:buNone/>
            </a:pPr>
            <a:r>
              <a:rPr lang="en-US" altLang="zh-CN" b="1" dirty="0">
                <a:latin typeface="+mj-lt"/>
                <a:cs typeface="Arial" panose="020B0604020202020204" pitchFamily="34" charset="0"/>
              </a:rPr>
              <a:t>1.1 Research goal and necessity</a:t>
            </a:r>
            <a:endParaRPr lang="en-US" altLang="ko-Kore-KR" b="1" dirty="0">
              <a:latin typeface="+mj-lt"/>
              <a:cs typeface="Arial" panose="020B0604020202020204" pitchFamily="34" charset="0"/>
            </a:endParaRPr>
          </a:p>
          <a:p>
            <a:r>
              <a:rPr lang="en-US" altLang="ko-Kore-KR" b="1" dirty="0">
                <a:latin typeface="+mj-lt"/>
                <a:cs typeface="Arial" panose="020B0604020202020204" pitchFamily="34" charset="0"/>
              </a:rPr>
              <a:t>Domain/Fields</a:t>
            </a:r>
          </a:p>
          <a:p>
            <a:pPr lvl="1"/>
            <a:r>
              <a:rPr lang="en-US" altLang="ko-KR" dirty="0">
                <a:latin typeface="+mj-lt"/>
              </a:rPr>
              <a:t>The art field has been integrated with various industrial fields, such as AI, which is used in stage art in combination with stage effects. </a:t>
            </a:r>
            <a:endParaRPr lang="en-US" altLang="ko-Kore-KR" b="1" dirty="0">
              <a:latin typeface="+mj-lt"/>
              <a:cs typeface="Arial" panose="020B0604020202020204" pitchFamily="34" charset="0"/>
            </a:endParaRPr>
          </a:p>
        </p:txBody>
      </p:sp>
      <p:sp>
        <p:nvSpPr>
          <p:cNvPr id="51" name="Google Shape;5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5" name="그림 4">
            <a:extLst>
              <a:ext uri="{FF2B5EF4-FFF2-40B4-BE49-F238E27FC236}">
                <a16:creationId xmlns:a16="http://schemas.microsoft.com/office/drawing/2014/main" id="{CF6CC6E4-502B-4CBA-AE79-38CACF6DF6F1}"/>
              </a:ext>
            </a:extLst>
          </p:cNvPr>
          <p:cNvPicPr>
            <a:picLocks noChangeAspect="1"/>
          </p:cNvPicPr>
          <p:nvPr/>
        </p:nvPicPr>
        <p:blipFill>
          <a:blip r:embed="rId3"/>
          <a:stretch>
            <a:fillRect/>
          </a:stretch>
        </p:blipFill>
        <p:spPr>
          <a:xfrm>
            <a:off x="1315881" y="2134473"/>
            <a:ext cx="3054809" cy="1830752"/>
          </a:xfrm>
          <a:prstGeom prst="rect">
            <a:avLst/>
          </a:prstGeom>
        </p:spPr>
      </p:pic>
      <p:sp>
        <p:nvSpPr>
          <p:cNvPr id="6" name="TextBox 5">
            <a:extLst>
              <a:ext uri="{FF2B5EF4-FFF2-40B4-BE49-F238E27FC236}">
                <a16:creationId xmlns:a16="http://schemas.microsoft.com/office/drawing/2014/main" id="{DA626EDE-9750-428C-B0D1-EAC3D12D4824}"/>
              </a:ext>
            </a:extLst>
          </p:cNvPr>
          <p:cNvSpPr txBox="1"/>
          <p:nvPr/>
        </p:nvSpPr>
        <p:spPr>
          <a:xfrm>
            <a:off x="1315881" y="3963167"/>
            <a:ext cx="3054809" cy="307777"/>
          </a:xfrm>
          <a:prstGeom prst="rect">
            <a:avLst/>
          </a:prstGeom>
          <a:noFill/>
        </p:spPr>
        <p:txBody>
          <a:bodyPr wrap="square" rtlCol="0">
            <a:spAutoFit/>
          </a:bodyPr>
          <a:lstStyle/>
          <a:p>
            <a:pPr algn="ctr"/>
            <a:r>
              <a:rPr lang="en-US" altLang="ko-KR" sz="1400" b="0" dirty="0">
                <a:ea typeface="나눔고딕" panose="020D0604000000000000"/>
              </a:rPr>
              <a:t>Lightening</a:t>
            </a:r>
            <a:endParaRPr lang="ko-KR" altLang="en-US" sz="1400" b="0" dirty="0">
              <a:ea typeface="나눔고딕" panose="020D0604000000000000"/>
            </a:endParaRPr>
          </a:p>
        </p:txBody>
      </p:sp>
      <p:pic>
        <p:nvPicPr>
          <p:cNvPr id="8" name="그림 7">
            <a:extLst>
              <a:ext uri="{FF2B5EF4-FFF2-40B4-BE49-F238E27FC236}">
                <a16:creationId xmlns:a16="http://schemas.microsoft.com/office/drawing/2014/main" id="{0DBE0575-93F1-44E3-894B-4EEEDA6C8A08}"/>
              </a:ext>
            </a:extLst>
          </p:cNvPr>
          <p:cNvPicPr>
            <a:picLocks noChangeAspect="1"/>
          </p:cNvPicPr>
          <p:nvPr/>
        </p:nvPicPr>
        <p:blipFill rotWithShape="1">
          <a:blip r:embed="rId4"/>
          <a:srcRect l="4189" r="5668"/>
          <a:stretch/>
        </p:blipFill>
        <p:spPr>
          <a:xfrm>
            <a:off x="1315881" y="4369585"/>
            <a:ext cx="3054809" cy="1830752"/>
          </a:xfrm>
          <a:prstGeom prst="rect">
            <a:avLst/>
          </a:prstGeom>
        </p:spPr>
      </p:pic>
      <p:pic>
        <p:nvPicPr>
          <p:cNvPr id="9" name="그림 8">
            <a:extLst>
              <a:ext uri="{FF2B5EF4-FFF2-40B4-BE49-F238E27FC236}">
                <a16:creationId xmlns:a16="http://schemas.microsoft.com/office/drawing/2014/main" id="{C2C3F3AB-30E7-4A44-ADF4-C081494BB430}"/>
              </a:ext>
            </a:extLst>
          </p:cNvPr>
          <p:cNvPicPr>
            <a:picLocks noChangeAspect="1"/>
          </p:cNvPicPr>
          <p:nvPr/>
        </p:nvPicPr>
        <p:blipFill rotWithShape="1">
          <a:blip r:embed="rId5"/>
          <a:srcRect l="742" r="9669"/>
          <a:stretch/>
        </p:blipFill>
        <p:spPr>
          <a:xfrm>
            <a:off x="4572001" y="4351267"/>
            <a:ext cx="3054809" cy="1849070"/>
          </a:xfrm>
          <a:prstGeom prst="rect">
            <a:avLst/>
          </a:prstGeom>
        </p:spPr>
      </p:pic>
      <p:pic>
        <p:nvPicPr>
          <p:cNvPr id="11" name="그림 10">
            <a:extLst>
              <a:ext uri="{FF2B5EF4-FFF2-40B4-BE49-F238E27FC236}">
                <a16:creationId xmlns:a16="http://schemas.microsoft.com/office/drawing/2014/main" id="{C9D41741-C36D-4CAD-94CC-7F7EFE424AA8}"/>
              </a:ext>
            </a:extLst>
          </p:cNvPr>
          <p:cNvPicPr>
            <a:picLocks noChangeAspect="1"/>
          </p:cNvPicPr>
          <p:nvPr/>
        </p:nvPicPr>
        <p:blipFill>
          <a:blip r:embed="rId6"/>
          <a:stretch>
            <a:fillRect/>
          </a:stretch>
        </p:blipFill>
        <p:spPr>
          <a:xfrm>
            <a:off x="4572001" y="2134473"/>
            <a:ext cx="3054809" cy="1841286"/>
          </a:xfrm>
          <a:prstGeom prst="rect">
            <a:avLst/>
          </a:prstGeom>
        </p:spPr>
      </p:pic>
      <p:sp>
        <p:nvSpPr>
          <p:cNvPr id="13" name="TextBox 12">
            <a:extLst>
              <a:ext uri="{FF2B5EF4-FFF2-40B4-BE49-F238E27FC236}">
                <a16:creationId xmlns:a16="http://schemas.microsoft.com/office/drawing/2014/main" id="{6FD51429-3A7B-4557-9E83-87481D76A0DF}"/>
              </a:ext>
            </a:extLst>
          </p:cNvPr>
          <p:cNvSpPr txBox="1"/>
          <p:nvPr/>
        </p:nvSpPr>
        <p:spPr>
          <a:xfrm>
            <a:off x="1315881" y="6196981"/>
            <a:ext cx="3054809" cy="307777"/>
          </a:xfrm>
          <a:prstGeom prst="rect">
            <a:avLst/>
          </a:prstGeom>
          <a:noFill/>
        </p:spPr>
        <p:txBody>
          <a:bodyPr wrap="square" rtlCol="0">
            <a:spAutoFit/>
          </a:bodyPr>
          <a:lstStyle/>
          <a:p>
            <a:pPr algn="ctr"/>
            <a:r>
              <a:rPr lang="en-US" altLang="ko-KR" sz="1400" b="0" dirty="0">
                <a:ea typeface="나눔고딕" panose="020D0604000000000000"/>
              </a:rPr>
              <a:t>Smog</a:t>
            </a:r>
            <a:endParaRPr lang="ko-KR" altLang="en-US" sz="1400" b="0" dirty="0">
              <a:ea typeface="나눔고딕" panose="020D0604000000000000"/>
            </a:endParaRPr>
          </a:p>
        </p:txBody>
      </p:sp>
      <p:sp>
        <p:nvSpPr>
          <p:cNvPr id="14" name="TextBox 13">
            <a:extLst>
              <a:ext uri="{FF2B5EF4-FFF2-40B4-BE49-F238E27FC236}">
                <a16:creationId xmlns:a16="http://schemas.microsoft.com/office/drawing/2014/main" id="{C20C5615-0EF7-4A9E-BAD3-9BCAED90BB9D}"/>
              </a:ext>
            </a:extLst>
          </p:cNvPr>
          <p:cNvSpPr txBox="1"/>
          <p:nvPr/>
        </p:nvSpPr>
        <p:spPr>
          <a:xfrm>
            <a:off x="4572000" y="3963167"/>
            <a:ext cx="3054809" cy="307777"/>
          </a:xfrm>
          <a:prstGeom prst="rect">
            <a:avLst/>
          </a:prstGeom>
          <a:noFill/>
        </p:spPr>
        <p:txBody>
          <a:bodyPr wrap="square" rtlCol="0">
            <a:spAutoFit/>
          </a:bodyPr>
          <a:lstStyle/>
          <a:p>
            <a:pPr algn="ctr"/>
            <a:r>
              <a:rPr lang="en-US" altLang="ko-KR" dirty="0">
                <a:ea typeface="나눔고딕" panose="020D0604000000000000"/>
              </a:rPr>
              <a:t>Firework</a:t>
            </a:r>
            <a:endParaRPr lang="ko-KR" altLang="en-US" sz="1400" b="0" dirty="0">
              <a:ea typeface="나눔고딕" panose="020D0604000000000000"/>
            </a:endParaRPr>
          </a:p>
        </p:txBody>
      </p:sp>
      <p:sp>
        <p:nvSpPr>
          <p:cNvPr id="16" name="TextBox 15">
            <a:extLst>
              <a:ext uri="{FF2B5EF4-FFF2-40B4-BE49-F238E27FC236}">
                <a16:creationId xmlns:a16="http://schemas.microsoft.com/office/drawing/2014/main" id="{F1E7F532-791D-4DF2-90D8-19ECB8C0C57C}"/>
              </a:ext>
            </a:extLst>
          </p:cNvPr>
          <p:cNvSpPr txBox="1"/>
          <p:nvPr/>
        </p:nvSpPr>
        <p:spPr>
          <a:xfrm>
            <a:off x="4572000" y="6196980"/>
            <a:ext cx="3054809" cy="307777"/>
          </a:xfrm>
          <a:prstGeom prst="rect">
            <a:avLst/>
          </a:prstGeom>
          <a:noFill/>
        </p:spPr>
        <p:txBody>
          <a:bodyPr wrap="square" rtlCol="0">
            <a:spAutoFit/>
          </a:bodyPr>
          <a:lstStyle/>
          <a:p>
            <a:pPr algn="ctr"/>
            <a:r>
              <a:rPr lang="en-US" altLang="ko-KR" dirty="0">
                <a:ea typeface="나눔고딕" panose="020D0604000000000000"/>
              </a:rPr>
              <a:t>Background Image</a:t>
            </a:r>
            <a:endParaRPr lang="ko-KR" altLang="en-US" sz="1400" b="0" dirty="0">
              <a:ea typeface="나눔고딕" panose="020D0604000000000000"/>
            </a:endParaRPr>
          </a:p>
        </p:txBody>
      </p:sp>
    </p:spTree>
    <p:extLst>
      <p:ext uri="{BB962C8B-B14F-4D97-AF65-F5344CB8AC3E}">
        <p14:creationId xmlns:p14="http://schemas.microsoft.com/office/powerpoint/2010/main" val="2537746999"/>
      </p:ext>
    </p:extLst>
  </p:cSld>
  <p:clrMapOvr>
    <a:masterClrMapping/>
  </p:clrMapOvr>
  <mc:AlternateContent xmlns:mc="http://schemas.openxmlformats.org/markup-compatibility/2006" xmlns:p14="http://schemas.microsoft.com/office/powerpoint/2010/main">
    <mc:Choice Requires="p14">
      <p:transition spd="slow" p14:dur="2000" advTm="124711"/>
    </mc:Choice>
    <mc:Fallback xmlns="">
      <p:transition spd="slow" advTm="1247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1. Introduction (3/4)</a:t>
            </a:r>
            <a:endParaRPr dirty="0"/>
          </a:p>
        </p:txBody>
      </p:sp>
      <p:sp>
        <p:nvSpPr>
          <p:cNvPr id="3" name="텍스트 개체 틀 2">
            <a:extLst>
              <a:ext uri="{FF2B5EF4-FFF2-40B4-BE49-F238E27FC236}">
                <a16:creationId xmlns:a16="http://schemas.microsoft.com/office/drawing/2014/main" id="{574575AE-9437-2843-90F7-77DD256129AF}"/>
              </a:ext>
            </a:extLst>
          </p:cNvPr>
          <p:cNvSpPr>
            <a:spLocks noGrp="1"/>
          </p:cNvSpPr>
          <p:nvPr>
            <p:ph type="body" idx="1"/>
          </p:nvPr>
        </p:nvSpPr>
        <p:spPr/>
        <p:txBody>
          <a:bodyPr/>
          <a:lstStyle/>
          <a:p>
            <a:pPr marL="0" indent="0">
              <a:buNone/>
            </a:pPr>
            <a:r>
              <a:rPr lang="en-US" altLang="zh-CN" b="1" dirty="0">
                <a:latin typeface="+mj-lt"/>
                <a:cs typeface="Arial" panose="020B0604020202020204" pitchFamily="34" charset="0"/>
              </a:rPr>
              <a:t>1.1 Research goal and necessity</a:t>
            </a:r>
            <a:endParaRPr lang="en-US" altLang="ko-Kore-KR" b="1" dirty="0">
              <a:latin typeface="+mj-lt"/>
              <a:cs typeface="Arial" panose="020B0604020202020204" pitchFamily="34" charset="0"/>
            </a:endParaRPr>
          </a:p>
          <a:p>
            <a:r>
              <a:rPr lang="en-US" altLang="ko-Kore-KR" b="1" dirty="0">
                <a:latin typeface="+mj-lt"/>
                <a:cs typeface="Arial" panose="020B0604020202020204" pitchFamily="34" charset="0"/>
              </a:rPr>
              <a:t>Issues</a:t>
            </a:r>
          </a:p>
          <a:p>
            <a:pPr lvl="1"/>
            <a:r>
              <a:rPr lang="en-US" altLang="ko-KR" dirty="0">
                <a:latin typeface="+mj-lt"/>
              </a:rPr>
              <a:t>Stage background image recommendation system is used to automatically compose stage background images according to dance styles without professional stage designers[4]. </a:t>
            </a:r>
          </a:p>
          <a:p>
            <a:pPr marL="584200" lvl="1" indent="0">
              <a:buNone/>
            </a:pPr>
            <a:endParaRPr lang="en" altLang="ko-Kore-KR" dirty="0">
              <a:latin typeface="+mj-lt"/>
              <a:cs typeface="Arial" panose="020B0604020202020204" pitchFamily="34" charset="0"/>
            </a:endParaRPr>
          </a:p>
          <a:p>
            <a:endParaRPr lang="en" altLang="ko-Kore-KR" b="1" dirty="0">
              <a:latin typeface="+mj-lt"/>
              <a:cs typeface="Arial" panose="020B0604020202020204" pitchFamily="34" charset="0"/>
            </a:endParaRPr>
          </a:p>
          <a:p>
            <a:endParaRPr lang="en" altLang="ko-Kore-KR" b="1" dirty="0">
              <a:latin typeface="+mj-lt"/>
              <a:cs typeface="Arial" panose="020B0604020202020204" pitchFamily="34" charset="0"/>
            </a:endParaRPr>
          </a:p>
          <a:p>
            <a:endParaRPr lang="en" altLang="ko-Kore-KR" b="1" dirty="0">
              <a:latin typeface="+mj-lt"/>
              <a:cs typeface="Arial" panose="020B0604020202020204" pitchFamily="34" charset="0"/>
            </a:endParaRPr>
          </a:p>
          <a:p>
            <a:endParaRPr lang="en" altLang="ko-Kore-KR" b="1" dirty="0">
              <a:latin typeface="+mj-lt"/>
              <a:cs typeface="Arial" panose="020B0604020202020204" pitchFamily="34" charset="0"/>
            </a:endParaRPr>
          </a:p>
          <a:p>
            <a:endParaRPr lang="en" altLang="ko-Kore-KR" b="1" dirty="0">
              <a:latin typeface="+mj-lt"/>
              <a:cs typeface="Arial" panose="020B0604020202020204" pitchFamily="34" charset="0"/>
            </a:endParaRPr>
          </a:p>
          <a:p>
            <a:endParaRPr lang="en" altLang="ko-Kore-KR" b="1" dirty="0">
              <a:latin typeface="+mj-lt"/>
              <a:cs typeface="Arial" panose="020B0604020202020204" pitchFamily="34" charset="0"/>
            </a:endParaRPr>
          </a:p>
          <a:p>
            <a:endParaRPr lang="en" altLang="ko-Kore-KR" b="1" dirty="0">
              <a:latin typeface="+mj-lt"/>
              <a:cs typeface="Arial" panose="020B0604020202020204" pitchFamily="34" charset="0"/>
            </a:endParaRPr>
          </a:p>
          <a:p>
            <a:r>
              <a:rPr lang="en" altLang="ko-Kore-KR" b="1" dirty="0">
                <a:latin typeface="+mj-lt"/>
                <a:cs typeface="Arial" panose="020B0604020202020204" pitchFamily="34" charset="0"/>
              </a:rPr>
              <a:t>Problems</a:t>
            </a:r>
          </a:p>
          <a:p>
            <a:pPr lvl="1"/>
            <a:r>
              <a:rPr lang="en-US" altLang="ko-KR" dirty="0">
                <a:latin typeface="+mj-lt"/>
              </a:rPr>
              <a:t>However, the limitation of the stage background images selected through conventional recommendation systems is that the emotions to be represented in the song lyrics are not reflected in the stage performance.</a:t>
            </a:r>
            <a:endParaRPr lang="en" altLang="ko-Kore-KR" dirty="0">
              <a:latin typeface="+mj-lt"/>
              <a:cs typeface="Arial" panose="020B0604020202020204" pitchFamily="34" charset="0"/>
            </a:endParaRPr>
          </a:p>
          <a:p>
            <a:pPr lvl="1"/>
            <a:endParaRPr lang="ko-Kore-KR" altLang="en-US" dirty="0">
              <a:latin typeface="+mj-lt"/>
              <a:cs typeface="Arial" panose="020B0604020202020204" pitchFamily="34" charset="0"/>
            </a:endParaRPr>
          </a:p>
        </p:txBody>
      </p:sp>
      <p:sp>
        <p:nvSpPr>
          <p:cNvPr id="51" name="Google Shape;5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2" name="그림 1">
            <a:extLst>
              <a:ext uri="{FF2B5EF4-FFF2-40B4-BE49-F238E27FC236}">
                <a16:creationId xmlns:a16="http://schemas.microsoft.com/office/drawing/2014/main" id="{6533DEDC-2EDD-43BF-9CE1-492447FD9A6B}"/>
              </a:ext>
            </a:extLst>
          </p:cNvPr>
          <p:cNvPicPr>
            <a:picLocks noChangeAspect="1"/>
          </p:cNvPicPr>
          <p:nvPr/>
        </p:nvPicPr>
        <p:blipFill rotWithShape="1">
          <a:blip r:embed="rId3"/>
          <a:srcRect r="15535" b="64885"/>
          <a:stretch/>
        </p:blipFill>
        <p:spPr>
          <a:xfrm>
            <a:off x="1931335" y="2313739"/>
            <a:ext cx="4863545" cy="1000961"/>
          </a:xfrm>
          <a:prstGeom prst="rect">
            <a:avLst/>
          </a:prstGeom>
        </p:spPr>
      </p:pic>
      <p:pic>
        <p:nvPicPr>
          <p:cNvPr id="8" name="그림 7">
            <a:extLst>
              <a:ext uri="{FF2B5EF4-FFF2-40B4-BE49-F238E27FC236}">
                <a16:creationId xmlns:a16="http://schemas.microsoft.com/office/drawing/2014/main" id="{0C73342F-6CDB-46ED-9C45-E7BE557149BF}"/>
              </a:ext>
            </a:extLst>
          </p:cNvPr>
          <p:cNvPicPr>
            <a:picLocks noChangeAspect="1"/>
          </p:cNvPicPr>
          <p:nvPr/>
        </p:nvPicPr>
        <p:blipFill rotWithShape="1">
          <a:blip r:embed="rId3"/>
          <a:srcRect l="-1" t="67041" r="17755"/>
          <a:stretch/>
        </p:blipFill>
        <p:spPr>
          <a:xfrm>
            <a:off x="1931334" y="3733800"/>
            <a:ext cx="4735751" cy="939489"/>
          </a:xfrm>
          <a:prstGeom prst="rect">
            <a:avLst/>
          </a:prstGeom>
        </p:spPr>
      </p:pic>
      <p:pic>
        <p:nvPicPr>
          <p:cNvPr id="11" name="그림 10">
            <a:extLst>
              <a:ext uri="{FF2B5EF4-FFF2-40B4-BE49-F238E27FC236}">
                <a16:creationId xmlns:a16="http://schemas.microsoft.com/office/drawing/2014/main" id="{8FC627C6-E2E6-4816-A86B-4349C3ED2956}"/>
              </a:ext>
            </a:extLst>
          </p:cNvPr>
          <p:cNvPicPr>
            <a:picLocks noChangeAspect="1"/>
          </p:cNvPicPr>
          <p:nvPr/>
        </p:nvPicPr>
        <p:blipFill rotWithShape="1">
          <a:blip r:embed="rId3"/>
          <a:srcRect l="93675" b="64885"/>
          <a:stretch/>
        </p:blipFill>
        <p:spPr>
          <a:xfrm>
            <a:off x="6550613" y="2313739"/>
            <a:ext cx="364202" cy="1000961"/>
          </a:xfrm>
          <a:prstGeom prst="rect">
            <a:avLst/>
          </a:prstGeom>
        </p:spPr>
      </p:pic>
      <p:sp>
        <p:nvSpPr>
          <p:cNvPr id="7" name="직사각형 6">
            <a:extLst>
              <a:ext uri="{FF2B5EF4-FFF2-40B4-BE49-F238E27FC236}">
                <a16:creationId xmlns:a16="http://schemas.microsoft.com/office/drawing/2014/main" id="{9F9FEF1E-C4A3-468B-A50E-E0EAF0D2951E}"/>
              </a:ext>
            </a:extLst>
          </p:cNvPr>
          <p:cNvSpPr/>
          <p:nvPr/>
        </p:nvSpPr>
        <p:spPr>
          <a:xfrm>
            <a:off x="6390861" y="2492452"/>
            <a:ext cx="447675" cy="750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4D50C0C-4A58-4BC9-A76E-93F79F47B348}"/>
              </a:ext>
            </a:extLst>
          </p:cNvPr>
          <p:cNvSpPr txBox="1"/>
          <p:nvPr/>
        </p:nvSpPr>
        <p:spPr>
          <a:xfrm>
            <a:off x="6430678" y="2631018"/>
            <a:ext cx="364202" cy="307777"/>
          </a:xfrm>
          <a:prstGeom prst="rect">
            <a:avLst/>
          </a:prstGeom>
          <a:noFill/>
        </p:spPr>
        <p:txBody>
          <a:bodyPr wrap="none" rtlCol="0">
            <a:spAutoFit/>
          </a:bodyPr>
          <a:lstStyle/>
          <a:p>
            <a:r>
              <a:rPr lang="en-US" altLang="ko-KR" dirty="0"/>
              <a:t>…</a:t>
            </a:r>
            <a:endParaRPr lang="ko-KR" altLang="en-US" dirty="0"/>
          </a:p>
        </p:txBody>
      </p:sp>
      <p:pic>
        <p:nvPicPr>
          <p:cNvPr id="13" name="그림 12">
            <a:extLst>
              <a:ext uri="{FF2B5EF4-FFF2-40B4-BE49-F238E27FC236}">
                <a16:creationId xmlns:a16="http://schemas.microsoft.com/office/drawing/2014/main" id="{37B0DFD8-AC4C-40AD-B893-E12DBB8D0190}"/>
              </a:ext>
            </a:extLst>
          </p:cNvPr>
          <p:cNvPicPr>
            <a:picLocks noChangeAspect="1"/>
          </p:cNvPicPr>
          <p:nvPr/>
        </p:nvPicPr>
        <p:blipFill rotWithShape="1">
          <a:blip r:embed="rId3"/>
          <a:srcRect l="93675" b="64885"/>
          <a:stretch/>
        </p:blipFill>
        <p:spPr>
          <a:xfrm>
            <a:off x="6550613" y="3667996"/>
            <a:ext cx="364202" cy="1000961"/>
          </a:xfrm>
          <a:prstGeom prst="rect">
            <a:avLst/>
          </a:prstGeom>
        </p:spPr>
      </p:pic>
      <p:sp>
        <p:nvSpPr>
          <p:cNvPr id="14" name="직사각형 13">
            <a:extLst>
              <a:ext uri="{FF2B5EF4-FFF2-40B4-BE49-F238E27FC236}">
                <a16:creationId xmlns:a16="http://schemas.microsoft.com/office/drawing/2014/main" id="{7B47DEF4-72D1-434E-BF00-A9A057BC6237}"/>
              </a:ext>
            </a:extLst>
          </p:cNvPr>
          <p:cNvSpPr/>
          <p:nvPr/>
        </p:nvSpPr>
        <p:spPr>
          <a:xfrm>
            <a:off x="6386098" y="3833813"/>
            <a:ext cx="447675" cy="767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0B46A10-FDE6-4A9B-88FC-B6E519C13B3E}"/>
              </a:ext>
            </a:extLst>
          </p:cNvPr>
          <p:cNvSpPr txBox="1"/>
          <p:nvPr/>
        </p:nvSpPr>
        <p:spPr>
          <a:xfrm>
            <a:off x="6430678" y="3985275"/>
            <a:ext cx="364202" cy="307777"/>
          </a:xfrm>
          <a:prstGeom prst="rect">
            <a:avLst/>
          </a:prstGeom>
          <a:noFill/>
        </p:spPr>
        <p:txBody>
          <a:bodyPr wrap="none" rtlCol="0">
            <a:spAutoFit/>
          </a:bodyPr>
          <a:lstStyle/>
          <a:p>
            <a:r>
              <a:rPr lang="en-US" altLang="ko-KR" dirty="0"/>
              <a:t>…</a:t>
            </a:r>
            <a:endParaRPr lang="ko-KR" altLang="en-US" dirty="0"/>
          </a:p>
        </p:txBody>
      </p:sp>
      <p:sp>
        <p:nvSpPr>
          <p:cNvPr id="16" name="TextBox 15">
            <a:extLst>
              <a:ext uri="{FF2B5EF4-FFF2-40B4-BE49-F238E27FC236}">
                <a16:creationId xmlns:a16="http://schemas.microsoft.com/office/drawing/2014/main" id="{11183A4F-D366-4193-A07D-4522F524DB82}"/>
              </a:ext>
            </a:extLst>
          </p:cNvPr>
          <p:cNvSpPr txBox="1"/>
          <p:nvPr/>
        </p:nvSpPr>
        <p:spPr>
          <a:xfrm rot="16200000">
            <a:off x="4445635" y="3364562"/>
            <a:ext cx="364202" cy="307777"/>
          </a:xfrm>
          <a:prstGeom prst="rect">
            <a:avLst/>
          </a:prstGeom>
          <a:noFill/>
        </p:spPr>
        <p:txBody>
          <a:bodyPr wrap="none" rtlCol="0">
            <a:spAutoFit/>
          </a:bodyPr>
          <a:lstStyle/>
          <a:p>
            <a:r>
              <a:rPr lang="en-US" altLang="ko-KR" dirty="0"/>
              <a:t>…</a:t>
            </a:r>
            <a:endParaRPr lang="ko-KR" altLang="en-US" dirty="0"/>
          </a:p>
        </p:txBody>
      </p:sp>
      <p:sp>
        <p:nvSpPr>
          <p:cNvPr id="17" name="TextBox 16">
            <a:extLst>
              <a:ext uri="{FF2B5EF4-FFF2-40B4-BE49-F238E27FC236}">
                <a16:creationId xmlns:a16="http://schemas.microsoft.com/office/drawing/2014/main" id="{6AB3E68C-38BB-4C1A-BCCF-5DD5D15DCF70}"/>
              </a:ext>
            </a:extLst>
          </p:cNvPr>
          <p:cNvSpPr txBox="1"/>
          <p:nvPr/>
        </p:nvSpPr>
        <p:spPr>
          <a:xfrm rot="16200000">
            <a:off x="3245378" y="3364562"/>
            <a:ext cx="364202" cy="307777"/>
          </a:xfrm>
          <a:prstGeom prst="rect">
            <a:avLst/>
          </a:prstGeom>
          <a:noFill/>
        </p:spPr>
        <p:txBody>
          <a:bodyPr wrap="none" rtlCol="0">
            <a:spAutoFit/>
          </a:bodyPr>
          <a:lstStyle/>
          <a:p>
            <a:r>
              <a:rPr lang="en-US" altLang="ko-KR" dirty="0"/>
              <a:t>…</a:t>
            </a:r>
            <a:endParaRPr lang="ko-KR" altLang="en-US" dirty="0"/>
          </a:p>
        </p:txBody>
      </p:sp>
      <p:sp>
        <p:nvSpPr>
          <p:cNvPr id="18" name="TextBox 17">
            <a:extLst>
              <a:ext uri="{FF2B5EF4-FFF2-40B4-BE49-F238E27FC236}">
                <a16:creationId xmlns:a16="http://schemas.microsoft.com/office/drawing/2014/main" id="{6CA3A3F5-8C2F-44DA-ADF2-D9594B797E54}"/>
              </a:ext>
            </a:extLst>
          </p:cNvPr>
          <p:cNvSpPr txBox="1"/>
          <p:nvPr/>
        </p:nvSpPr>
        <p:spPr>
          <a:xfrm rot="16200000">
            <a:off x="5659880" y="3364563"/>
            <a:ext cx="364202" cy="307777"/>
          </a:xfrm>
          <a:prstGeom prst="rect">
            <a:avLst/>
          </a:prstGeom>
          <a:noFill/>
        </p:spPr>
        <p:txBody>
          <a:bodyPr wrap="none" rtlCol="0">
            <a:spAutoFit/>
          </a:bodyPr>
          <a:lstStyle/>
          <a:p>
            <a:r>
              <a:rPr lang="en-US" altLang="ko-KR" dirty="0"/>
              <a:t>…</a:t>
            </a:r>
            <a:endParaRPr lang="ko-KR" altLang="en-US" dirty="0"/>
          </a:p>
        </p:txBody>
      </p:sp>
    </p:spTree>
    <p:extLst>
      <p:ext uri="{BB962C8B-B14F-4D97-AF65-F5344CB8AC3E}">
        <p14:creationId xmlns:p14="http://schemas.microsoft.com/office/powerpoint/2010/main" val="2761622407"/>
      </p:ext>
    </p:extLst>
  </p:cSld>
  <p:clrMapOvr>
    <a:masterClrMapping/>
  </p:clrMapOvr>
  <mc:AlternateContent xmlns:mc="http://schemas.openxmlformats.org/markup-compatibility/2006" xmlns:p14="http://schemas.microsoft.com/office/powerpoint/2010/main">
    <mc:Choice Requires="p14">
      <p:transition spd="slow" p14:dur="2000" advTm="124711"/>
    </mc:Choice>
    <mc:Fallback xmlns="">
      <p:transition spd="slow" advTm="12471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A55F7C-6B5E-BE49-A5E9-C311BB2C72B1}"/>
              </a:ext>
            </a:extLst>
          </p:cNvPr>
          <p:cNvSpPr>
            <a:spLocks noGrp="1"/>
          </p:cNvSpPr>
          <p:nvPr>
            <p:ph type="title"/>
          </p:nvPr>
        </p:nvSpPr>
        <p:spPr/>
        <p:txBody>
          <a:bodyPr/>
          <a:lstStyle/>
          <a:p>
            <a:r>
              <a:rPr lang="en-US" altLang="ko-Kore-KR" dirty="0"/>
              <a:t>1. Introduction (4/4)</a:t>
            </a:r>
            <a:endParaRPr kumimoji="1" lang="ko-Kore-KR" altLang="en-US" dirty="0"/>
          </a:p>
        </p:txBody>
      </p:sp>
      <p:sp>
        <p:nvSpPr>
          <p:cNvPr id="3" name="텍스트 개체 틀 2">
            <a:extLst>
              <a:ext uri="{FF2B5EF4-FFF2-40B4-BE49-F238E27FC236}">
                <a16:creationId xmlns:a16="http://schemas.microsoft.com/office/drawing/2014/main" id="{8CD28449-AAC1-4D4D-8FF3-83587847F021}"/>
              </a:ext>
            </a:extLst>
          </p:cNvPr>
          <p:cNvSpPr>
            <a:spLocks noGrp="1"/>
          </p:cNvSpPr>
          <p:nvPr>
            <p:ph type="body" idx="1"/>
          </p:nvPr>
        </p:nvSpPr>
        <p:spPr/>
        <p:txBody>
          <a:bodyPr/>
          <a:lstStyle/>
          <a:p>
            <a:pPr marL="0" indent="0">
              <a:buNone/>
            </a:pPr>
            <a:r>
              <a:rPr lang="en-US" altLang="zh-CN" b="1" dirty="0">
                <a:latin typeface="+mj-lt"/>
                <a:cs typeface="Arial" panose="020B0604020202020204" pitchFamily="34" charset="0"/>
              </a:rPr>
              <a:t>1.2 Method and contributions</a:t>
            </a:r>
            <a:endParaRPr kumimoji="1" lang="en-US" altLang="ko-Kore-KR" b="1" dirty="0">
              <a:latin typeface="+mj-lt"/>
            </a:endParaRPr>
          </a:p>
          <a:p>
            <a:r>
              <a:rPr kumimoji="1" lang="en-US" altLang="ko-Kore-KR" b="1" dirty="0">
                <a:latin typeface="+mj-lt"/>
              </a:rPr>
              <a:t>Proposed method</a:t>
            </a:r>
          </a:p>
          <a:p>
            <a:pPr lvl="1"/>
            <a:r>
              <a:rPr lang="en-US" altLang="ko-KR" dirty="0">
                <a:latin typeface="+mj-lt"/>
              </a:rPr>
              <a:t>This paper proposes a method to </a:t>
            </a:r>
            <a:r>
              <a:rPr lang="en-US" altLang="ko-KR" dirty="0">
                <a:solidFill>
                  <a:srgbClr val="E46C0A"/>
                </a:solidFill>
                <a:latin typeface="+mj-lt"/>
              </a:rPr>
              <a:t>transform the multiple styles of stage background images based on the emotion words </a:t>
            </a:r>
            <a:r>
              <a:rPr lang="en-US" altLang="ko-KR" dirty="0">
                <a:latin typeface="+mj-lt"/>
              </a:rPr>
              <a:t>contained in verses and choruses of selected lyrics by a user.</a:t>
            </a:r>
          </a:p>
          <a:p>
            <a:pPr lvl="1"/>
            <a:r>
              <a:rPr lang="en-US" altLang="ko-Kore-KR" dirty="0">
                <a:latin typeface="+mj-lt"/>
              </a:rPr>
              <a:t>Through the proposed method, the appropriate stage background images can be used for stage performance using the lyrics without designers.</a:t>
            </a:r>
          </a:p>
          <a:p>
            <a:pPr lvl="1"/>
            <a:endParaRPr lang="en-US" altLang="ko-Kore-KR" dirty="0">
              <a:latin typeface="+mj-lt"/>
            </a:endParaRPr>
          </a:p>
          <a:p>
            <a:r>
              <a:rPr kumimoji="1" lang="en-US" altLang="ko-Kore-KR" b="1" dirty="0"/>
              <a:t>Contribution</a:t>
            </a:r>
          </a:p>
          <a:p>
            <a:pPr lvl="1"/>
            <a:r>
              <a:rPr lang="en-US" altLang="ko-Kore-KR" dirty="0">
                <a:latin typeface="+mj-lt"/>
              </a:rPr>
              <a:t>The audience immersion can be increased by using stage background images to represent emotions expressed in the song lyrics used for singing in stage performances. </a:t>
            </a:r>
            <a:r>
              <a:rPr lang="en-US" altLang="ko-Kore-KR" dirty="0">
                <a:solidFill>
                  <a:srgbClr val="E46C0A"/>
                </a:solidFill>
                <a:latin typeface="+mj-lt"/>
              </a:rPr>
              <a:t>Emotions that are complex to represent using computers can be represented. </a:t>
            </a:r>
          </a:p>
          <a:p>
            <a:pPr lvl="1"/>
            <a:r>
              <a:rPr lang="en-US" altLang="ko-Kore-KR" dirty="0">
                <a:latin typeface="+mj-lt"/>
              </a:rPr>
              <a:t>Certain emotions that are difficult for humans to determine intuitively can be represented as images because </a:t>
            </a:r>
            <a:r>
              <a:rPr lang="en-US" altLang="ko-Kore-KR" dirty="0">
                <a:solidFill>
                  <a:srgbClr val="E46C0A"/>
                </a:solidFill>
                <a:latin typeface="+mj-lt"/>
              </a:rPr>
              <a:t>the proposed method can transform the style of images based on an image with a high correlation with the emotion represented using lyrics.</a:t>
            </a:r>
            <a:endParaRPr lang="ko-Kore-KR" altLang="en-US" dirty="0">
              <a:solidFill>
                <a:srgbClr val="E46C0A"/>
              </a:solidFill>
              <a:latin typeface="+mj-lt"/>
            </a:endParaRPr>
          </a:p>
          <a:p>
            <a:pPr marL="584200" lvl="1" indent="0">
              <a:buNone/>
            </a:pPr>
            <a:endParaRPr lang="en-US" altLang="ko-Kore-KR" dirty="0">
              <a:latin typeface="+mj-lt"/>
            </a:endParaRPr>
          </a:p>
        </p:txBody>
      </p:sp>
      <p:sp>
        <p:nvSpPr>
          <p:cNvPr id="4" name="슬라이드 번호 개체 틀 3">
            <a:extLst>
              <a:ext uri="{FF2B5EF4-FFF2-40B4-BE49-F238E27FC236}">
                <a16:creationId xmlns:a16="http://schemas.microsoft.com/office/drawing/2014/main" id="{2904F93F-A912-314F-A647-E461C34D85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440346596"/>
      </p:ext>
    </p:extLst>
  </p:cSld>
  <p:clrMapOvr>
    <a:masterClrMapping/>
  </p:clrMapOvr>
  <mc:AlternateContent xmlns:mc="http://schemas.openxmlformats.org/markup-compatibility/2006" xmlns:p14="http://schemas.microsoft.com/office/powerpoint/2010/main">
    <mc:Choice Requires="p14">
      <p:transition spd="slow" p14:dur="2000" advTm="123542"/>
    </mc:Choice>
    <mc:Fallback xmlns="">
      <p:transition spd="slow" advTm="12354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A55F7C-6B5E-BE49-A5E9-C311BB2C72B1}"/>
              </a:ext>
            </a:extLst>
          </p:cNvPr>
          <p:cNvSpPr>
            <a:spLocks noGrp="1"/>
          </p:cNvSpPr>
          <p:nvPr>
            <p:ph type="title"/>
          </p:nvPr>
        </p:nvSpPr>
        <p:spPr/>
        <p:txBody>
          <a:bodyPr/>
          <a:lstStyle/>
          <a:p>
            <a:r>
              <a:rPr lang="en-US" altLang="ko-Kore-KR" dirty="0"/>
              <a:t>2. Related works (1/4)</a:t>
            </a:r>
            <a:endParaRPr kumimoji="1" lang="ko-Kore-KR" altLang="en-US" dirty="0"/>
          </a:p>
        </p:txBody>
      </p:sp>
      <p:sp>
        <p:nvSpPr>
          <p:cNvPr id="3" name="텍스트 개체 틀 2">
            <a:extLst>
              <a:ext uri="{FF2B5EF4-FFF2-40B4-BE49-F238E27FC236}">
                <a16:creationId xmlns:a16="http://schemas.microsoft.com/office/drawing/2014/main" id="{8CD28449-AAC1-4D4D-8FF3-83587847F021}"/>
              </a:ext>
            </a:extLst>
          </p:cNvPr>
          <p:cNvSpPr>
            <a:spLocks noGrp="1"/>
          </p:cNvSpPr>
          <p:nvPr>
            <p:ph type="body" idx="1"/>
          </p:nvPr>
        </p:nvSpPr>
        <p:spPr/>
        <p:txBody>
          <a:bodyPr/>
          <a:lstStyle/>
          <a:p>
            <a:pPr marL="0" indent="0">
              <a:buNone/>
            </a:pPr>
            <a:r>
              <a:rPr kumimoji="1" lang="en-US" altLang="ko-Kore-KR" b="1" dirty="0"/>
              <a:t>2.1. Stage background image recommendation system</a:t>
            </a:r>
          </a:p>
          <a:p>
            <a:r>
              <a:rPr kumimoji="1" lang="en-US" altLang="ko-Kore-KR" b="1" dirty="0"/>
              <a:t>Purpose </a:t>
            </a:r>
          </a:p>
          <a:p>
            <a:pPr lvl="1"/>
            <a:r>
              <a:rPr lang="en-US" altLang="ko-KR" dirty="0">
                <a:latin typeface="+mn-lt"/>
              </a:rPr>
              <a:t>A stage background image recommendation system[4] recommends stage background images by reflecting a dancer’s preferences and dance styles such as ballet, belly dance, street dance, modern dance, tango, and waltz.</a:t>
            </a:r>
          </a:p>
          <a:p>
            <a:pPr lvl="1"/>
            <a:endParaRPr kumimoji="1" lang="en-US" altLang="ko-Kore-KR" b="1" dirty="0">
              <a:latin typeface="+mn-lt"/>
            </a:endParaRPr>
          </a:p>
          <a:p>
            <a:r>
              <a:rPr kumimoji="1" lang="en-US" altLang="ko-Kore-KR" b="1" dirty="0"/>
              <a:t>Problem</a:t>
            </a:r>
          </a:p>
          <a:p>
            <a:pPr lvl="1"/>
            <a:r>
              <a:rPr lang="en-US" altLang="ko-KR" dirty="0">
                <a:latin typeface="+mn-lt"/>
              </a:rPr>
              <a:t>Because only dances are reflected, the stage background images recommended by the stage background recommendation system do not represent the emotions that the singing stage performance aims to express through lyrics.</a:t>
            </a:r>
          </a:p>
        </p:txBody>
      </p:sp>
      <p:sp>
        <p:nvSpPr>
          <p:cNvPr id="4" name="슬라이드 번호 개체 틀 3">
            <a:extLst>
              <a:ext uri="{FF2B5EF4-FFF2-40B4-BE49-F238E27FC236}">
                <a16:creationId xmlns:a16="http://schemas.microsoft.com/office/drawing/2014/main" id="{2904F93F-A912-314F-A647-E461C34D85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5" name="그림 4">
            <a:extLst>
              <a:ext uri="{FF2B5EF4-FFF2-40B4-BE49-F238E27FC236}">
                <a16:creationId xmlns:a16="http://schemas.microsoft.com/office/drawing/2014/main" id="{08A6F0B8-CA41-4B16-BF9E-D6F6F1EC4265}"/>
              </a:ext>
            </a:extLst>
          </p:cNvPr>
          <p:cNvPicPr>
            <a:picLocks noChangeAspect="1"/>
          </p:cNvPicPr>
          <p:nvPr/>
        </p:nvPicPr>
        <p:blipFill>
          <a:blip r:embed="rId2"/>
          <a:stretch>
            <a:fillRect/>
          </a:stretch>
        </p:blipFill>
        <p:spPr>
          <a:xfrm>
            <a:off x="228600" y="3977440"/>
            <a:ext cx="8686800" cy="2421466"/>
          </a:xfrm>
          <a:prstGeom prst="rect">
            <a:avLst/>
          </a:prstGeom>
        </p:spPr>
      </p:pic>
    </p:spTree>
    <p:extLst>
      <p:ext uri="{BB962C8B-B14F-4D97-AF65-F5344CB8AC3E}">
        <p14:creationId xmlns:p14="http://schemas.microsoft.com/office/powerpoint/2010/main" val="4153343254"/>
      </p:ext>
    </p:extLst>
  </p:cSld>
  <p:clrMapOvr>
    <a:masterClrMapping/>
  </p:clrMapOvr>
  <mc:AlternateContent xmlns:mc="http://schemas.openxmlformats.org/markup-compatibility/2006" xmlns:p14="http://schemas.microsoft.com/office/powerpoint/2010/main">
    <mc:Choice Requires="p14">
      <p:transition spd="slow" p14:dur="2000" advTm="123542"/>
    </mc:Choice>
    <mc:Fallback xmlns="">
      <p:transition spd="slow" advTm="12354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A55F7C-6B5E-BE49-A5E9-C311BB2C72B1}"/>
              </a:ext>
            </a:extLst>
          </p:cNvPr>
          <p:cNvSpPr>
            <a:spLocks noGrp="1"/>
          </p:cNvSpPr>
          <p:nvPr>
            <p:ph type="title"/>
          </p:nvPr>
        </p:nvSpPr>
        <p:spPr/>
        <p:txBody>
          <a:bodyPr/>
          <a:lstStyle/>
          <a:p>
            <a:r>
              <a:rPr lang="en-US" altLang="ko-Kore-KR" dirty="0"/>
              <a:t>2. Related works (2/4)</a:t>
            </a:r>
            <a:endParaRPr kumimoji="1" lang="ko-Kore-KR" altLang="en-US" dirty="0"/>
          </a:p>
        </p:txBody>
      </p:sp>
      <p:sp>
        <p:nvSpPr>
          <p:cNvPr id="3" name="텍스트 개체 틀 2">
            <a:extLst>
              <a:ext uri="{FF2B5EF4-FFF2-40B4-BE49-F238E27FC236}">
                <a16:creationId xmlns:a16="http://schemas.microsoft.com/office/drawing/2014/main" id="{8CD28449-AAC1-4D4D-8FF3-83587847F021}"/>
              </a:ext>
            </a:extLst>
          </p:cNvPr>
          <p:cNvSpPr>
            <a:spLocks noGrp="1"/>
          </p:cNvSpPr>
          <p:nvPr>
            <p:ph type="body" idx="1"/>
          </p:nvPr>
        </p:nvSpPr>
        <p:spPr/>
        <p:txBody>
          <a:bodyPr/>
          <a:lstStyle/>
          <a:p>
            <a:pPr marL="0" indent="0">
              <a:buNone/>
            </a:pPr>
            <a:r>
              <a:rPr kumimoji="1" lang="en-US" altLang="ko-Kore-KR" b="1" dirty="0"/>
              <a:t>2.2. Emotion classification</a:t>
            </a:r>
          </a:p>
          <a:p>
            <a:r>
              <a:rPr kumimoji="1" lang="en-US" altLang="ko-Kore-KR" b="1" dirty="0"/>
              <a:t>Purpose</a:t>
            </a:r>
          </a:p>
          <a:p>
            <a:pPr lvl="1" fontAlgn="base" latinLnBrk="1"/>
            <a:r>
              <a:rPr lang="en-US" altLang="ko-KR" dirty="0">
                <a:latin typeface="+mn-lt"/>
              </a:rPr>
              <a:t>To express emotions in images that are difficult to process using computers, studies have been conducted recently to improve the accuracy of the sentimental understanding of human emotions[12-18]. </a:t>
            </a:r>
          </a:p>
          <a:p>
            <a:pPr marL="584200" lvl="1" indent="0">
              <a:buNone/>
            </a:pPr>
            <a:endParaRPr kumimoji="1" lang="en-US" altLang="ko-Kore-KR" dirty="0">
              <a:latin typeface="+mn-lt"/>
            </a:endParaRPr>
          </a:p>
          <a:p>
            <a:r>
              <a:rPr kumimoji="1" lang="en-US" altLang="ko-Kore-KR" b="1" dirty="0"/>
              <a:t>Problem</a:t>
            </a:r>
          </a:p>
          <a:p>
            <a:pPr lvl="1" fontAlgn="base" latinLnBrk="1"/>
            <a:r>
              <a:rPr lang="en-US" altLang="ko-KR" dirty="0">
                <a:latin typeface="+mn-lt"/>
              </a:rPr>
              <a:t>Because it is not possible to visualize the features of images classified with the level of basic emotions, there is no way of knowing the images that are appropriate for the stage background.</a:t>
            </a:r>
          </a:p>
        </p:txBody>
      </p:sp>
      <p:sp>
        <p:nvSpPr>
          <p:cNvPr id="4" name="슬라이드 번호 개체 틀 3">
            <a:extLst>
              <a:ext uri="{FF2B5EF4-FFF2-40B4-BE49-F238E27FC236}">
                <a16:creationId xmlns:a16="http://schemas.microsoft.com/office/drawing/2014/main" id="{2904F93F-A912-314F-A647-E461C34D85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5" name="사각형: 둥근 모서리 4">
            <a:extLst>
              <a:ext uri="{FF2B5EF4-FFF2-40B4-BE49-F238E27FC236}">
                <a16:creationId xmlns:a16="http://schemas.microsoft.com/office/drawing/2014/main" id="{12A86040-7676-47B4-8AE3-0FC13372ABA6}"/>
              </a:ext>
            </a:extLst>
          </p:cNvPr>
          <p:cNvSpPr/>
          <p:nvPr/>
        </p:nvSpPr>
        <p:spPr>
          <a:xfrm>
            <a:off x="933978" y="3931654"/>
            <a:ext cx="7752822" cy="432000"/>
          </a:xfrm>
          <a:prstGeom prst="round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mn-lt"/>
                <a:ea typeface="맑은 고딕" panose="020B0503020000020004" pitchFamily="50" charset="-127"/>
                <a:cs typeface="+mn-cs"/>
              </a:rPr>
              <a:t>Emotion Words</a:t>
            </a:r>
            <a:endParaRPr kumimoji="0" lang="ko-KR" altLang="en-US" sz="1600" b="0" i="0" u="none" strike="noStrike" kern="0" cap="none" spc="0" normalizeH="0" baseline="0" noProof="0" dirty="0">
              <a:ln>
                <a:noFill/>
              </a:ln>
              <a:solidFill>
                <a:sysClr val="windowText" lastClr="000000"/>
              </a:solidFill>
              <a:effectLst/>
              <a:uLnTx/>
              <a:uFillTx/>
              <a:latin typeface="+mn-lt"/>
              <a:ea typeface="맑은 고딕" panose="020B0503020000020004" pitchFamily="50" charset="-127"/>
              <a:cs typeface="+mn-cs"/>
            </a:endParaRPr>
          </a:p>
        </p:txBody>
      </p:sp>
      <p:sp>
        <p:nvSpPr>
          <p:cNvPr id="6" name="사각형: 둥근 모서리 5">
            <a:extLst>
              <a:ext uri="{FF2B5EF4-FFF2-40B4-BE49-F238E27FC236}">
                <a16:creationId xmlns:a16="http://schemas.microsoft.com/office/drawing/2014/main" id="{3E71999A-8BD6-420A-BA9C-E4B14B4BEDAC}"/>
              </a:ext>
            </a:extLst>
          </p:cNvPr>
          <p:cNvSpPr/>
          <p:nvPr/>
        </p:nvSpPr>
        <p:spPr>
          <a:xfrm>
            <a:off x="1666875" y="5318630"/>
            <a:ext cx="7019926" cy="576000"/>
          </a:xfrm>
          <a:prstGeom prst="roundRect">
            <a:avLst/>
          </a:prstGeom>
          <a:noFill/>
          <a:ln w="38100" cap="flat" cmpd="sng" algn="ctr">
            <a:solidFill>
              <a:schemeClr val="accent6">
                <a:lumMod val="60000"/>
                <a:lumOff val="4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lnSpc>
                <a:spcPts val="1200"/>
              </a:lnSpc>
              <a:buClrTx/>
            </a:pPr>
            <a:endParaRPr lang="ko-KR" altLang="en-US" sz="1800" dirty="0">
              <a:solidFill>
                <a:sysClr val="windowText" lastClr="000000"/>
              </a:solidFill>
              <a:latin typeface="+mn-lt"/>
              <a:ea typeface="맑은 고딕" panose="020B0503020000020004" pitchFamily="50" charset="-127"/>
              <a:cs typeface="+mn-cs"/>
            </a:endParaRPr>
          </a:p>
        </p:txBody>
      </p:sp>
      <p:sp>
        <p:nvSpPr>
          <p:cNvPr id="7" name="사각형: 둥근 모서리 6">
            <a:extLst>
              <a:ext uri="{FF2B5EF4-FFF2-40B4-BE49-F238E27FC236}">
                <a16:creationId xmlns:a16="http://schemas.microsoft.com/office/drawing/2014/main" id="{CFC1CBEA-B28A-426B-BF24-AD5005317667}"/>
              </a:ext>
            </a:extLst>
          </p:cNvPr>
          <p:cNvSpPr/>
          <p:nvPr/>
        </p:nvSpPr>
        <p:spPr>
          <a:xfrm>
            <a:off x="3159084" y="5404414"/>
            <a:ext cx="1332000" cy="432000"/>
          </a:xfrm>
          <a:prstGeom prst="roundRect">
            <a:avLst/>
          </a:prstGeom>
          <a:solidFill>
            <a:srgbClr val="DD0C81"/>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rPr>
              <a:t>Anger</a:t>
            </a:r>
            <a:endParaRPr kumimoji="0" lang="ko-KR" altLang="en-US"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endParaRPr>
          </a:p>
        </p:txBody>
      </p:sp>
      <p:sp>
        <p:nvSpPr>
          <p:cNvPr id="8" name="사각형: 둥근 모서리 7">
            <a:extLst>
              <a:ext uri="{FF2B5EF4-FFF2-40B4-BE49-F238E27FC236}">
                <a16:creationId xmlns:a16="http://schemas.microsoft.com/office/drawing/2014/main" id="{6DFD8D17-F4EC-44B3-9DEE-EFF220CCD028}"/>
              </a:ext>
            </a:extLst>
          </p:cNvPr>
          <p:cNvSpPr/>
          <p:nvPr/>
        </p:nvSpPr>
        <p:spPr>
          <a:xfrm>
            <a:off x="4531542" y="5404414"/>
            <a:ext cx="1332000" cy="432000"/>
          </a:xfrm>
          <a:prstGeom prst="roundRect">
            <a:avLst/>
          </a:prstGeom>
          <a:solidFill>
            <a:srgbClr val="964097"/>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rPr>
              <a:t>Disgust</a:t>
            </a:r>
            <a:endParaRPr kumimoji="0" lang="ko-KR" altLang="en-US"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endParaRPr>
          </a:p>
        </p:txBody>
      </p:sp>
      <p:sp>
        <p:nvSpPr>
          <p:cNvPr id="9" name="사각형: 둥근 모서리 8">
            <a:extLst>
              <a:ext uri="{FF2B5EF4-FFF2-40B4-BE49-F238E27FC236}">
                <a16:creationId xmlns:a16="http://schemas.microsoft.com/office/drawing/2014/main" id="{72FD6CD1-BC4B-417E-9006-1EAA10D94C5D}"/>
              </a:ext>
            </a:extLst>
          </p:cNvPr>
          <p:cNvSpPr/>
          <p:nvPr/>
        </p:nvSpPr>
        <p:spPr>
          <a:xfrm>
            <a:off x="5904000" y="5404414"/>
            <a:ext cx="1332000" cy="432000"/>
          </a:xfrm>
          <a:prstGeom prst="roundRect">
            <a:avLst/>
          </a:prstGeom>
          <a:solidFill>
            <a:srgbClr val="40BDED"/>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rPr>
              <a:t>Sadness</a:t>
            </a:r>
            <a:endParaRPr kumimoji="0" lang="ko-KR" altLang="en-US"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endParaRPr>
          </a:p>
        </p:txBody>
      </p:sp>
      <p:sp>
        <p:nvSpPr>
          <p:cNvPr id="10" name="사각형: 둥근 모서리 9">
            <a:extLst>
              <a:ext uri="{FF2B5EF4-FFF2-40B4-BE49-F238E27FC236}">
                <a16:creationId xmlns:a16="http://schemas.microsoft.com/office/drawing/2014/main" id="{F309BF67-1A66-480B-831E-6C0CE60EC9B0}"/>
              </a:ext>
            </a:extLst>
          </p:cNvPr>
          <p:cNvSpPr/>
          <p:nvPr/>
        </p:nvSpPr>
        <p:spPr>
          <a:xfrm>
            <a:off x="1666875" y="4575141"/>
            <a:ext cx="7019925" cy="576000"/>
          </a:xfrm>
          <a:prstGeom prst="roundRect">
            <a:avLst/>
          </a:prstGeom>
          <a:noFill/>
          <a:ln w="38100" cap="flat" cmpd="sng" algn="ctr">
            <a:solidFill>
              <a:srgbClr val="B7DEE8"/>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mn-lt"/>
              <a:ea typeface="맑은 고딕" panose="020B0503020000020004" pitchFamily="50" charset="-127"/>
              <a:cs typeface="+mn-cs"/>
            </a:endParaRPr>
          </a:p>
        </p:txBody>
      </p:sp>
      <p:sp>
        <p:nvSpPr>
          <p:cNvPr id="11" name="사각형: 둥근 모서리 10">
            <a:extLst>
              <a:ext uri="{FF2B5EF4-FFF2-40B4-BE49-F238E27FC236}">
                <a16:creationId xmlns:a16="http://schemas.microsoft.com/office/drawing/2014/main" id="{32443401-ABD0-4B70-87B2-5CD52DCF6B00}"/>
              </a:ext>
            </a:extLst>
          </p:cNvPr>
          <p:cNvSpPr/>
          <p:nvPr/>
        </p:nvSpPr>
        <p:spPr>
          <a:xfrm>
            <a:off x="3159084" y="4659913"/>
            <a:ext cx="1332000" cy="432000"/>
          </a:xfrm>
          <a:prstGeom prst="roundRect">
            <a:avLst/>
          </a:prstGeom>
          <a:solidFill>
            <a:srgbClr val="FAA719"/>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rPr>
              <a:t>Anticipation</a:t>
            </a:r>
            <a:endParaRPr kumimoji="0" lang="ko-KR" altLang="en-US"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endParaRPr>
          </a:p>
        </p:txBody>
      </p:sp>
      <p:sp>
        <p:nvSpPr>
          <p:cNvPr id="12" name="사각형: 둥근 모서리 11">
            <a:extLst>
              <a:ext uri="{FF2B5EF4-FFF2-40B4-BE49-F238E27FC236}">
                <a16:creationId xmlns:a16="http://schemas.microsoft.com/office/drawing/2014/main" id="{5C993339-6B8B-4184-9052-3596820D065F}"/>
              </a:ext>
            </a:extLst>
          </p:cNvPr>
          <p:cNvSpPr/>
          <p:nvPr/>
        </p:nvSpPr>
        <p:spPr>
          <a:xfrm>
            <a:off x="4531542" y="4639697"/>
            <a:ext cx="1332000" cy="432000"/>
          </a:xfrm>
          <a:prstGeom prst="roundRect">
            <a:avLst/>
          </a:prstGeom>
          <a:solidFill>
            <a:srgbClr val="F4EB24"/>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rPr>
              <a:t>Joy</a:t>
            </a:r>
            <a:endParaRPr kumimoji="0" lang="ko-KR" altLang="en-US"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endParaRPr>
          </a:p>
        </p:txBody>
      </p:sp>
      <p:sp>
        <p:nvSpPr>
          <p:cNvPr id="13" name="사각형: 둥근 모서리 12">
            <a:extLst>
              <a:ext uri="{FF2B5EF4-FFF2-40B4-BE49-F238E27FC236}">
                <a16:creationId xmlns:a16="http://schemas.microsoft.com/office/drawing/2014/main" id="{EECFA4FC-00E4-4A25-8539-1B2CE308A7B1}"/>
              </a:ext>
            </a:extLst>
          </p:cNvPr>
          <p:cNvSpPr/>
          <p:nvPr/>
        </p:nvSpPr>
        <p:spPr>
          <a:xfrm>
            <a:off x="7276458" y="4639697"/>
            <a:ext cx="1332000" cy="432000"/>
          </a:xfrm>
          <a:prstGeom prst="roundRect">
            <a:avLst/>
          </a:prstGeom>
          <a:solidFill>
            <a:srgbClr val="61C086"/>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rPr>
              <a:t>Surprise</a:t>
            </a:r>
            <a:endParaRPr kumimoji="0" lang="ko-KR" altLang="en-US"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14BA63CE-4F70-4DA7-8F11-7F0A248BAF0E}"/>
              </a:ext>
            </a:extLst>
          </p:cNvPr>
          <p:cNvSpPr/>
          <p:nvPr/>
        </p:nvSpPr>
        <p:spPr>
          <a:xfrm>
            <a:off x="5904000" y="4639697"/>
            <a:ext cx="1332000" cy="432000"/>
          </a:xfrm>
          <a:prstGeom prst="roundRect">
            <a:avLst/>
          </a:prstGeom>
          <a:solidFill>
            <a:srgbClr val="D0DD25"/>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rPr>
              <a:t>Trust</a:t>
            </a:r>
            <a:endParaRPr kumimoji="0" lang="ko-KR" altLang="en-US"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endParaRPr>
          </a:p>
        </p:txBody>
      </p:sp>
      <p:sp>
        <p:nvSpPr>
          <p:cNvPr id="15" name="사각형: 둥근 모서리 14">
            <a:extLst>
              <a:ext uri="{FF2B5EF4-FFF2-40B4-BE49-F238E27FC236}">
                <a16:creationId xmlns:a16="http://schemas.microsoft.com/office/drawing/2014/main" id="{D2328C6C-B9C1-4E91-9B26-285572747665}"/>
              </a:ext>
            </a:extLst>
          </p:cNvPr>
          <p:cNvSpPr/>
          <p:nvPr/>
        </p:nvSpPr>
        <p:spPr>
          <a:xfrm>
            <a:off x="7276458" y="5404414"/>
            <a:ext cx="1332000" cy="432000"/>
          </a:xfrm>
          <a:prstGeom prst="roundRect">
            <a:avLst/>
          </a:prstGeom>
          <a:solidFill>
            <a:srgbClr val="A3CC3F"/>
          </a:solidFill>
          <a:ln w="12700"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ts val="12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rPr>
              <a:t>Fear</a:t>
            </a:r>
            <a:endParaRPr kumimoji="0" lang="ko-KR" altLang="en-US" sz="1600" b="0" i="0" u="none" strike="noStrike" kern="0" cap="none" spc="0" normalizeH="0" baseline="0" noProof="0" dirty="0">
              <a:ln>
                <a:noFill/>
              </a:ln>
              <a:solidFill>
                <a:schemeClr val="tx1"/>
              </a:solidFill>
              <a:effectLst/>
              <a:uLnTx/>
              <a:uFillTx/>
              <a:latin typeface="+mn-lt"/>
              <a:ea typeface="맑은 고딕" panose="020B0503020000020004" pitchFamily="50" charset="-127"/>
              <a:cs typeface="+mn-cs"/>
            </a:endParaRPr>
          </a:p>
        </p:txBody>
      </p:sp>
      <p:cxnSp>
        <p:nvCxnSpPr>
          <p:cNvPr id="98" name="연결선: 꺾임 97">
            <a:extLst>
              <a:ext uri="{FF2B5EF4-FFF2-40B4-BE49-F238E27FC236}">
                <a16:creationId xmlns:a16="http://schemas.microsoft.com/office/drawing/2014/main" id="{E946C1CE-C694-44DD-A9F3-D0162785FFB3}"/>
              </a:ext>
            </a:extLst>
          </p:cNvPr>
          <p:cNvCxnSpPr>
            <a:cxnSpLocks/>
            <a:endCxn id="10" idx="1"/>
          </p:cNvCxnSpPr>
          <p:nvPr/>
        </p:nvCxnSpPr>
        <p:spPr>
          <a:xfrm rot="16200000" flipH="1">
            <a:off x="1176760" y="4373025"/>
            <a:ext cx="499487" cy="480744"/>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BD1A48FF-6FD4-403A-9912-CF39ED53ABFE}"/>
              </a:ext>
            </a:extLst>
          </p:cNvPr>
          <p:cNvCxnSpPr>
            <a:cxnSpLocks/>
            <a:endCxn id="6" idx="1"/>
          </p:cNvCxnSpPr>
          <p:nvPr/>
        </p:nvCxnSpPr>
        <p:spPr>
          <a:xfrm rot="16200000" flipH="1">
            <a:off x="805013" y="4744768"/>
            <a:ext cx="1242978" cy="48074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CE749FE-5182-4960-963D-BE1427434276}"/>
              </a:ext>
            </a:extLst>
          </p:cNvPr>
          <p:cNvSpPr txBox="1"/>
          <p:nvPr/>
        </p:nvSpPr>
        <p:spPr>
          <a:xfrm>
            <a:off x="1981146" y="4697767"/>
            <a:ext cx="901209" cy="338554"/>
          </a:xfrm>
          <a:prstGeom prst="rect">
            <a:avLst/>
          </a:prstGeom>
          <a:noFill/>
        </p:spPr>
        <p:txBody>
          <a:bodyPr wrap="none" rtlCol="0">
            <a:spAutoFit/>
          </a:bodyPr>
          <a:lstStyle/>
          <a:p>
            <a:r>
              <a:rPr lang="en-US" altLang="ko-KR" sz="1600" dirty="0"/>
              <a:t>Positive</a:t>
            </a:r>
            <a:endParaRPr lang="ko-KR" altLang="en-US" sz="1600" dirty="0"/>
          </a:p>
        </p:txBody>
      </p:sp>
      <p:sp>
        <p:nvSpPr>
          <p:cNvPr id="106" name="TextBox 105">
            <a:extLst>
              <a:ext uri="{FF2B5EF4-FFF2-40B4-BE49-F238E27FC236}">
                <a16:creationId xmlns:a16="http://schemas.microsoft.com/office/drawing/2014/main" id="{97A5C7AB-D639-40B4-BC89-C9E042BC17EE}"/>
              </a:ext>
            </a:extLst>
          </p:cNvPr>
          <p:cNvSpPr txBox="1"/>
          <p:nvPr/>
        </p:nvSpPr>
        <p:spPr>
          <a:xfrm>
            <a:off x="1981146" y="5437353"/>
            <a:ext cx="958917" cy="338554"/>
          </a:xfrm>
          <a:prstGeom prst="rect">
            <a:avLst/>
          </a:prstGeom>
          <a:noFill/>
        </p:spPr>
        <p:txBody>
          <a:bodyPr wrap="none" rtlCol="0">
            <a:spAutoFit/>
          </a:bodyPr>
          <a:lstStyle/>
          <a:p>
            <a:r>
              <a:rPr lang="en-US" altLang="ko-KR" sz="1600" dirty="0"/>
              <a:t>negative</a:t>
            </a:r>
            <a:endParaRPr lang="ko-KR" altLang="en-US" sz="1600" dirty="0"/>
          </a:p>
        </p:txBody>
      </p:sp>
    </p:spTree>
    <p:extLst>
      <p:ext uri="{BB962C8B-B14F-4D97-AF65-F5344CB8AC3E}">
        <p14:creationId xmlns:p14="http://schemas.microsoft.com/office/powerpoint/2010/main" val="1818429691"/>
      </p:ext>
    </p:extLst>
  </p:cSld>
  <p:clrMapOvr>
    <a:masterClrMapping/>
  </p:clrMapOvr>
  <mc:AlternateContent xmlns:mc="http://schemas.openxmlformats.org/markup-compatibility/2006" xmlns:p14="http://schemas.microsoft.com/office/powerpoint/2010/main">
    <mc:Choice Requires="p14">
      <p:transition spd="slow" p14:dur="2000" advTm="123542"/>
    </mc:Choice>
    <mc:Fallback xmlns="">
      <p:transition spd="slow" advTm="12354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A55F7C-6B5E-BE49-A5E9-C311BB2C72B1}"/>
              </a:ext>
            </a:extLst>
          </p:cNvPr>
          <p:cNvSpPr>
            <a:spLocks noGrp="1"/>
          </p:cNvSpPr>
          <p:nvPr>
            <p:ph type="title"/>
          </p:nvPr>
        </p:nvSpPr>
        <p:spPr/>
        <p:txBody>
          <a:bodyPr/>
          <a:lstStyle/>
          <a:p>
            <a:r>
              <a:rPr lang="en-US" altLang="ko-Kore-KR" dirty="0"/>
              <a:t>2. Related works (3/4)</a:t>
            </a:r>
            <a:endParaRPr kumimoji="1" lang="ko-Kore-KR" altLang="en-US" dirty="0"/>
          </a:p>
        </p:txBody>
      </p:sp>
      <p:sp>
        <p:nvSpPr>
          <p:cNvPr id="3" name="텍스트 개체 틀 2">
            <a:extLst>
              <a:ext uri="{FF2B5EF4-FFF2-40B4-BE49-F238E27FC236}">
                <a16:creationId xmlns:a16="http://schemas.microsoft.com/office/drawing/2014/main" id="{8CD28449-AAC1-4D4D-8FF3-83587847F021}"/>
              </a:ext>
            </a:extLst>
          </p:cNvPr>
          <p:cNvSpPr>
            <a:spLocks noGrp="1"/>
          </p:cNvSpPr>
          <p:nvPr>
            <p:ph type="body" idx="1"/>
          </p:nvPr>
        </p:nvSpPr>
        <p:spPr/>
        <p:txBody>
          <a:bodyPr/>
          <a:lstStyle/>
          <a:p>
            <a:pPr marL="0" indent="0">
              <a:buNone/>
            </a:pPr>
            <a:r>
              <a:rPr kumimoji="1" lang="en-US" altLang="ko-Kore-KR" b="1" dirty="0"/>
              <a:t>2.3. Style transfer</a:t>
            </a:r>
          </a:p>
          <a:p>
            <a:r>
              <a:rPr kumimoji="1" lang="en-US" altLang="ko-Kore-KR" b="1" dirty="0"/>
              <a:t>Purpose</a:t>
            </a:r>
          </a:p>
          <a:p>
            <a:pPr lvl="1" fontAlgn="base" latinLnBrk="1"/>
            <a:r>
              <a:rPr lang="en-US" altLang="ko-KR" dirty="0">
                <a:latin typeface="+mn-lt"/>
              </a:rPr>
              <a:t>Style transfer transforms the style based on a convolutional neural network (CNN) [10-11] and a generative adversarial network (GAN) [5-7]. </a:t>
            </a:r>
          </a:p>
          <a:p>
            <a:pPr marL="584200" lvl="1" indent="0">
              <a:buNone/>
            </a:pPr>
            <a:endParaRPr kumimoji="1" lang="en-US" altLang="ko-Kore-KR" dirty="0">
              <a:latin typeface="+mn-lt"/>
            </a:endParaRPr>
          </a:p>
          <a:p>
            <a:endParaRPr kumimoji="1" lang="en-US" altLang="ko-Kore-KR" b="1" dirty="0"/>
          </a:p>
          <a:p>
            <a:endParaRPr kumimoji="1" lang="en-US" altLang="ko-Kore-KR" b="1" dirty="0"/>
          </a:p>
          <a:p>
            <a:endParaRPr kumimoji="1" lang="en-US" altLang="ko-Kore-KR" b="1" dirty="0"/>
          </a:p>
          <a:p>
            <a:endParaRPr kumimoji="1" lang="en-US" altLang="ko-Kore-KR" b="1" dirty="0"/>
          </a:p>
          <a:p>
            <a:endParaRPr kumimoji="1" lang="en-US" altLang="ko-Kore-KR" b="1" dirty="0"/>
          </a:p>
          <a:p>
            <a:endParaRPr kumimoji="1" lang="en-US" altLang="ko-Kore-KR" b="1" dirty="0"/>
          </a:p>
          <a:p>
            <a:r>
              <a:rPr kumimoji="1" lang="en-US" altLang="ko-Kore-KR" b="1" dirty="0"/>
              <a:t>Problem</a:t>
            </a:r>
          </a:p>
          <a:p>
            <a:pPr lvl="1"/>
            <a:r>
              <a:rPr lang="en-US" altLang="ko-KR" dirty="0">
                <a:solidFill>
                  <a:schemeClr val="tx1"/>
                </a:solidFill>
                <a:latin typeface="+mn-lt"/>
                <a:cs typeface="Arial" panose="020B0604020202020204" pitchFamily="34" charset="0"/>
              </a:rPr>
              <a:t>When transforming the style, content information may be lost. </a:t>
            </a:r>
          </a:p>
          <a:p>
            <a:pPr lvl="1"/>
            <a:r>
              <a:rPr lang="en-US" altLang="ko-KR" dirty="0">
                <a:solidFill>
                  <a:schemeClr val="tx1"/>
                </a:solidFill>
                <a:latin typeface="+mn-lt"/>
                <a:cs typeface="Arial" panose="020B0604020202020204" pitchFamily="34" charset="0"/>
              </a:rPr>
              <a:t>Preprocessing is required for use in specific fields.</a:t>
            </a:r>
            <a:endParaRPr lang="en-US" altLang="ko-Kore-KR" dirty="0">
              <a:solidFill>
                <a:schemeClr val="tx1"/>
              </a:solidFill>
              <a:latin typeface="+mn-lt"/>
              <a:cs typeface="Arial" panose="020B0604020202020204" pitchFamily="34" charset="0"/>
            </a:endParaRPr>
          </a:p>
        </p:txBody>
      </p:sp>
      <p:sp>
        <p:nvSpPr>
          <p:cNvPr id="4" name="슬라이드 번호 개체 틀 3">
            <a:extLst>
              <a:ext uri="{FF2B5EF4-FFF2-40B4-BE49-F238E27FC236}">
                <a16:creationId xmlns:a16="http://schemas.microsoft.com/office/drawing/2014/main" id="{2904F93F-A912-314F-A647-E461C34D85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그림 5">
            <a:extLst>
              <a:ext uri="{FF2B5EF4-FFF2-40B4-BE49-F238E27FC236}">
                <a16:creationId xmlns:a16="http://schemas.microsoft.com/office/drawing/2014/main" id="{7D031DD2-A0BE-4748-A515-7EF99E7B3E53}"/>
              </a:ext>
            </a:extLst>
          </p:cNvPr>
          <p:cNvPicPr>
            <a:picLocks noChangeAspect="1"/>
          </p:cNvPicPr>
          <p:nvPr/>
        </p:nvPicPr>
        <p:blipFill rotWithShape="1">
          <a:blip r:embed="rId2"/>
          <a:srcRect b="49172"/>
          <a:stretch/>
        </p:blipFill>
        <p:spPr>
          <a:xfrm>
            <a:off x="159478" y="2159000"/>
            <a:ext cx="4387122" cy="1689099"/>
          </a:xfrm>
          <a:prstGeom prst="rect">
            <a:avLst/>
          </a:prstGeom>
        </p:spPr>
      </p:pic>
      <p:pic>
        <p:nvPicPr>
          <p:cNvPr id="7" name="그림 6">
            <a:extLst>
              <a:ext uri="{FF2B5EF4-FFF2-40B4-BE49-F238E27FC236}">
                <a16:creationId xmlns:a16="http://schemas.microsoft.com/office/drawing/2014/main" id="{BC0BA152-57C5-4A34-B4EC-5F4AFA60D478}"/>
              </a:ext>
            </a:extLst>
          </p:cNvPr>
          <p:cNvPicPr>
            <a:picLocks noChangeAspect="1"/>
          </p:cNvPicPr>
          <p:nvPr/>
        </p:nvPicPr>
        <p:blipFill rotWithShape="1">
          <a:blip r:embed="rId2"/>
          <a:srcRect t="49172"/>
          <a:stretch/>
        </p:blipFill>
        <p:spPr>
          <a:xfrm>
            <a:off x="4572000" y="2124212"/>
            <a:ext cx="4477478" cy="1723886"/>
          </a:xfrm>
          <a:prstGeom prst="rect">
            <a:avLst/>
          </a:prstGeom>
        </p:spPr>
      </p:pic>
    </p:spTree>
    <p:extLst>
      <p:ext uri="{BB962C8B-B14F-4D97-AF65-F5344CB8AC3E}">
        <p14:creationId xmlns:p14="http://schemas.microsoft.com/office/powerpoint/2010/main" val="2161321208"/>
      </p:ext>
    </p:extLst>
  </p:cSld>
  <p:clrMapOvr>
    <a:masterClrMapping/>
  </p:clrMapOvr>
  <mc:AlternateContent xmlns:mc="http://schemas.openxmlformats.org/markup-compatibility/2006" xmlns:p14="http://schemas.microsoft.com/office/powerpoint/2010/main">
    <mc:Choice Requires="p14">
      <p:transition spd="slow" p14:dur="2000" advTm="123542"/>
    </mc:Choice>
    <mc:Fallback xmlns="">
      <p:transition spd="slow" advTm="123542"/>
    </mc:Fallback>
  </mc:AlternateContent>
</p:sld>
</file>

<file path=ppt/theme/theme1.xml><?xml version="1.0" encoding="utf-8"?>
<a:theme xmlns:a="http://schemas.openxmlformats.org/drawingml/2006/main" name="_2021년 1학기 템플릿">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6883</TotalTime>
  <Words>4488</Words>
  <Application>Microsoft Office PowerPoint</Application>
  <PresentationFormat>화면 슬라이드 쇼(4:3)</PresentationFormat>
  <Paragraphs>725</Paragraphs>
  <Slides>32</Slides>
  <Notes>6</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32</vt:i4>
      </vt:variant>
    </vt:vector>
  </HeadingPairs>
  <TitlesOfParts>
    <vt:vector size="38" baseType="lpstr">
      <vt:lpstr>맑은 고딕</vt:lpstr>
      <vt:lpstr>Calibri</vt:lpstr>
      <vt:lpstr>Cambria Math</vt:lpstr>
      <vt:lpstr>Overlock</vt:lpstr>
      <vt:lpstr>Arial</vt:lpstr>
      <vt:lpstr>_2021년 1학기 템플릿</vt:lpstr>
      <vt:lpstr>Style Transformation Method of Stage Background Images by Emotion Words of Lyrics</vt:lpstr>
      <vt:lpstr>PowerPoint 프레젠테이션</vt:lpstr>
      <vt:lpstr>1. Introduction (1/4)</vt:lpstr>
      <vt:lpstr>1. Introduction (2/4)</vt:lpstr>
      <vt:lpstr>1. Introduction (3/4)</vt:lpstr>
      <vt:lpstr>1. Introduction (4/4)</vt:lpstr>
      <vt:lpstr>2. Related works (1/4)</vt:lpstr>
      <vt:lpstr>2. Related works (2/4)</vt:lpstr>
      <vt:lpstr>2. Related works (3/4)</vt:lpstr>
      <vt:lpstr>2. Related works (4/4)</vt:lpstr>
      <vt:lpstr>3. Image style transformation method (1/8)</vt:lpstr>
      <vt:lpstr>3. Image style transformation method (2/8)</vt:lpstr>
      <vt:lpstr>3. Image style transformation method (3/8)</vt:lpstr>
      <vt:lpstr>3. Image style transformation method (4/8)</vt:lpstr>
      <vt:lpstr>3. Image style transformation method (5/8)</vt:lpstr>
      <vt:lpstr>3. Image style transformation method (6/8)</vt:lpstr>
      <vt:lpstr>3. Image style transformation method (7/8)</vt:lpstr>
      <vt:lpstr>3. Image style transformation method (8/8)</vt:lpstr>
      <vt:lpstr>4. Experiments (1/10)</vt:lpstr>
      <vt:lpstr>4. Experiments (2/10)</vt:lpstr>
      <vt:lpstr>4. Experiments (3/10)</vt:lpstr>
      <vt:lpstr>4. Experiments (4/10)</vt:lpstr>
      <vt:lpstr>4. Experiments (5/10)</vt:lpstr>
      <vt:lpstr>4. Experiments (6/10)</vt:lpstr>
      <vt:lpstr>4. Experiments (7/10)</vt:lpstr>
      <vt:lpstr>4. Experiments (8/10)</vt:lpstr>
      <vt:lpstr>4. Experiments (9/10)</vt:lpstr>
      <vt:lpstr>4. Experiments (10/10)</vt:lpstr>
      <vt:lpstr>5. Conclusion</vt:lpstr>
      <vt:lpstr>References</vt:lpstr>
      <vt:lpstr>References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Performing operations</dc:title>
  <dc:creator>KIMMYOYEON</dc:creator>
  <cp:lastModifiedBy>윤혜원</cp:lastModifiedBy>
  <cp:revision>217</cp:revision>
  <dcterms:created xsi:type="dcterms:W3CDTF">2020-12-16T01:48:47Z</dcterms:created>
  <dcterms:modified xsi:type="dcterms:W3CDTF">2021-06-09T03:45:50Z</dcterms:modified>
</cp:coreProperties>
</file>